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53"/>
  </p:notesMasterIdLst>
  <p:handoutMasterIdLst>
    <p:handoutMasterId r:id="rId54"/>
  </p:handoutMasterIdLst>
  <p:sldIdLst>
    <p:sldId id="256" r:id="rId3"/>
    <p:sldId id="264" r:id="rId4"/>
    <p:sldId id="267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7" r:id="rId13"/>
    <p:sldId id="328" r:id="rId14"/>
    <p:sldId id="329" r:id="rId15"/>
    <p:sldId id="346" r:id="rId16"/>
    <p:sldId id="330" r:id="rId17"/>
    <p:sldId id="331" r:id="rId18"/>
    <p:sldId id="347" r:id="rId19"/>
    <p:sldId id="332" r:id="rId20"/>
    <p:sldId id="333" r:id="rId21"/>
    <p:sldId id="334" r:id="rId22"/>
    <p:sldId id="348" r:id="rId23"/>
    <p:sldId id="335" r:id="rId24"/>
    <p:sldId id="349" r:id="rId25"/>
    <p:sldId id="336" r:id="rId26"/>
    <p:sldId id="337" r:id="rId27"/>
    <p:sldId id="338" r:id="rId28"/>
    <p:sldId id="355" r:id="rId29"/>
    <p:sldId id="351" r:id="rId30"/>
    <p:sldId id="350" r:id="rId31"/>
    <p:sldId id="352" r:id="rId32"/>
    <p:sldId id="339" r:id="rId33"/>
    <p:sldId id="340" r:id="rId34"/>
    <p:sldId id="353" r:id="rId35"/>
    <p:sldId id="354" r:id="rId36"/>
    <p:sldId id="356" r:id="rId37"/>
    <p:sldId id="341" r:id="rId38"/>
    <p:sldId id="357" r:id="rId39"/>
    <p:sldId id="363" r:id="rId40"/>
    <p:sldId id="364" r:id="rId41"/>
    <p:sldId id="342" r:id="rId42"/>
    <p:sldId id="343" r:id="rId43"/>
    <p:sldId id="358" r:id="rId44"/>
    <p:sldId id="359" r:id="rId45"/>
    <p:sldId id="360" r:id="rId46"/>
    <p:sldId id="361" r:id="rId47"/>
    <p:sldId id="344" r:id="rId48"/>
    <p:sldId id="345" r:id="rId49"/>
    <p:sldId id="362" r:id="rId50"/>
    <p:sldId id="365" r:id="rId51"/>
    <p:sldId id="36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11" autoAdjust="0"/>
  </p:normalViewPr>
  <p:slideViewPr>
    <p:cSldViewPr>
      <p:cViewPr>
        <p:scale>
          <a:sx n="100" d="100"/>
          <a:sy n="100" d="100"/>
        </p:scale>
        <p:origin x="-946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B4D57D-6376-4711-9F76-6CA54DB377A1}" type="doc">
      <dgm:prSet loTypeId="urn:microsoft.com/office/officeart/2005/8/layout/orgChart1" loCatId="hierarchy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3587FF4-0FA1-436B-9DCB-7983E0955258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Факторы, усложнявшие процесс послевоенного восстановления в СССР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10D720C3-0428-4C3B-B6E6-6E374965AB2F}" type="parTrans" cxnId="{EEFD5107-C049-47D2-982E-9DEA4CD81215}">
      <dgm:prSet/>
      <dgm:spPr/>
      <dgm:t>
        <a:bodyPr/>
        <a:lstStyle/>
        <a:p>
          <a:endParaRPr lang="ru-RU"/>
        </a:p>
      </dgm:t>
    </dgm:pt>
    <dgm:pt modelId="{0992548E-D731-4E4E-9635-A0AD1BAA8828}" type="sibTrans" cxnId="{EEFD5107-C049-47D2-982E-9DEA4CD81215}">
      <dgm:prSet/>
      <dgm:spPr/>
      <dgm:t>
        <a:bodyPr/>
        <a:lstStyle/>
        <a:p>
          <a:endParaRPr lang="ru-RU"/>
        </a:p>
      </dgm:t>
    </dgm:pt>
    <dgm:pt modelId="{8D06767A-AA3D-4E60-B3B4-03F7DB5A0FEE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Тяжелейшая засуха 1946 г., приведшая к голоду и людским потерям в отдельных регионах европейской части СССР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7781B4DE-507E-4EC5-B356-574557CE0301}" type="parTrans" cxnId="{0665E85E-A300-4896-911D-C83A81573C1F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2CF78E1E-6F35-4028-AC5B-381E16DD101A}" type="sibTrans" cxnId="{0665E85E-A300-4896-911D-C83A81573C1F}">
      <dgm:prSet/>
      <dgm:spPr/>
      <dgm:t>
        <a:bodyPr/>
        <a:lstStyle/>
        <a:p>
          <a:endParaRPr lang="ru-RU"/>
        </a:p>
      </dgm:t>
    </dgm:pt>
    <dgm:pt modelId="{05738F6E-AFD1-4C9A-A464-32B3E514D449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Нарастание «холодной войны» и прекращение бывшими союзниками по антигитлеровской коалиции поставок в СССР сырья, техники и промышленного оборудования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7E9A843A-DFD7-4F95-A619-B7B3802EC4C9}" type="parTrans" cxnId="{DC172158-9F3E-4C0E-861D-D6F7A8F7FB88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F9525B45-B590-4BA6-A447-1C1D6160540B}" type="sibTrans" cxnId="{DC172158-9F3E-4C0E-861D-D6F7A8F7FB88}">
      <dgm:prSet/>
      <dgm:spPr/>
      <dgm:t>
        <a:bodyPr/>
        <a:lstStyle/>
        <a:p>
          <a:endParaRPr lang="ru-RU"/>
        </a:p>
      </dgm:t>
    </dgm:pt>
    <dgm:pt modelId="{EF4C59C4-5204-4E09-B7B7-1BFE57B91141}" type="pres">
      <dgm:prSet presAssocID="{61B4D57D-6376-4711-9F76-6CA54DB377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ACBBA2B-F4BE-486A-9ED6-74656203DE97}" type="pres">
      <dgm:prSet presAssocID="{E3587FF4-0FA1-436B-9DCB-7983E0955258}" presName="hierRoot1" presStyleCnt="0">
        <dgm:presLayoutVars>
          <dgm:hierBranch val="init"/>
        </dgm:presLayoutVars>
      </dgm:prSet>
      <dgm:spPr/>
    </dgm:pt>
    <dgm:pt modelId="{477E7BB4-A618-40A7-A051-B24B7076022E}" type="pres">
      <dgm:prSet presAssocID="{E3587FF4-0FA1-436B-9DCB-7983E0955258}" presName="rootComposite1" presStyleCnt="0"/>
      <dgm:spPr/>
    </dgm:pt>
    <dgm:pt modelId="{911FF624-E668-4F27-BA47-AFFCB864A01D}" type="pres">
      <dgm:prSet presAssocID="{E3587FF4-0FA1-436B-9DCB-7983E095525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1548B4-8255-4545-B79C-0F2FE7999E1A}" type="pres">
      <dgm:prSet presAssocID="{E3587FF4-0FA1-436B-9DCB-7983E095525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86FC404-E3A0-4517-AC0A-127029456224}" type="pres">
      <dgm:prSet presAssocID="{E3587FF4-0FA1-436B-9DCB-7983E0955258}" presName="hierChild2" presStyleCnt="0"/>
      <dgm:spPr/>
    </dgm:pt>
    <dgm:pt modelId="{D915D86F-879F-4F3C-826A-F4B03D0BE358}" type="pres">
      <dgm:prSet presAssocID="{7781B4DE-507E-4EC5-B356-574557CE030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C9DA83DC-8433-4B7F-9D11-C97C475FDEFF}" type="pres">
      <dgm:prSet presAssocID="{8D06767A-AA3D-4E60-B3B4-03F7DB5A0FEE}" presName="hierRoot2" presStyleCnt="0">
        <dgm:presLayoutVars>
          <dgm:hierBranch val="init"/>
        </dgm:presLayoutVars>
      </dgm:prSet>
      <dgm:spPr/>
    </dgm:pt>
    <dgm:pt modelId="{39DE97E4-197D-43E5-9B3C-1E2644A1F775}" type="pres">
      <dgm:prSet presAssocID="{8D06767A-AA3D-4E60-B3B4-03F7DB5A0FEE}" presName="rootComposite" presStyleCnt="0"/>
      <dgm:spPr/>
    </dgm:pt>
    <dgm:pt modelId="{CBF6C05B-13FF-43B1-A9B8-97703AE71D4E}" type="pres">
      <dgm:prSet presAssocID="{8D06767A-AA3D-4E60-B3B4-03F7DB5A0FE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3D2F7D-000D-49B6-81F7-A1E071FF1CD7}" type="pres">
      <dgm:prSet presAssocID="{8D06767A-AA3D-4E60-B3B4-03F7DB5A0FEE}" presName="rootConnector" presStyleLbl="node2" presStyleIdx="0" presStyleCnt="2"/>
      <dgm:spPr/>
      <dgm:t>
        <a:bodyPr/>
        <a:lstStyle/>
        <a:p>
          <a:endParaRPr lang="ru-RU"/>
        </a:p>
      </dgm:t>
    </dgm:pt>
    <dgm:pt modelId="{DD72C990-FD6C-486F-86AB-690D496F0FFB}" type="pres">
      <dgm:prSet presAssocID="{8D06767A-AA3D-4E60-B3B4-03F7DB5A0FEE}" presName="hierChild4" presStyleCnt="0"/>
      <dgm:spPr/>
    </dgm:pt>
    <dgm:pt modelId="{73484443-5D5D-4A7B-833F-D96D56FFB441}" type="pres">
      <dgm:prSet presAssocID="{8D06767A-AA3D-4E60-B3B4-03F7DB5A0FEE}" presName="hierChild5" presStyleCnt="0"/>
      <dgm:spPr/>
    </dgm:pt>
    <dgm:pt modelId="{B0F8E552-2C0A-4F04-99F5-5C177CFAE405}" type="pres">
      <dgm:prSet presAssocID="{7E9A843A-DFD7-4F95-A619-B7B3802EC4C9}" presName="Name37" presStyleLbl="parChTrans1D2" presStyleIdx="1" presStyleCnt="2"/>
      <dgm:spPr/>
      <dgm:t>
        <a:bodyPr/>
        <a:lstStyle/>
        <a:p>
          <a:endParaRPr lang="ru-RU"/>
        </a:p>
      </dgm:t>
    </dgm:pt>
    <dgm:pt modelId="{69200B0D-9C3E-4694-93D8-B4DE122A3199}" type="pres">
      <dgm:prSet presAssocID="{05738F6E-AFD1-4C9A-A464-32B3E514D449}" presName="hierRoot2" presStyleCnt="0">
        <dgm:presLayoutVars>
          <dgm:hierBranch val="init"/>
        </dgm:presLayoutVars>
      </dgm:prSet>
      <dgm:spPr/>
    </dgm:pt>
    <dgm:pt modelId="{92C64CA5-12EF-4FB8-8459-1F2AFB9F8C82}" type="pres">
      <dgm:prSet presAssocID="{05738F6E-AFD1-4C9A-A464-32B3E514D449}" presName="rootComposite" presStyleCnt="0"/>
      <dgm:spPr/>
    </dgm:pt>
    <dgm:pt modelId="{5B47A4CB-BD0D-4BA0-BF48-26FC5DA1A259}" type="pres">
      <dgm:prSet presAssocID="{05738F6E-AFD1-4C9A-A464-32B3E514D4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4E52CC-7DBC-4EDE-8AD2-1058C24E9A7F}" type="pres">
      <dgm:prSet presAssocID="{05738F6E-AFD1-4C9A-A464-32B3E514D449}" presName="rootConnector" presStyleLbl="node2" presStyleIdx="1" presStyleCnt="2"/>
      <dgm:spPr/>
      <dgm:t>
        <a:bodyPr/>
        <a:lstStyle/>
        <a:p>
          <a:endParaRPr lang="ru-RU"/>
        </a:p>
      </dgm:t>
    </dgm:pt>
    <dgm:pt modelId="{BC754B15-A816-4F0E-9598-3DB653365CFB}" type="pres">
      <dgm:prSet presAssocID="{05738F6E-AFD1-4C9A-A464-32B3E514D449}" presName="hierChild4" presStyleCnt="0"/>
      <dgm:spPr/>
    </dgm:pt>
    <dgm:pt modelId="{AFD83C3A-1D44-40E6-BF05-9462DCB82A4B}" type="pres">
      <dgm:prSet presAssocID="{05738F6E-AFD1-4C9A-A464-32B3E514D449}" presName="hierChild5" presStyleCnt="0"/>
      <dgm:spPr/>
    </dgm:pt>
    <dgm:pt modelId="{E7BEBCCC-590B-4285-8201-F242A471A66C}" type="pres">
      <dgm:prSet presAssocID="{E3587FF4-0FA1-436B-9DCB-7983E0955258}" presName="hierChild3" presStyleCnt="0"/>
      <dgm:spPr/>
    </dgm:pt>
  </dgm:ptLst>
  <dgm:cxnLst>
    <dgm:cxn modelId="{B76B569A-C438-4C9C-ADDB-21CEC70B5247}" type="presOf" srcId="{7781B4DE-507E-4EC5-B356-574557CE0301}" destId="{D915D86F-879F-4F3C-826A-F4B03D0BE358}" srcOrd="0" destOrd="0" presId="urn:microsoft.com/office/officeart/2005/8/layout/orgChart1"/>
    <dgm:cxn modelId="{DC172158-9F3E-4C0E-861D-D6F7A8F7FB88}" srcId="{E3587FF4-0FA1-436B-9DCB-7983E0955258}" destId="{05738F6E-AFD1-4C9A-A464-32B3E514D449}" srcOrd="1" destOrd="0" parTransId="{7E9A843A-DFD7-4F95-A619-B7B3802EC4C9}" sibTransId="{F9525B45-B590-4BA6-A447-1C1D6160540B}"/>
    <dgm:cxn modelId="{EE88E99B-8CC3-41AB-BDCB-2B8887494497}" type="presOf" srcId="{05738F6E-AFD1-4C9A-A464-32B3E514D449}" destId="{5B47A4CB-BD0D-4BA0-BF48-26FC5DA1A259}" srcOrd="0" destOrd="0" presId="urn:microsoft.com/office/officeart/2005/8/layout/orgChart1"/>
    <dgm:cxn modelId="{46D290BE-CD70-45C9-9E64-8F2FEFF67681}" type="presOf" srcId="{61B4D57D-6376-4711-9F76-6CA54DB377A1}" destId="{EF4C59C4-5204-4E09-B7B7-1BFE57B91141}" srcOrd="0" destOrd="0" presId="urn:microsoft.com/office/officeart/2005/8/layout/orgChart1"/>
    <dgm:cxn modelId="{6A991E8F-BE16-4B2D-967E-49A40EF95E69}" type="presOf" srcId="{7E9A843A-DFD7-4F95-A619-B7B3802EC4C9}" destId="{B0F8E552-2C0A-4F04-99F5-5C177CFAE405}" srcOrd="0" destOrd="0" presId="urn:microsoft.com/office/officeart/2005/8/layout/orgChart1"/>
    <dgm:cxn modelId="{CDF4DDDB-2B0F-416E-8D5A-C6F4CF4D7EA3}" type="presOf" srcId="{E3587FF4-0FA1-436B-9DCB-7983E0955258}" destId="{911FF624-E668-4F27-BA47-AFFCB864A01D}" srcOrd="0" destOrd="0" presId="urn:microsoft.com/office/officeart/2005/8/layout/orgChart1"/>
    <dgm:cxn modelId="{EE39E4A1-E530-432E-BF8A-B416153875AB}" type="presOf" srcId="{E3587FF4-0FA1-436B-9DCB-7983E0955258}" destId="{AB1548B4-8255-4545-B79C-0F2FE7999E1A}" srcOrd="1" destOrd="0" presId="urn:microsoft.com/office/officeart/2005/8/layout/orgChart1"/>
    <dgm:cxn modelId="{E549257C-F4D9-485B-89C3-7FA4CFE6E3BA}" type="presOf" srcId="{8D06767A-AA3D-4E60-B3B4-03F7DB5A0FEE}" destId="{443D2F7D-000D-49B6-81F7-A1E071FF1CD7}" srcOrd="1" destOrd="0" presId="urn:microsoft.com/office/officeart/2005/8/layout/orgChart1"/>
    <dgm:cxn modelId="{0665E85E-A300-4896-911D-C83A81573C1F}" srcId="{E3587FF4-0FA1-436B-9DCB-7983E0955258}" destId="{8D06767A-AA3D-4E60-B3B4-03F7DB5A0FEE}" srcOrd="0" destOrd="0" parTransId="{7781B4DE-507E-4EC5-B356-574557CE0301}" sibTransId="{2CF78E1E-6F35-4028-AC5B-381E16DD101A}"/>
    <dgm:cxn modelId="{5EE91DE5-F960-4384-B3E9-28D40BCF3461}" type="presOf" srcId="{05738F6E-AFD1-4C9A-A464-32B3E514D449}" destId="{534E52CC-7DBC-4EDE-8AD2-1058C24E9A7F}" srcOrd="1" destOrd="0" presId="urn:microsoft.com/office/officeart/2005/8/layout/orgChart1"/>
    <dgm:cxn modelId="{9B5DE60A-A8B8-4ED2-B817-4AFD5502B0FE}" type="presOf" srcId="{8D06767A-AA3D-4E60-B3B4-03F7DB5A0FEE}" destId="{CBF6C05B-13FF-43B1-A9B8-97703AE71D4E}" srcOrd="0" destOrd="0" presId="urn:microsoft.com/office/officeart/2005/8/layout/orgChart1"/>
    <dgm:cxn modelId="{EEFD5107-C049-47D2-982E-9DEA4CD81215}" srcId="{61B4D57D-6376-4711-9F76-6CA54DB377A1}" destId="{E3587FF4-0FA1-436B-9DCB-7983E0955258}" srcOrd="0" destOrd="0" parTransId="{10D720C3-0428-4C3B-B6E6-6E374965AB2F}" sibTransId="{0992548E-D731-4E4E-9635-A0AD1BAA8828}"/>
    <dgm:cxn modelId="{7D22DCDB-35E0-456A-B124-4170EE32B367}" type="presParOf" srcId="{EF4C59C4-5204-4E09-B7B7-1BFE57B91141}" destId="{DACBBA2B-F4BE-486A-9ED6-74656203DE97}" srcOrd="0" destOrd="0" presId="urn:microsoft.com/office/officeart/2005/8/layout/orgChart1"/>
    <dgm:cxn modelId="{86C3DAEB-1A6C-48D8-AC66-A3F3D4E23B46}" type="presParOf" srcId="{DACBBA2B-F4BE-486A-9ED6-74656203DE97}" destId="{477E7BB4-A618-40A7-A051-B24B7076022E}" srcOrd="0" destOrd="0" presId="urn:microsoft.com/office/officeart/2005/8/layout/orgChart1"/>
    <dgm:cxn modelId="{8063475B-746B-469B-961D-5101CBF8ADFE}" type="presParOf" srcId="{477E7BB4-A618-40A7-A051-B24B7076022E}" destId="{911FF624-E668-4F27-BA47-AFFCB864A01D}" srcOrd="0" destOrd="0" presId="urn:microsoft.com/office/officeart/2005/8/layout/orgChart1"/>
    <dgm:cxn modelId="{208849FF-5BBF-46D0-B6D6-560B635D4706}" type="presParOf" srcId="{477E7BB4-A618-40A7-A051-B24B7076022E}" destId="{AB1548B4-8255-4545-B79C-0F2FE7999E1A}" srcOrd="1" destOrd="0" presId="urn:microsoft.com/office/officeart/2005/8/layout/orgChart1"/>
    <dgm:cxn modelId="{106DF7D5-83BF-437B-8895-09C775E3D40A}" type="presParOf" srcId="{DACBBA2B-F4BE-486A-9ED6-74656203DE97}" destId="{786FC404-E3A0-4517-AC0A-127029456224}" srcOrd="1" destOrd="0" presId="urn:microsoft.com/office/officeart/2005/8/layout/orgChart1"/>
    <dgm:cxn modelId="{D5632E3D-2993-4944-B5F1-EEA549BA10C6}" type="presParOf" srcId="{786FC404-E3A0-4517-AC0A-127029456224}" destId="{D915D86F-879F-4F3C-826A-F4B03D0BE358}" srcOrd="0" destOrd="0" presId="urn:microsoft.com/office/officeart/2005/8/layout/orgChart1"/>
    <dgm:cxn modelId="{6320A453-3B85-484F-BFD0-C4B779F77562}" type="presParOf" srcId="{786FC404-E3A0-4517-AC0A-127029456224}" destId="{C9DA83DC-8433-4B7F-9D11-C97C475FDEFF}" srcOrd="1" destOrd="0" presId="urn:microsoft.com/office/officeart/2005/8/layout/orgChart1"/>
    <dgm:cxn modelId="{9ED866C4-5C20-4C92-A360-90ADA31846B5}" type="presParOf" srcId="{C9DA83DC-8433-4B7F-9D11-C97C475FDEFF}" destId="{39DE97E4-197D-43E5-9B3C-1E2644A1F775}" srcOrd="0" destOrd="0" presId="urn:microsoft.com/office/officeart/2005/8/layout/orgChart1"/>
    <dgm:cxn modelId="{C5B3E673-3918-43AE-A52A-807AD9C7E9F8}" type="presParOf" srcId="{39DE97E4-197D-43E5-9B3C-1E2644A1F775}" destId="{CBF6C05B-13FF-43B1-A9B8-97703AE71D4E}" srcOrd="0" destOrd="0" presId="urn:microsoft.com/office/officeart/2005/8/layout/orgChart1"/>
    <dgm:cxn modelId="{0BCC115F-0E17-4EC3-801D-D658EB71E28A}" type="presParOf" srcId="{39DE97E4-197D-43E5-9B3C-1E2644A1F775}" destId="{443D2F7D-000D-49B6-81F7-A1E071FF1CD7}" srcOrd="1" destOrd="0" presId="urn:microsoft.com/office/officeart/2005/8/layout/orgChart1"/>
    <dgm:cxn modelId="{B4BED92D-7E70-49A2-A4A2-4C3F3335CABF}" type="presParOf" srcId="{C9DA83DC-8433-4B7F-9D11-C97C475FDEFF}" destId="{DD72C990-FD6C-486F-86AB-690D496F0FFB}" srcOrd="1" destOrd="0" presId="urn:microsoft.com/office/officeart/2005/8/layout/orgChart1"/>
    <dgm:cxn modelId="{225BFF3A-75BB-4C28-95A0-FC133275EDFA}" type="presParOf" srcId="{C9DA83DC-8433-4B7F-9D11-C97C475FDEFF}" destId="{73484443-5D5D-4A7B-833F-D96D56FFB441}" srcOrd="2" destOrd="0" presId="urn:microsoft.com/office/officeart/2005/8/layout/orgChart1"/>
    <dgm:cxn modelId="{022CB1A4-FD61-46F2-A2EA-EAEE4A84E1AC}" type="presParOf" srcId="{786FC404-E3A0-4517-AC0A-127029456224}" destId="{B0F8E552-2C0A-4F04-99F5-5C177CFAE405}" srcOrd="2" destOrd="0" presId="urn:microsoft.com/office/officeart/2005/8/layout/orgChart1"/>
    <dgm:cxn modelId="{790DD365-DED7-423D-8E8A-868A9992192F}" type="presParOf" srcId="{786FC404-E3A0-4517-AC0A-127029456224}" destId="{69200B0D-9C3E-4694-93D8-B4DE122A3199}" srcOrd="3" destOrd="0" presId="urn:microsoft.com/office/officeart/2005/8/layout/orgChart1"/>
    <dgm:cxn modelId="{FA0B9003-7E61-457C-947B-78943293EEAA}" type="presParOf" srcId="{69200B0D-9C3E-4694-93D8-B4DE122A3199}" destId="{92C64CA5-12EF-4FB8-8459-1F2AFB9F8C82}" srcOrd="0" destOrd="0" presId="urn:microsoft.com/office/officeart/2005/8/layout/orgChart1"/>
    <dgm:cxn modelId="{23D18AAB-2753-4FAF-ADAE-D33A45CE51A9}" type="presParOf" srcId="{92C64CA5-12EF-4FB8-8459-1F2AFB9F8C82}" destId="{5B47A4CB-BD0D-4BA0-BF48-26FC5DA1A259}" srcOrd="0" destOrd="0" presId="urn:microsoft.com/office/officeart/2005/8/layout/orgChart1"/>
    <dgm:cxn modelId="{FB583D33-851F-40AC-A3E2-44C9A72F94C4}" type="presParOf" srcId="{92C64CA5-12EF-4FB8-8459-1F2AFB9F8C82}" destId="{534E52CC-7DBC-4EDE-8AD2-1058C24E9A7F}" srcOrd="1" destOrd="0" presId="urn:microsoft.com/office/officeart/2005/8/layout/orgChart1"/>
    <dgm:cxn modelId="{12E8AF7B-DAA3-4EEF-8076-734CAB4D0AC3}" type="presParOf" srcId="{69200B0D-9C3E-4694-93D8-B4DE122A3199}" destId="{BC754B15-A816-4F0E-9598-3DB653365CFB}" srcOrd="1" destOrd="0" presId="urn:microsoft.com/office/officeart/2005/8/layout/orgChart1"/>
    <dgm:cxn modelId="{B39B36B8-94D0-4DC6-813D-77DF3985978A}" type="presParOf" srcId="{69200B0D-9C3E-4694-93D8-B4DE122A3199}" destId="{AFD83C3A-1D44-40E6-BF05-9462DCB82A4B}" srcOrd="2" destOrd="0" presId="urn:microsoft.com/office/officeart/2005/8/layout/orgChart1"/>
    <dgm:cxn modelId="{0A245D83-5CF8-45F0-ADF0-E7DF44CD6807}" type="presParOf" srcId="{DACBBA2B-F4BE-486A-9ED6-74656203DE97}" destId="{E7BEBCCC-590B-4285-8201-F242A471A6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72E0B6-A389-4280-963A-E8AF2A47D52E}" type="doc">
      <dgm:prSet loTypeId="urn:microsoft.com/office/officeart/2005/8/layout/radial5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B74D954-AD1D-4C2E-B741-23AD718B303C}">
      <dgm:prSet phldrT="[Текст]" custT="1"/>
      <dgm:spPr/>
      <dgm:t>
        <a:bodyPr/>
        <a:lstStyle/>
        <a:p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Промышлен-ность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в годы четвёртой пятилетки (1946-1950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)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A4B1F75A-FDEC-4F61-A226-66122F5E9494}" type="parTrans" cxnId="{1F68835F-31EF-4FE4-B743-F26DEC2A143B}">
      <dgm:prSet/>
      <dgm:spPr/>
      <dgm:t>
        <a:bodyPr/>
        <a:lstStyle/>
        <a:p>
          <a:endParaRPr lang="ru-RU"/>
        </a:p>
      </dgm:t>
    </dgm:pt>
    <dgm:pt modelId="{E342326D-9BA7-4814-B993-E3F2C4B2BDB2}" type="sibTrans" cxnId="{1F68835F-31EF-4FE4-B743-F26DEC2A143B}">
      <dgm:prSet/>
      <dgm:spPr/>
      <dgm:t>
        <a:bodyPr/>
        <a:lstStyle/>
        <a:p>
          <a:endParaRPr lang="ru-RU"/>
        </a:p>
      </dgm:t>
    </dgm:pt>
    <dgm:pt modelId="{D49F7F48-6714-48E0-BD3E-895A2408358B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Восстановление промышленности завершилось в основном к 1948 г.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09640162-6338-4D65-9022-1B85DBE9DF10}" type="parTrans" cxnId="{A840801F-1C91-4983-AE36-46A0A1904C34}">
      <dgm:prSet/>
      <dgm:spPr/>
      <dgm:t>
        <a:bodyPr/>
        <a:lstStyle/>
        <a:p>
          <a:endParaRPr lang="ru-RU"/>
        </a:p>
      </dgm:t>
    </dgm:pt>
    <dgm:pt modelId="{5230B4FD-7DEF-427D-ADEE-DBC008E6F174}" type="sibTrans" cxnId="{A840801F-1C91-4983-AE36-46A0A1904C34}">
      <dgm:prSet/>
      <dgm:spPr/>
      <dgm:t>
        <a:bodyPr/>
        <a:lstStyle/>
        <a:p>
          <a:endParaRPr lang="ru-RU"/>
        </a:p>
      </dgm:t>
    </dgm:pt>
    <dgm:pt modelId="{F006AF2B-F84F-44B1-9B55-4F3199035CA1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Восстановлено и заново построено 6200 крупных предприятий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284936AB-D8CA-4BED-9A60-B35B74C71177}" type="parTrans" cxnId="{300078D5-8DAE-4CA4-80D7-3FD54EA9D96D}">
      <dgm:prSet/>
      <dgm:spPr/>
      <dgm:t>
        <a:bodyPr/>
        <a:lstStyle/>
        <a:p>
          <a:endParaRPr lang="ru-RU"/>
        </a:p>
      </dgm:t>
    </dgm:pt>
    <dgm:pt modelId="{379EC4C5-6CF8-4F62-B47E-6DD5E2D9C2FF}" type="sibTrans" cxnId="{300078D5-8DAE-4CA4-80D7-3FD54EA9D96D}">
      <dgm:prSet/>
      <dgm:spPr/>
      <dgm:t>
        <a:bodyPr/>
        <a:lstStyle/>
        <a:p>
          <a:endParaRPr lang="ru-RU"/>
        </a:p>
      </dgm:t>
    </dgm:pt>
    <dgm:pt modelId="{4AA36352-5991-4E59-AE88-AD53358FEEB3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Капиталовложения в промышленность: 88% в тяжёлую и 12% - в лёгкую промышленность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F393B4C1-F8ED-4FE9-8893-D7D9EA4E8D37}" type="parTrans" cxnId="{E13981C4-34F5-4B3C-9652-AD31A4D83AD9}">
      <dgm:prSet/>
      <dgm:spPr/>
      <dgm:t>
        <a:bodyPr/>
        <a:lstStyle/>
        <a:p>
          <a:endParaRPr lang="ru-RU"/>
        </a:p>
      </dgm:t>
    </dgm:pt>
    <dgm:pt modelId="{D7AF8CB4-67D7-4382-931E-5619673186A3}" type="sibTrans" cxnId="{E13981C4-34F5-4B3C-9652-AD31A4D83AD9}">
      <dgm:prSet/>
      <dgm:spPr/>
      <dgm:t>
        <a:bodyPr/>
        <a:lstStyle/>
        <a:p>
          <a:endParaRPr lang="ru-RU"/>
        </a:p>
      </dgm:t>
    </dgm:pt>
    <dgm:pt modelId="{8B612F86-FB77-4024-ABA6-6BDB1BE4BEB7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Трудности восстановительного периода: нехватка рабочей силы, поддержка союзных восточноевропейских стран, демобилизация армии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15EA5E54-A493-4C41-8A47-4B9530027D9D}" type="parTrans" cxnId="{76C3BE52-4EA4-493E-8E40-746FEAFD4F88}">
      <dgm:prSet/>
      <dgm:spPr/>
      <dgm:t>
        <a:bodyPr/>
        <a:lstStyle/>
        <a:p>
          <a:endParaRPr lang="ru-RU"/>
        </a:p>
      </dgm:t>
    </dgm:pt>
    <dgm:pt modelId="{4F6F6348-0CF6-4999-96FE-4339E4D585C2}" type="sibTrans" cxnId="{76C3BE52-4EA4-493E-8E40-746FEAFD4F88}">
      <dgm:prSet/>
      <dgm:spPr/>
      <dgm:t>
        <a:bodyPr/>
        <a:lstStyle/>
        <a:p>
          <a:endParaRPr lang="ru-RU"/>
        </a:p>
      </dgm:t>
    </dgm:pt>
    <dgm:pt modelId="{9B456C70-0FFE-4B38-9BF5-347E194F93B1}" type="pres">
      <dgm:prSet presAssocID="{F472E0B6-A389-4280-963A-E8AF2A47D52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6DE766-9360-4A0F-86E0-A7E42EAFE311}" type="pres">
      <dgm:prSet presAssocID="{0B74D954-AD1D-4C2E-B741-23AD718B303C}" presName="centerShape" presStyleLbl="node0" presStyleIdx="0" presStyleCnt="1" custScaleX="237669" custScaleY="145350" custLinFactNeighborX="-1075" custLinFactNeighborY="-2128"/>
      <dgm:spPr/>
      <dgm:t>
        <a:bodyPr/>
        <a:lstStyle/>
        <a:p>
          <a:endParaRPr lang="ru-RU"/>
        </a:p>
      </dgm:t>
    </dgm:pt>
    <dgm:pt modelId="{1CAE7250-7B79-4ED6-AA6B-D6778AD7092D}" type="pres">
      <dgm:prSet presAssocID="{09640162-6338-4D65-9022-1B85DBE9DF10}" presName="parTrans" presStyleLbl="sibTrans2D1" presStyleIdx="0" presStyleCnt="4" custScaleX="164544" custLinFactNeighborX="62390" custLinFactNeighborY="76007"/>
      <dgm:spPr/>
      <dgm:t>
        <a:bodyPr/>
        <a:lstStyle/>
        <a:p>
          <a:endParaRPr lang="ru-RU"/>
        </a:p>
      </dgm:t>
    </dgm:pt>
    <dgm:pt modelId="{1D7EBCA9-C837-4E3F-8668-24A18BBCD40D}" type="pres">
      <dgm:prSet presAssocID="{09640162-6338-4D65-9022-1B85DBE9DF1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AB82772-8086-4DA9-8CC5-9BF7EE11AB11}" type="pres">
      <dgm:prSet presAssocID="{D49F7F48-6714-48E0-BD3E-895A2408358B}" presName="node" presStyleLbl="node1" presStyleIdx="0" presStyleCnt="4" custScaleX="235937" custRadScaleRad="198516" custRadScaleInc="13969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46F5CED-3E56-40E5-9317-0995D96BFA9A}" type="pres">
      <dgm:prSet presAssocID="{284936AB-D8CA-4BED-9A60-B35B74C71177}" presName="parTrans" presStyleLbl="sibTrans2D1" presStyleIdx="1" presStyleCnt="4" custAng="693313" custScaleX="121100" custLinFactNeighborX="-22626" custLinFactNeighborY="35345"/>
      <dgm:spPr/>
      <dgm:t>
        <a:bodyPr/>
        <a:lstStyle/>
        <a:p>
          <a:endParaRPr lang="ru-RU"/>
        </a:p>
      </dgm:t>
    </dgm:pt>
    <dgm:pt modelId="{4B3F2C5A-9BEF-43D4-8217-4F7FC5E95F21}" type="pres">
      <dgm:prSet presAssocID="{284936AB-D8CA-4BED-9A60-B35B74C71177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CD0E00E-E3D1-432E-A1BD-FD881B7D32B3}" type="pres">
      <dgm:prSet presAssocID="{F006AF2B-F84F-44B1-9B55-4F3199035CA1}" presName="node" presStyleLbl="node1" presStyleIdx="1" presStyleCnt="4" custScaleX="198673" custRadScaleRad="222044" custRadScaleInc="5468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5FD0C24-6F69-4D72-8BFE-BA7047F67F7B}" type="pres">
      <dgm:prSet presAssocID="{F393B4C1-F8ED-4FE9-8893-D7D9EA4E8D37}" presName="parTrans" presStyleLbl="sibTrans2D1" presStyleIdx="2" presStyleCnt="4" custScaleX="134560" custLinFactNeighborX="-42592" custLinFactNeighborY="-45811"/>
      <dgm:spPr/>
      <dgm:t>
        <a:bodyPr/>
        <a:lstStyle/>
        <a:p>
          <a:endParaRPr lang="ru-RU"/>
        </a:p>
      </dgm:t>
    </dgm:pt>
    <dgm:pt modelId="{D6338CD7-8168-4C39-BD75-DE9AD458FB06}" type="pres">
      <dgm:prSet presAssocID="{F393B4C1-F8ED-4FE9-8893-D7D9EA4E8D37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1740911-E905-49D3-84E9-3F97E62167F2}" type="pres">
      <dgm:prSet presAssocID="{4AA36352-5991-4E59-AE88-AD53358FEEB3}" presName="node" presStyleLbl="node1" presStyleIdx="2" presStyleCnt="4" custScaleX="298756" custRadScaleRad="195041" custRadScaleInc="13711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FD3CDC9-869F-4B3A-B3A8-524516CE65CC}" type="pres">
      <dgm:prSet presAssocID="{15EA5E54-A493-4C41-8A47-4B9530027D9D}" presName="parTrans" presStyleLbl="sibTrans2D1" presStyleIdx="3" presStyleCnt="4" custAng="593905" custScaleX="188546" custLinFactY="-38333" custLinFactNeighborX="70307" custLinFactNeighborY="-100000"/>
      <dgm:spPr/>
      <dgm:t>
        <a:bodyPr/>
        <a:lstStyle/>
        <a:p>
          <a:endParaRPr lang="ru-RU"/>
        </a:p>
      </dgm:t>
    </dgm:pt>
    <dgm:pt modelId="{D06484E0-6676-443A-B9E3-6192550EDCBD}" type="pres">
      <dgm:prSet presAssocID="{15EA5E54-A493-4C41-8A47-4B9530027D9D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EC695D9-CF20-447A-870E-0CB9B238B8A3}" type="pres">
      <dgm:prSet presAssocID="{8B612F86-FB77-4024-ABA6-6BDB1BE4BEB7}" presName="node" presStyleLbl="node1" presStyleIdx="3" presStyleCnt="4" custScaleX="288140" custScaleY="186200" custRadScaleRad="223025" custRadScaleInc="450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BAC3E1A1-93CD-4377-A02D-5DEB0A8589AA}" type="presOf" srcId="{F393B4C1-F8ED-4FE9-8893-D7D9EA4E8D37}" destId="{D6338CD7-8168-4C39-BD75-DE9AD458FB06}" srcOrd="1" destOrd="0" presId="urn:microsoft.com/office/officeart/2005/8/layout/radial5"/>
    <dgm:cxn modelId="{76C3BE52-4EA4-493E-8E40-746FEAFD4F88}" srcId="{0B74D954-AD1D-4C2E-B741-23AD718B303C}" destId="{8B612F86-FB77-4024-ABA6-6BDB1BE4BEB7}" srcOrd="3" destOrd="0" parTransId="{15EA5E54-A493-4C41-8A47-4B9530027D9D}" sibTransId="{4F6F6348-0CF6-4999-96FE-4339E4D585C2}"/>
    <dgm:cxn modelId="{A555FADA-495B-43D5-B648-65B14042C716}" type="presOf" srcId="{F006AF2B-F84F-44B1-9B55-4F3199035CA1}" destId="{DCD0E00E-E3D1-432E-A1BD-FD881B7D32B3}" srcOrd="0" destOrd="0" presId="urn:microsoft.com/office/officeart/2005/8/layout/radial5"/>
    <dgm:cxn modelId="{1F68835F-31EF-4FE4-B743-F26DEC2A143B}" srcId="{F472E0B6-A389-4280-963A-E8AF2A47D52E}" destId="{0B74D954-AD1D-4C2E-B741-23AD718B303C}" srcOrd="0" destOrd="0" parTransId="{A4B1F75A-FDEC-4F61-A226-66122F5E9494}" sibTransId="{E342326D-9BA7-4814-B993-E3F2C4B2BDB2}"/>
    <dgm:cxn modelId="{32503849-0F6C-4D70-9139-8D52CC359913}" type="presOf" srcId="{F393B4C1-F8ED-4FE9-8893-D7D9EA4E8D37}" destId="{05FD0C24-6F69-4D72-8BFE-BA7047F67F7B}" srcOrd="0" destOrd="0" presId="urn:microsoft.com/office/officeart/2005/8/layout/radial5"/>
    <dgm:cxn modelId="{E13981C4-34F5-4B3C-9652-AD31A4D83AD9}" srcId="{0B74D954-AD1D-4C2E-B741-23AD718B303C}" destId="{4AA36352-5991-4E59-AE88-AD53358FEEB3}" srcOrd="2" destOrd="0" parTransId="{F393B4C1-F8ED-4FE9-8893-D7D9EA4E8D37}" sibTransId="{D7AF8CB4-67D7-4382-931E-5619673186A3}"/>
    <dgm:cxn modelId="{DCCB82DE-0438-4994-AB64-7774A1706603}" type="presOf" srcId="{4AA36352-5991-4E59-AE88-AD53358FEEB3}" destId="{71740911-E905-49D3-84E9-3F97E62167F2}" srcOrd="0" destOrd="0" presId="urn:microsoft.com/office/officeart/2005/8/layout/radial5"/>
    <dgm:cxn modelId="{300078D5-8DAE-4CA4-80D7-3FD54EA9D96D}" srcId="{0B74D954-AD1D-4C2E-B741-23AD718B303C}" destId="{F006AF2B-F84F-44B1-9B55-4F3199035CA1}" srcOrd="1" destOrd="0" parTransId="{284936AB-D8CA-4BED-9A60-B35B74C71177}" sibTransId="{379EC4C5-6CF8-4F62-B47E-6DD5E2D9C2FF}"/>
    <dgm:cxn modelId="{BF7906A8-C15B-4F3D-A096-8AC9A31D9B8F}" type="presOf" srcId="{284936AB-D8CA-4BED-9A60-B35B74C71177}" destId="{F46F5CED-3E56-40E5-9317-0995D96BFA9A}" srcOrd="0" destOrd="0" presId="urn:microsoft.com/office/officeart/2005/8/layout/radial5"/>
    <dgm:cxn modelId="{39788643-49C9-4D2B-91FF-638D27B442F8}" type="presOf" srcId="{0B74D954-AD1D-4C2E-B741-23AD718B303C}" destId="{D96DE766-9360-4A0F-86E0-A7E42EAFE311}" srcOrd="0" destOrd="0" presId="urn:microsoft.com/office/officeart/2005/8/layout/radial5"/>
    <dgm:cxn modelId="{9694867D-2671-464C-A31B-C35708E7857E}" type="presOf" srcId="{15EA5E54-A493-4C41-8A47-4B9530027D9D}" destId="{AFD3CDC9-869F-4B3A-B3A8-524516CE65CC}" srcOrd="0" destOrd="0" presId="urn:microsoft.com/office/officeart/2005/8/layout/radial5"/>
    <dgm:cxn modelId="{31F28870-DD90-477C-95F3-AC1E1D28B396}" type="presOf" srcId="{D49F7F48-6714-48E0-BD3E-895A2408358B}" destId="{DAB82772-8086-4DA9-8CC5-9BF7EE11AB11}" srcOrd="0" destOrd="0" presId="urn:microsoft.com/office/officeart/2005/8/layout/radial5"/>
    <dgm:cxn modelId="{E4A8C993-F71B-41F5-8664-06C93B598CB3}" type="presOf" srcId="{284936AB-D8CA-4BED-9A60-B35B74C71177}" destId="{4B3F2C5A-9BEF-43D4-8217-4F7FC5E95F21}" srcOrd="1" destOrd="0" presId="urn:microsoft.com/office/officeart/2005/8/layout/radial5"/>
    <dgm:cxn modelId="{7B02C096-B393-4FB3-BBDC-556EE98E47E5}" type="presOf" srcId="{09640162-6338-4D65-9022-1B85DBE9DF10}" destId="{1CAE7250-7B79-4ED6-AA6B-D6778AD7092D}" srcOrd="0" destOrd="0" presId="urn:microsoft.com/office/officeart/2005/8/layout/radial5"/>
    <dgm:cxn modelId="{28FE2373-2840-465D-98C7-14D58015D9FF}" type="presOf" srcId="{09640162-6338-4D65-9022-1B85DBE9DF10}" destId="{1D7EBCA9-C837-4E3F-8668-24A18BBCD40D}" srcOrd="1" destOrd="0" presId="urn:microsoft.com/office/officeart/2005/8/layout/radial5"/>
    <dgm:cxn modelId="{624E9EB8-9954-4D6A-BEF3-4C7129030804}" type="presOf" srcId="{15EA5E54-A493-4C41-8A47-4B9530027D9D}" destId="{D06484E0-6676-443A-B9E3-6192550EDCBD}" srcOrd="1" destOrd="0" presId="urn:microsoft.com/office/officeart/2005/8/layout/radial5"/>
    <dgm:cxn modelId="{A840801F-1C91-4983-AE36-46A0A1904C34}" srcId="{0B74D954-AD1D-4C2E-B741-23AD718B303C}" destId="{D49F7F48-6714-48E0-BD3E-895A2408358B}" srcOrd="0" destOrd="0" parTransId="{09640162-6338-4D65-9022-1B85DBE9DF10}" sibTransId="{5230B4FD-7DEF-427D-ADEE-DBC008E6F174}"/>
    <dgm:cxn modelId="{912D3BA2-464B-418C-8DC5-1770C1BF529B}" type="presOf" srcId="{8B612F86-FB77-4024-ABA6-6BDB1BE4BEB7}" destId="{4EC695D9-CF20-447A-870E-0CB9B238B8A3}" srcOrd="0" destOrd="0" presId="urn:microsoft.com/office/officeart/2005/8/layout/radial5"/>
    <dgm:cxn modelId="{EF25C64F-84A8-4B2F-B240-44EA06468903}" type="presOf" srcId="{F472E0B6-A389-4280-963A-E8AF2A47D52E}" destId="{9B456C70-0FFE-4B38-9BF5-347E194F93B1}" srcOrd="0" destOrd="0" presId="urn:microsoft.com/office/officeart/2005/8/layout/radial5"/>
    <dgm:cxn modelId="{34D57473-2CBD-4D15-9573-AB1A826ED157}" type="presParOf" srcId="{9B456C70-0FFE-4B38-9BF5-347E194F93B1}" destId="{D96DE766-9360-4A0F-86E0-A7E42EAFE311}" srcOrd="0" destOrd="0" presId="urn:microsoft.com/office/officeart/2005/8/layout/radial5"/>
    <dgm:cxn modelId="{3E53A02D-11C7-4F2C-A8B4-462F2BED9975}" type="presParOf" srcId="{9B456C70-0FFE-4B38-9BF5-347E194F93B1}" destId="{1CAE7250-7B79-4ED6-AA6B-D6778AD7092D}" srcOrd="1" destOrd="0" presId="urn:microsoft.com/office/officeart/2005/8/layout/radial5"/>
    <dgm:cxn modelId="{21FA1ACE-E085-4DDB-B968-2DDA9A33EF6E}" type="presParOf" srcId="{1CAE7250-7B79-4ED6-AA6B-D6778AD7092D}" destId="{1D7EBCA9-C837-4E3F-8668-24A18BBCD40D}" srcOrd="0" destOrd="0" presId="urn:microsoft.com/office/officeart/2005/8/layout/radial5"/>
    <dgm:cxn modelId="{EB0B0CA1-60E0-426B-8E82-4FBBFE4F0C8D}" type="presParOf" srcId="{9B456C70-0FFE-4B38-9BF5-347E194F93B1}" destId="{DAB82772-8086-4DA9-8CC5-9BF7EE11AB11}" srcOrd="2" destOrd="0" presId="urn:microsoft.com/office/officeart/2005/8/layout/radial5"/>
    <dgm:cxn modelId="{3E165885-7419-499B-AC25-C4D2EFE17FE8}" type="presParOf" srcId="{9B456C70-0FFE-4B38-9BF5-347E194F93B1}" destId="{F46F5CED-3E56-40E5-9317-0995D96BFA9A}" srcOrd="3" destOrd="0" presId="urn:microsoft.com/office/officeart/2005/8/layout/radial5"/>
    <dgm:cxn modelId="{EF205909-FA69-47F6-A071-8F71EA1BBF6F}" type="presParOf" srcId="{F46F5CED-3E56-40E5-9317-0995D96BFA9A}" destId="{4B3F2C5A-9BEF-43D4-8217-4F7FC5E95F21}" srcOrd="0" destOrd="0" presId="urn:microsoft.com/office/officeart/2005/8/layout/radial5"/>
    <dgm:cxn modelId="{A1403F01-BED1-43A6-81F6-4FFE78FA9FDA}" type="presParOf" srcId="{9B456C70-0FFE-4B38-9BF5-347E194F93B1}" destId="{DCD0E00E-E3D1-432E-A1BD-FD881B7D32B3}" srcOrd="4" destOrd="0" presId="urn:microsoft.com/office/officeart/2005/8/layout/radial5"/>
    <dgm:cxn modelId="{F62D2893-7BA7-468A-968E-52443D4933FA}" type="presParOf" srcId="{9B456C70-0FFE-4B38-9BF5-347E194F93B1}" destId="{05FD0C24-6F69-4D72-8BFE-BA7047F67F7B}" srcOrd="5" destOrd="0" presId="urn:microsoft.com/office/officeart/2005/8/layout/radial5"/>
    <dgm:cxn modelId="{16BB9D41-AFF5-4FF0-A89D-2FBC792C3920}" type="presParOf" srcId="{05FD0C24-6F69-4D72-8BFE-BA7047F67F7B}" destId="{D6338CD7-8168-4C39-BD75-DE9AD458FB06}" srcOrd="0" destOrd="0" presId="urn:microsoft.com/office/officeart/2005/8/layout/radial5"/>
    <dgm:cxn modelId="{7EA287E8-BB35-490C-8DB4-8E8EB0EE4364}" type="presParOf" srcId="{9B456C70-0FFE-4B38-9BF5-347E194F93B1}" destId="{71740911-E905-49D3-84E9-3F97E62167F2}" srcOrd="6" destOrd="0" presId="urn:microsoft.com/office/officeart/2005/8/layout/radial5"/>
    <dgm:cxn modelId="{85210396-A92F-4CBA-8779-CE06381A2B63}" type="presParOf" srcId="{9B456C70-0FFE-4B38-9BF5-347E194F93B1}" destId="{AFD3CDC9-869F-4B3A-B3A8-524516CE65CC}" srcOrd="7" destOrd="0" presId="urn:microsoft.com/office/officeart/2005/8/layout/radial5"/>
    <dgm:cxn modelId="{C9DB5742-E0CB-4CDC-B043-57E0A832090F}" type="presParOf" srcId="{AFD3CDC9-869F-4B3A-B3A8-524516CE65CC}" destId="{D06484E0-6676-443A-B9E3-6192550EDCBD}" srcOrd="0" destOrd="0" presId="urn:microsoft.com/office/officeart/2005/8/layout/radial5"/>
    <dgm:cxn modelId="{981DA3E3-DA8E-4130-8F53-66DF06F13728}" type="presParOf" srcId="{9B456C70-0FFE-4B38-9BF5-347E194F93B1}" destId="{4EC695D9-CF20-447A-870E-0CB9B238B8A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DD4FF8-CBF0-44B3-A733-9B4461D0EB47}" type="doc">
      <dgm:prSet loTypeId="urn:microsoft.com/office/officeart/2005/8/layout/radial5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4114161-CA0E-4849-BEA9-B50F1F8841EB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Основные источники восстановления промышленности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395AA2CE-8AD3-4B8E-AAC5-9C8F0F108ED9}" type="parTrans" cxnId="{54E9C8CE-BB9C-46FC-A6C4-8201608DF667}">
      <dgm:prSet/>
      <dgm:spPr/>
      <dgm:t>
        <a:bodyPr/>
        <a:lstStyle/>
        <a:p>
          <a:endParaRPr lang="ru-RU"/>
        </a:p>
      </dgm:t>
    </dgm:pt>
    <dgm:pt modelId="{D15B3637-B523-4B4C-B35B-163E73BAADB0}" type="sibTrans" cxnId="{54E9C8CE-BB9C-46FC-A6C4-8201608DF667}">
      <dgm:prSet/>
      <dgm:spPr/>
      <dgm:t>
        <a:bodyPr/>
        <a:lstStyle/>
        <a:p>
          <a:endParaRPr lang="ru-RU"/>
        </a:p>
      </dgm:t>
    </dgm:pt>
    <dgm:pt modelId="{0063D178-E441-420D-9A47-41CBEA74B5C0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продажа сельскохозяйственной продукции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E1A84369-B99C-4AA4-B211-0AC09E272F91}" type="parTrans" cxnId="{69E63A76-8829-461D-B399-74AA985612BB}">
      <dgm:prSet/>
      <dgm:spPr/>
      <dgm:t>
        <a:bodyPr/>
        <a:lstStyle/>
        <a:p>
          <a:endParaRPr lang="ru-RU"/>
        </a:p>
      </dgm:t>
    </dgm:pt>
    <dgm:pt modelId="{27DB454B-8225-4FC1-963E-9F4B9F114653}" type="sibTrans" cxnId="{69E63A76-8829-461D-B399-74AA985612BB}">
      <dgm:prSet/>
      <dgm:spPr/>
      <dgm:t>
        <a:bodyPr/>
        <a:lstStyle/>
        <a:p>
          <a:endParaRPr lang="ru-RU"/>
        </a:p>
      </dgm:t>
    </dgm:pt>
    <dgm:pt modelId="{2D498ACC-9E1B-4318-BFEA-E704B3BBC614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трудовой подвиг народа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1FB80C2-D1D2-445E-BB80-CD7E954B2F06}" type="parTrans" cxnId="{E5BC52A0-8531-4D07-810C-D8938DC75688}">
      <dgm:prSet/>
      <dgm:spPr/>
      <dgm:t>
        <a:bodyPr/>
        <a:lstStyle/>
        <a:p>
          <a:endParaRPr lang="ru-RU"/>
        </a:p>
      </dgm:t>
    </dgm:pt>
    <dgm:pt modelId="{9BCC39A5-5EF9-4BA5-8AF9-79B1D3CAC120}" type="sibTrans" cxnId="{E5BC52A0-8531-4D07-810C-D8938DC75688}">
      <dgm:prSet/>
      <dgm:spPr/>
      <dgm:t>
        <a:bodyPr/>
        <a:lstStyle/>
        <a:p>
          <a:endParaRPr lang="ru-RU"/>
        </a:p>
      </dgm:t>
    </dgm:pt>
    <dgm:pt modelId="{0FBBE423-7AF3-47CD-9BD6-B7379E7F4656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репарации (в СССР было ввезено более 5,5 тыс. «трофейных» промышленных предприятий)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67972A2D-0692-43FB-BE92-0093A4CE663D}" type="parTrans" cxnId="{26794ECE-7F53-4ADC-B5E0-FB2B8C342087}">
      <dgm:prSet/>
      <dgm:spPr/>
      <dgm:t>
        <a:bodyPr/>
        <a:lstStyle/>
        <a:p>
          <a:endParaRPr lang="ru-RU"/>
        </a:p>
      </dgm:t>
    </dgm:pt>
    <dgm:pt modelId="{57DBFA09-CB40-46D5-825D-9D41E8507496}" type="sibTrans" cxnId="{26794ECE-7F53-4ADC-B5E0-FB2B8C342087}">
      <dgm:prSet/>
      <dgm:spPr/>
      <dgm:t>
        <a:bodyPr/>
        <a:lstStyle/>
        <a:p>
          <a:endParaRPr lang="ru-RU"/>
        </a:p>
      </dgm:t>
    </dgm:pt>
    <dgm:pt modelId="{A5FE1923-40DA-443F-8002-DCF450EC249B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займы у населения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7EDF7F37-DA00-489F-8058-615E8F13C091}" type="parTrans" cxnId="{A99E36CE-E529-4002-B9A6-993FB8EFEAEB}">
      <dgm:prSet/>
      <dgm:spPr/>
      <dgm:t>
        <a:bodyPr/>
        <a:lstStyle/>
        <a:p>
          <a:endParaRPr lang="ru-RU"/>
        </a:p>
      </dgm:t>
    </dgm:pt>
    <dgm:pt modelId="{A9C59C1D-A286-4802-B35A-EA5AC81DD382}" type="sibTrans" cxnId="{A99E36CE-E529-4002-B9A6-993FB8EFEAEB}">
      <dgm:prSet/>
      <dgm:spPr/>
      <dgm:t>
        <a:bodyPr/>
        <a:lstStyle/>
        <a:p>
          <a:endParaRPr lang="ru-RU"/>
        </a:p>
      </dgm:t>
    </dgm:pt>
    <dgm:pt modelId="{A172DD93-A618-4C51-8094-A2E94C1661CA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труд военнопленных и заключённых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CBDDA545-683B-44C3-8D7F-21ED453899C4}" type="parTrans" cxnId="{4103ACA1-F72D-49D2-9E6D-537A26D58287}">
      <dgm:prSet/>
      <dgm:spPr/>
      <dgm:t>
        <a:bodyPr/>
        <a:lstStyle/>
        <a:p>
          <a:endParaRPr lang="ru-RU"/>
        </a:p>
      </dgm:t>
    </dgm:pt>
    <dgm:pt modelId="{C00C31EB-0CD1-480A-A746-5DEAE697AA91}" type="sibTrans" cxnId="{4103ACA1-F72D-49D2-9E6D-537A26D58287}">
      <dgm:prSet/>
      <dgm:spPr/>
      <dgm:t>
        <a:bodyPr/>
        <a:lstStyle/>
        <a:p>
          <a:endParaRPr lang="ru-RU"/>
        </a:p>
      </dgm:t>
    </dgm:pt>
    <dgm:pt modelId="{E0FD3C82-0473-4BE5-9A2C-6C901339AB63}" type="pres">
      <dgm:prSet presAssocID="{CEDD4FF8-CBF0-44B3-A733-9B4461D0EB4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89C1A-6E55-4478-A6A5-1B040EAB3F6E}" type="pres">
      <dgm:prSet presAssocID="{74114161-CA0E-4849-BEA9-B50F1F8841EB}" presName="centerShape" presStyleLbl="node0" presStyleIdx="0" presStyleCnt="1" custScaleX="215666" custScaleY="117352"/>
      <dgm:spPr/>
      <dgm:t>
        <a:bodyPr/>
        <a:lstStyle/>
        <a:p>
          <a:endParaRPr lang="ru-RU"/>
        </a:p>
      </dgm:t>
    </dgm:pt>
    <dgm:pt modelId="{070BDF2F-0C6F-47CC-9F56-8F3A244C4915}" type="pres">
      <dgm:prSet presAssocID="{E1A84369-B99C-4AA4-B211-0AC09E272F91}" presName="parTrans" presStyleLbl="sibTrans2D1" presStyleIdx="0" presStyleCnt="5"/>
      <dgm:spPr/>
      <dgm:t>
        <a:bodyPr/>
        <a:lstStyle/>
        <a:p>
          <a:endParaRPr lang="ru-RU"/>
        </a:p>
      </dgm:t>
    </dgm:pt>
    <dgm:pt modelId="{60BD4BB6-2D01-4ACE-A74E-5039D8AFB027}" type="pres">
      <dgm:prSet presAssocID="{E1A84369-B99C-4AA4-B211-0AC09E272F91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C44B9598-B529-4974-821D-EB3E3F845080}" type="pres">
      <dgm:prSet presAssocID="{0063D178-E441-420D-9A47-41CBEA74B5C0}" presName="node" presStyleLbl="node1" presStyleIdx="0" presStyleCnt="5" custScaleX="198048" custScaleY="6944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4DAE50C-356D-4605-8CBA-26F7FF219523}" type="pres">
      <dgm:prSet presAssocID="{91FB80C2-D1D2-445E-BB80-CD7E954B2F06}" presName="parTrans" presStyleLbl="sibTrans2D1" presStyleIdx="1" presStyleCnt="5"/>
      <dgm:spPr/>
      <dgm:t>
        <a:bodyPr/>
        <a:lstStyle/>
        <a:p>
          <a:endParaRPr lang="ru-RU"/>
        </a:p>
      </dgm:t>
    </dgm:pt>
    <dgm:pt modelId="{7E2783D6-2C3E-4FD1-A658-C81BA69A3756}" type="pres">
      <dgm:prSet presAssocID="{91FB80C2-D1D2-445E-BB80-CD7E954B2F0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68E0F89-5A92-4E65-812E-3A4007B4D1B7}" type="pres">
      <dgm:prSet presAssocID="{2D498ACC-9E1B-4318-BFEA-E704B3BBC614}" presName="node" presStyleLbl="node1" presStyleIdx="1" presStyleCnt="5" custRadScaleRad="164941" custRadScaleInc="3008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ABF486A-C119-49F0-988A-199C47D0A554}" type="pres">
      <dgm:prSet presAssocID="{67972A2D-0692-43FB-BE92-0093A4CE663D}" presName="parTrans" presStyleLbl="sibTrans2D1" presStyleIdx="2" presStyleCnt="5"/>
      <dgm:spPr/>
      <dgm:t>
        <a:bodyPr/>
        <a:lstStyle/>
        <a:p>
          <a:endParaRPr lang="ru-RU"/>
        </a:p>
      </dgm:t>
    </dgm:pt>
    <dgm:pt modelId="{25D253D9-F00A-4472-851F-77D3F401B248}" type="pres">
      <dgm:prSet presAssocID="{67972A2D-0692-43FB-BE92-0093A4CE663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CDC05659-0097-47BA-866E-DF80692732BB}" type="pres">
      <dgm:prSet presAssocID="{0FBBE423-7AF3-47CD-9BD6-B7379E7F4656}" presName="node" presStyleLbl="node1" presStyleIdx="2" presStyleCnt="5" custScaleX="174878" custRadScaleRad="133340" custRadScaleInc="-3660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CCD3447-D42E-4423-9C59-046C42AB510A}" type="pres">
      <dgm:prSet presAssocID="{7EDF7F37-DA00-489F-8058-615E8F13C091}" presName="parTrans" presStyleLbl="sibTrans2D1" presStyleIdx="3" presStyleCnt="5"/>
      <dgm:spPr/>
      <dgm:t>
        <a:bodyPr/>
        <a:lstStyle/>
        <a:p>
          <a:endParaRPr lang="ru-RU"/>
        </a:p>
      </dgm:t>
    </dgm:pt>
    <dgm:pt modelId="{F5E168ED-61BA-4CDC-AFF8-46C0F591EA61}" type="pres">
      <dgm:prSet presAssocID="{7EDF7F37-DA00-489F-8058-615E8F13C091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6C3C32B-8C0C-4D69-ACCF-E60582147D28}" type="pres">
      <dgm:prSet presAssocID="{A5FE1923-40DA-443F-8002-DCF450EC249B}" presName="node" presStyleLbl="node1" presStyleIdx="3" presStyleCnt="5" custScaleY="68438" custRadScaleRad="145799" custRadScaleInc="628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177BEA1-9C54-4ED6-8BFE-07EED36F967A}" type="pres">
      <dgm:prSet presAssocID="{CBDDA545-683B-44C3-8D7F-21ED453899C4}" presName="parTrans" presStyleLbl="sibTrans2D1" presStyleIdx="4" presStyleCnt="5"/>
      <dgm:spPr/>
      <dgm:t>
        <a:bodyPr/>
        <a:lstStyle/>
        <a:p>
          <a:endParaRPr lang="ru-RU"/>
        </a:p>
      </dgm:t>
    </dgm:pt>
    <dgm:pt modelId="{C4DBB88C-A09C-4BE1-BA3D-917A9DE71BB7}" type="pres">
      <dgm:prSet presAssocID="{CBDDA545-683B-44C3-8D7F-21ED453899C4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447C2EF1-D85B-48BF-91E5-37FC0A7DA984}" type="pres">
      <dgm:prSet presAssocID="{A172DD93-A618-4C51-8094-A2E94C1661CA}" presName="node" presStyleLbl="node1" presStyleIdx="4" presStyleCnt="5" custScaleX="148576" custScaleY="69756" custRadScaleRad="156131" custRadScaleInc="-2549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26794ECE-7F53-4ADC-B5E0-FB2B8C342087}" srcId="{74114161-CA0E-4849-BEA9-B50F1F8841EB}" destId="{0FBBE423-7AF3-47CD-9BD6-B7379E7F4656}" srcOrd="2" destOrd="0" parTransId="{67972A2D-0692-43FB-BE92-0093A4CE663D}" sibTransId="{57DBFA09-CB40-46D5-825D-9D41E8507496}"/>
    <dgm:cxn modelId="{B341447C-A767-4D0E-A763-09202EF3311F}" type="presOf" srcId="{A5FE1923-40DA-443F-8002-DCF450EC249B}" destId="{86C3C32B-8C0C-4D69-ACCF-E60582147D28}" srcOrd="0" destOrd="0" presId="urn:microsoft.com/office/officeart/2005/8/layout/radial5"/>
    <dgm:cxn modelId="{25016A3B-04DC-4283-8537-A739A22E1D3F}" type="presOf" srcId="{CEDD4FF8-CBF0-44B3-A733-9B4461D0EB47}" destId="{E0FD3C82-0473-4BE5-9A2C-6C901339AB63}" srcOrd="0" destOrd="0" presId="urn:microsoft.com/office/officeart/2005/8/layout/radial5"/>
    <dgm:cxn modelId="{D0682202-C080-403B-8DE8-F28A4F523D5F}" type="presOf" srcId="{7EDF7F37-DA00-489F-8058-615E8F13C091}" destId="{F5E168ED-61BA-4CDC-AFF8-46C0F591EA61}" srcOrd="1" destOrd="0" presId="urn:microsoft.com/office/officeart/2005/8/layout/radial5"/>
    <dgm:cxn modelId="{EF3D3A7F-7D69-4D9A-9B76-D7F2541FD99F}" type="presOf" srcId="{67972A2D-0692-43FB-BE92-0093A4CE663D}" destId="{25D253D9-F00A-4472-851F-77D3F401B248}" srcOrd="1" destOrd="0" presId="urn:microsoft.com/office/officeart/2005/8/layout/radial5"/>
    <dgm:cxn modelId="{B9E83A08-DA52-493E-9BE5-F361ABD1DCC7}" type="presOf" srcId="{2D498ACC-9E1B-4318-BFEA-E704B3BBC614}" destId="{168E0F89-5A92-4E65-812E-3A4007B4D1B7}" srcOrd="0" destOrd="0" presId="urn:microsoft.com/office/officeart/2005/8/layout/radial5"/>
    <dgm:cxn modelId="{EFC590BB-4B08-4571-86A7-5DA56D7DA5DA}" type="presOf" srcId="{91FB80C2-D1D2-445E-BB80-CD7E954B2F06}" destId="{7E2783D6-2C3E-4FD1-A658-C81BA69A3756}" srcOrd="1" destOrd="0" presId="urn:microsoft.com/office/officeart/2005/8/layout/radial5"/>
    <dgm:cxn modelId="{A99E36CE-E529-4002-B9A6-993FB8EFEAEB}" srcId="{74114161-CA0E-4849-BEA9-B50F1F8841EB}" destId="{A5FE1923-40DA-443F-8002-DCF450EC249B}" srcOrd="3" destOrd="0" parTransId="{7EDF7F37-DA00-489F-8058-615E8F13C091}" sibTransId="{A9C59C1D-A286-4802-B35A-EA5AC81DD382}"/>
    <dgm:cxn modelId="{AA290E1F-354A-4ADC-BF68-76C157BE6EBB}" type="presOf" srcId="{67972A2D-0692-43FB-BE92-0093A4CE663D}" destId="{5ABF486A-C119-49F0-988A-199C47D0A554}" srcOrd="0" destOrd="0" presId="urn:microsoft.com/office/officeart/2005/8/layout/radial5"/>
    <dgm:cxn modelId="{C5A21CE9-7EBC-43EB-A9A6-9002E7A77820}" type="presOf" srcId="{CBDDA545-683B-44C3-8D7F-21ED453899C4}" destId="{C4DBB88C-A09C-4BE1-BA3D-917A9DE71BB7}" srcOrd="1" destOrd="0" presId="urn:microsoft.com/office/officeart/2005/8/layout/radial5"/>
    <dgm:cxn modelId="{B7CEC075-A62D-491C-9992-65571E599771}" type="presOf" srcId="{A172DD93-A618-4C51-8094-A2E94C1661CA}" destId="{447C2EF1-D85B-48BF-91E5-37FC0A7DA984}" srcOrd="0" destOrd="0" presId="urn:microsoft.com/office/officeart/2005/8/layout/radial5"/>
    <dgm:cxn modelId="{4103ACA1-F72D-49D2-9E6D-537A26D58287}" srcId="{74114161-CA0E-4849-BEA9-B50F1F8841EB}" destId="{A172DD93-A618-4C51-8094-A2E94C1661CA}" srcOrd="4" destOrd="0" parTransId="{CBDDA545-683B-44C3-8D7F-21ED453899C4}" sibTransId="{C00C31EB-0CD1-480A-A746-5DEAE697AA91}"/>
    <dgm:cxn modelId="{EFAD99A9-CD71-4F76-ADC9-BD5C4019BABD}" type="presOf" srcId="{91FB80C2-D1D2-445E-BB80-CD7E954B2F06}" destId="{74DAE50C-356D-4605-8CBA-26F7FF219523}" srcOrd="0" destOrd="0" presId="urn:microsoft.com/office/officeart/2005/8/layout/radial5"/>
    <dgm:cxn modelId="{E0C82DB8-042F-4212-B92B-E0416C429815}" type="presOf" srcId="{CBDDA545-683B-44C3-8D7F-21ED453899C4}" destId="{E177BEA1-9C54-4ED6-8BFE-07EED36F967A}" srcOrd="0" destOrd="0" presId="urn:microsoft.com/office/officeart/2005/8/layout/radial5"/>
    <dgm:cxn modelId="{D8D72DA7-8388-4851-B4D3-3FAF9F34C7A4}" type="presOf" srcId="{0FBBE423-7AF3-47CD-9BD6-B7379E7F4656}" destId="{CDC05659-0097-47BA-866E-DF80692732BB}" srcOrd="0" destOrd="0" presId="urn:microsoft.com/office/officeart/2005/8/layout/radial5"/>
    <dgm:cxn modelId="{654F59CD-8B8C-46A2-B1FD-84EEF3B9DCC4}" type="presOf" srcId="{7EDF7F37-DA00-489F-8058-615E8F13C091}" destId="{BCCD3447-D42E-4423-9C59-046C42AB510A}" srcOrd="0" destOrd="0" presId="urn:microsoft.com/office/officeart/2005/8/layout/radial5"/>
    <dgm:cxn modelId="{E5BC52A0-8531-4D07-810C-D8938DC75688}" srcId="{74114161-CA0E-4849-BEA9-B50F1F8841EB}" destId="{2D498ACC-9E1B-4318-BFEA-E704B3BBC614}" srcOrd="1" destOrd="0" parTransId="{91FB80C2-D1D2-445E-BB80-CD7E954B2F06}" sibTransId="{9BCC39A5-5EF9-4BA5-8AF9-79B1D3CAC120}"/>
    <dgm:cxn modelId="{AB95A8EA-BD3E-4961-905E-24F90116967D}" type="presOf" srcId="{0063D178-E441-420D-9A47-41CBEA74B5C0}" destId="{C44B9598-B529-4974-821D-EB3E3F845080}" srcOrd="0" destOrd="0" presId="urn:microsoft.com/office/officeart/2005/8/layout/radial5"/>
    <dgm:cxn modelId="{712A565F-16DF-4699-97A5-14C58FA29DC2}" type="presOf" srcId="{74114161-CA0E-4849-BEA9-B50F1F8841EB}" destId="{28C89C1A-6E55-4478-A6A5-1B040EAB3F6E}" srcOrd="0" destOrd="0" presId="urn:microsoft.com/office/officeart/2005/8/layout/radial5"/>
    <dgm:cxn modelId="{54E9C8CE-BB9C-46FC-A6C4-8201608DF667}" srcId="{CEDD4FF8-CBF0-44B3-A733-9B4461D0EB47}" destId="{74114161-CA0E-4849-BEA9-B50F1F8841EB}" srcOrd="0" destOrd="0" parTransId="{395AA2CE-8AD3-4B8E-AAC5-9C8F0F108ED9}" sibTransId="{D15B3637-B523-4B4C-B35B-163E73BAADB0}"/>
    <dgm:cxn modelId="{64394716-A706-4C5E-8F51-48B89FAB9E35}" type="presOf" srcId="{E1A84369-B99C-4AA4-B211-0AC09E272F91}" destId="{070BDF2F-0C6F-47CC-9F56-8F3A244C4915}" srcOrd="0" destOrd="0" presId="urn:microsoft.com/office/officeart/2005/8/layout/radial5"/>
    <dgm:cxn modelId="{00CD1617-6F5C-45AF-ABEF-6C213C53C476}" type="presOf" srcId="{E1A84369-B99C-4AA4-B211-0AC09E272F91}" destId="{60BD4BB6-2D01-4ACE-A74E-5039D8AFB027}" srcOrd="1" destOrd="0" presId="urn:microsoft.com/office/officeart/2005/8/layout/radial5"/>
    <dgm:cxn modelId="{69E63A76-8829-461D-B399-74AA985612BB}" srcId="{74114161-CA0E-4849-BEA9-B50F1F8841EB}" destId="{0063D178-E441-420D-9A47-41CBEA74B5C0}" srcOrd="0" destOrd="0" parTransId="{E1A84369-B99C-4AA4-B211-0AC09E272F91}" sibTransId="{27DB454B-8225-4FC1-963E-9F4B9F114653}"/>
    <dgm:cxn modelId="{1079639A-FD1D-45D4-98CC-E2428A91B259}" type="presParOf" srcId="{E0FD3C82-0473-4BE5-9A2C-6C901339AB63}" destId="{28C89C1A-6E55-4478-A6A5-1B040EAB3F6E}" srcOrd="0" destOrd="0" presId="urn:microsoft.com/office/officeart/2005/8/layout/radial5"/>
    <dgm:cxn modelId="{076171A1-6E33-4E95-94F8-CA26AB7D69F5}" type="presParOf" srcId="{E0FD3C82-0473-4BE5-9A2C-6C901339AB63}" destId="{070BDF2F-0C6F-47CC-9F56-8F3A244C4915}" srcOrd="1" destOrd="0" presId="urn:microsoft.com/office/officeart/2005/8/layout/radial5"/>
    <dgm:cxn modelId="{EF11AEB8-72F6-4CFC-A5E9-EE267E09E6CE}" type="presParOf" srcId="{070BDF2F-0C6F-47CC-9F56-8F3A244C4915}" destId="{60BD4BB6-2D01-4ACE-A74E-5039D8AFB027}" srcOrd="0" destOrd="0" presId="urn:microsoft.com/office/officeart/2005/8/layout/radial5"/>
    <dgm:cxn modelId="{71C905FA-5142-49EB-A9D5-5B698AA11BC9}" type="presParOf" srcId="{E0FD3C82-0473-4BE5-9A2C-6C901339AB63}" destId="{C44B9598-B529-4974-821D-EB3E3F845080}" srcOrd="2" destOrd="0" presId="urn:microsoft.com/office/officeart/2005/8/layout/radial5"/>
    <dgm:cxn modelId="{5D912121-33CD-4C09-8286-3585C2845E88}" type="presParOf" srcId="{E0FD3C82-0473-4BE5-9A2C-6C901339AB63}" destId="{74DAE50C-356D-4605-8CBA-26F7FF219523}" srcOrd="3" destOrd="0" presId="urn:microsoft.com/office/officeart/2005/8/layout/radial5"/>
    <dgm:cxn modelId="{557A79D0-13CF-4543-99FD-01C19CF0F432}" type="presParOf" srcId="{74DAE50C-356D-4605-8CBA-26F7FF219523}" destId="{7E2783D6-2C3E-4FD1-A658-C81BA69A3756}" srcOrd="0" destOrd="0" presId="urn:microsoft.com/office/officeart/2005/8/layout/radial5"/>
    <dgm:cxn modelId="{2126A66F-74B2-4270-8990-FE1820242050}" type="presParOf" srcId="{E0FD3C82-0473-4BE5-9A2C-6C901339AB63}" destId="{168E0F89-5A92-4E65-812E-3A4007B4D1B7}" srcOrd="4" destOrd="0" presId="urn:microsoft.com/office/officeart/2005/8/layout/radial5"/>
    <dgm:cxn modelId="{F150222C-ADB4-4D1A-8390-F05DA45071A2}" type="presParOf" srcId="{E0FD3C82-0473-4BE5-9A2C-6C901339AB63}" destId="{5ABF486A-C119-49F0-988A-199C47D0A554}" srcOrd="5" destOrd="0" presId="urn:microsoft.com/office/officeart/2005/8/layout/radial5"/>
    <dgm:cxn modelId="{52E07566-C4EE-4E67-95BD-27C4E18CA051}" type="presParOf" srcId="{5ABF486A-C119-49F0-988A-199C47D0A554}" destId="{25D253D9-F00A-4472-851F-77D3F401B248}" srcOrd="0" destOrd="0" presId="urn:microsoft.com/office/officeart/2005/8/layout/radial5"/>
    <dgm:cxn modelId="{EB6AF583-ADB9-4077-B89D-B427BA7E5776}" type="presParOf" srcId="{E0FD3C82-0473-4BE5-9A2C-6C901339AB63}" destId="{CDC05659-0097-47BA-866E-DF80692732BB}" srcOrd="6" destOrd="0" presId="urn:microsoft.com/office/officeart/2005/8/layout/radial5"/>
    <dgm:cxn modelId="{886A6DC6-125A-4C4A-AB57-EFA6D2FEF0CA}" type="presParOf" srcId="{E0FD3C82-0473-4BE5-9A2C-6C901339AB63}" destId="{BCCD3447-D42E-4423-9C59-046C42AB510A}" srcOrd="7" destOrd="0" presId="urn:microsoft.com/office/officeart/2005/8/layout/radial5"/>
    <dgm:cxn modelId="{797543B1-AFDF-4E32-80CA-60616670230E}" type="presParOf" srcId="{BCCD3447-D42E-4423-9C59-046C42AB510A}" destId="{F5E168ED-61BA-4CDC-AFF8-46C0F591EA61}" srcOrd="0" destOrd="0" presId="urn:microsoft.com/office/officeart/2005/8/layout/radial5"/>
    <dgm:cxn modelId="{B76A1D11-976D-4272-800C-2FD2B79F168D}" type="presParOf" srcId="{E0FD3C82-0473-4BE5-9A2C-6C901339AB63}" destId="{86C3C32B-8C0C-4D69-ACCF-E60582147D28}" srcOrd="8" destOrd="0" presId="urn:microsoft.com/office/officeart/2005/8/layout/radial5"/>
    <dgm:cxn modelId="{90797483-E47D-4811-B461-C691106A7FA8}" type="presParOf" srcId="{E0FD3C82-0473-4BE5-9A2C-6C901339AB63}" destId="{E177BEA1-9C54-4ED6-8BFE-07EED36F967A}" srcOrd="9" destOrd="0" presId="urn:microsoft.com/office/officeart/2005/8/layout/radial5"/>
    <dgm:cxn modelId="{30FACD76-E64E-42C7-B215-99D28673ED0F}" type="presParOf" srcId="{E177BEA1-9C54-4ED6-8BFE-07EED36F967A}" destId="{C4DBB88C-A09C-4BE1-BA3D-917A9DE71BB7}" srcOrd="0" destOrd="0" presId="urn:microsoft.com/office/officeart/2005/8/layout/radial5"/>
    <dgm:cxn modelId="{2456F3C1-9DBA-404B-B173-F613DE85CD8E}" type="presParOf" srcId="{E0FD3C82-0473-4BE5-9A2C-6C901339AB63}" destId="{447C2EF1-D85B-48BF-91E5-37FC0A7DA98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EB92BB-1D03-4101-BA69-931C0D05565A}" type="doc">
      <dgm:prSet loTypeId="urn:microsoft.com/office/officeart/2005/8/layout/hList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DEABC73-0524-41D8-8C69-9839E70C11B1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Политика советского руководства в отношении деревни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C8A46539-2922-42E2-B6FC-027F34DCDF5F}" type="parTrans" cxnId="{0A18FD73-47AF-4944-809F-AB81C13F6259}">
      <dgm:prSet/>
      <dgm:spPr/>
      <dgm:t>
        <a:bodyPr/>
        <a:lstStyle/>
        <a:p>
          <a:endParaRPr lang="ru-RU"/>
        </a:p>
      </dgm:t>
    </dgm:pt>
    <dgm:pt modelId="{68FE525F-294E-42DD-955E-764F73BF3542}" type="sibTrans" cxnId="{0A18FD73-47AF-4944-809F-AB81C13F6259}">
      <dgm:prSet/>
      <dgm:spPr/>
      <dgm:t>
        <a:bodyPr/>
        <a:lstStyle/>
        <a:p>
          <a:endParaRPr lang="ru-RU"/>
        </a:p>
      </dgm:t>
    </dgm:pt>
    <dgm:pt modelId="{8403D51F-9273-4B73-858D-2535F8F7F113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Сокращались размеры крестьянских приусадебных хозяйств и огородов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3E097B4E-14A7-4055-940D-CDD643C0D5CD}" type="parTrans" cxnId="{DD6E74EC-17DD-4FB0-BCF1-2B86CBE139BC}">
      <dgm:prSet/>
      <dgm:spPr/>
      <dgm:t>
        <a:bodyPr/>
        <a:lstStyle/>
        <a:p>
          <a:endParaRPr lang="ru-RU"/>
        </a:p>
      </dgm:t>
    </dgm:pt>
    <dgm:pt modelId="{5DB58C1F-3B38-4589-9B69-82EDE9EF2559}" type="sibTrans" cxnId="{DD6E74EC-17DD-4FB0-BCF1-2B86CBE139BC}">
      <dgm:prSet/>
      <dgm:spPr/>
      <dgm:t>
        <a:bodyPr/>
        <a:lstStyle/>
        <a:p>
          <a:endParaRPr lang="ru-RU"/>
        </a:p>
      </dgm:t>
    </dgm:pt>
    <dgm:pt modelId="{EE40A728-CAED-4F1C-B49E-B1E0ECBB9D19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Крестьянские хозяйства облагались натуральным налогом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16173084-B371-474E-BB21-47D465654CFA}" type="parTrans" cxnId="{7D1C0903-FE74-49BB-8305-FD4D55F8EB18}">
      <dgm:prSet/>
      <dgm:spPr/>
      <dgm:t>
        <a:bodyPr/>
        <a:lstStyle/>
        <a:p>
          <a:endParaRPr lang="ru-RU"/>
        </a:p>
      </dgm:t>
    </dgm:pt>
    <dgm:pt modelId="{DAAF18E9-4049-424F-8120-937F810B58BB}" type="sibTrans" cxnId="{7D1C0903-FE74-49BB-8305-FD4D55F8EB18}">
      <dgm:prSet/>
      <dgm:spPr/>
      <dgm:t>
        <a:bodyPr/>
        <a:lstStyle/>
        <a:p>
          <a:endParaRPr lang="ru-RU"/>
        </a:p>
      </dgm:t>
    </dgm:pt>
    <dgm:pt modelId="{673EB940-D3A7-41C3-A545-A7CEBAECE8BD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Колхозники не получали зарплату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735774D-6081-454D-B8B7-D496421E92B8}" type="parTrans" cxnId="{6D124B77-E05C-4ECF-9A97-854C31A4C821}">
      <dgm:prSet/>
      <dgm:spPr/>
      <dgm:t>
        <a:bodyPr/>
        <a:lstStyle/>
        <a:p>
          <a:endParaRPr lang="ru-RU"/>
        </a:p>
      </dgm:t>
    </dgm:pt>
    <dgm:pt modelId="{7BC08FF9-0B7C-42EF-8B90-C8EE830FE3FC}" type="sibTrans" cxnId="{6D124B77-E05C-4ECF-9A97-854C31A4C821}">
      <dgm:prSet/>
      <dgm:spPr/>
      <dgm:t>
        <a:bodyPr/>
        <a:lstStyle/>
        <a:p>
          <a:endParaRPr lang="ru-RU"/>
        </a:p>
      </dgm:t>
    </dgm:pt>
    <dgm:pt modelId="{59352FF5-2934-4529-B279-C31E388F9F56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Колхозникам не платили пенсии по возрасту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7014ED69-9402-4300-8B3F-4B4DC4263A37}" type="parTrans" cxnId="{1A1E55FB-A3AE-4363-9020-F0958BC41DE5}">
      <dgm:prSet/>
      <dgm:spPr/>
      <dgm:t>
        <a:bodyPr/>
        <a:lstStyle/>
        <a:p>
          <a:endParaRPr lang="ru-RU"/>
        </a:p>
      </dgm:t>
    </dgm:pt>
    <dgm:pt modelId="{3F26F1DA-ECBA-4CCC-B1EE-BBE9D41BFDB7}" type="sibTrans" cxnId="{1A1E55FB-A3AE-4363-9020-F0958BC41DE5}">
      <dgm:prSet/>
      <dgm:spPr/>
      <dgm:t>
        <a:bodyPr/>
        <a:lstStyle/>
        <a:p>
          <a:endParaRPr lang="ru-RU"/>
        </a:p>
      </dgm:t>
    </dgm:pt>
    <dgm:pt modelId="{ED1DF649-F0CF-4C6C-9A27-5733ED521721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Колхозники не могли свободно перемещаться по стране, т.к. не имели паспортов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DAE9F66D-F33D-482F-B4A8-B5AE9E2B6F84}" type="parTrans" cxnId="{E98E2E16-F521-4421-802E-E1C1AF2A0F98}">
      <dgm:prSet/>
      <dgm:spPr/>
      <dgm:t>
        <a:bodyPr/>
        <a:lstStyle/>
        <a:p>
          <a:endParaRPr lang="ru-RU"/>
        </a:p>
      </dgm:t>
    </dgm:pt>
    <dgm:pt modelId="{67A88AE0-A1A7-4AD2-ACFF-88E24CE9D311}" type="sibTrans" cxnId="{E98E2E16-F521-4421-802E-E1C1AF2A0F98}">
      <dgm:prSet/>
      <dgm:spPr/>
      <dgm:t>
        <a:bodyPr/>
        <a:lstStyle/>
        <a:p>
          <a:endParaRPr lang="ru-RU"/>
        </a:p>
      </dgm:t>
    </dgm:pt>
    <dgm:pt modelId="{3E0FDA82-D8FB-4A49-9DC7-688720899FE7}" type="pres">
      <dgm:prSet presAssocID="{ACEB92BB-1D03-4101-BA69-931C0D05565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859AC-1BAF-4917-ACA3-9D36929041BA}" type="pres">
      <dgm:prSet presAssocID="{CDEABC73-0524-41D8-8C69-9839E70C11B1}" presName="roof" presStyleLbl="dkBgShp" presStyleIdx="0" presStyleCnt="2"/>
      <dgm:spPr/>
      <dgm:t>
        <a:bodyPr/>
        <a:lstStyle/>
        <a:p>
          <a:endParaRPr lang="ru-RU"/>
        </a:p>
      </dgm:t>
    </dgm:pt>
    <dgm:pt modelId="{64CA5AA6-2DA3-4D4D-BA11-9BDC78D48B3E}" type="pres">
      <dgm:prSet presAssocID="{CDEABC73-0524-41D8-8C69-9839E70C11B1}" presName="pillars" presStyleCnt="0"/>
      <dgm:spPr/>
    </dgm:pt>
    <dgm:pt modelId="{1447757E-1DFA-4C1E-B6F6-A51257DE7E50}" type="pres">
      <dgm:prSet presAssocID="{CDEABC73-0524-41D8-8C69-9839E70C11B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141A5-C7A6-44E7-81BF-53C41D21706D}" type="pres">
      <dgm:prSet presAssocID="{EE40A728-CAED-4F1C-B49E-B1E0ECBB9D19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B570C-D8DB-4DE9-BEC0-6A82C489F7A1}" type="pres">
      <dgm:prSet presAssocID="{673EB940-D3A7-41C3-A545-A7CEBAECE8BD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3188D-4358-4A79-9BFA-ABF06EBCDCF3}" type="pres">
      <dgm:prSet presAssocID="{ED1DF649-F0CF-4C6C-9A27-5733ED521721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2E1DC-EC3F-49F5-802E-A5AA0D42BFFB}" type="pres">
      <dgm:prSet presAssocID="{59352FF5-2934-4529-B279-C31E388F9F56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08D24-975C-49F5-9A23-90608BE562D6}" type="pres">
      <dgm:prSet presAssocID="{CDEABC73-0524-41D8-8C69-9839E70C11B1}" presName="base" presStyleLbl="dkBgShp" presStyleIdx="1" presStyleCnt="2"/>
      <dgm:spPr/>
    </dgm:pt>
  </dgm:ptLst>
  <dgm:cxnLst>
    <dgm:cxn modelId="{7D1C0903-FE74-49BB-8305-FD4D55F8EB18}" srcId="{CDEABC73-0524-41D8-8C69-9839E70C11B1}" destId="{EE40A728-CAED-4F1C-B49E-B1E0ECBB9D19}" srcOrd="1" destOrd="0" parTransId="{16173084-B371-474E-BB21-47D465654CFA}" sibTransId="{DAAF18E9-4049-424F-8120-937F810B58BB}"/>
    <dgm:cxn modelId="{E98E2E16-F521-4421-802E-E1C1AF2A0F98}" srcId="{CDEABC73-0524-41D8-8C69-9839E70C11B1}" destId="{ED1DF649-F0CF-4C6C-9A27-5733ED521721}" srcOrd="3" destOrd="0" parTransId="{DAE9F66D-F33D-482F-B4A8-B5AE9E2B6F84}" sibTransId="{67A88AE0-A1A7-4AD2-ACFF-88E24CE9D311}"/>
    <dgm:cxn modelId="{0A18FD73-47AF-4944-809F-AB81C13F6259}" srcId="{ACEB92BB-1D03-4101-BA69-931C0D05565A}" destId="{CDEABC73-0524-41D8-8C69-9839E70C11B1}" srcOrd="0" destOrd="0" parTransId="{C8A46539-2922-42E2-B6FC-027F34DCDF5F}" sibTransId="{68FE525F-294E-42DD-955E-764F73BF3542}"/>
    <dgm:cxn modelId="{50A6A1BF-D3B3-4293-88CC-FFEA5A7E6346}" type="presOf" srcId="{ED1DF649-F0CF-4C6C-9A27-5733ED521721}" destId="{19B3188D-4358-4A79-9BFA-ABF06EBCDCF3}" srcOrd="0" destOrd="0" presId="urn:microsoft.com/office/officeart/2005/8/layout/hList3"/>
    <dgm:cxn modelId="{3596F1E3-3999-4F18-AC22-BFC035360137}" type="presOf" srcId="{59352FF5-2934-4529-B279-C31E388F9F56}" destId="{22B2E1DC-EC3F-49F5-802E-A5AA0D42BFFB}" srcOrd="0" destOrd="0" presId="urn:microsoft.com/office/officeart/2005/8/layout/hList3"/>
    <dgm:cxn modelId="{2E3AB9D8-29CC-4074-91E5-E281720AE053}" type="presOf" srcId="{673EB940-D3A7-41C3-A545-A7CEBAECE8BD}" destId="{1B8B570C-D8DB-4DE9-BEC0-6A82C489F7A1}" srcOrd="0" destOrd="0" presId="urn:microsoft.com/office/officeart/2005/8/layout/hList3"/>
    <dgm:cxn modelId="{01C686A4-8ECE-4425-81B0-BBE1B70B5E81}" type="presOf" srcId="{8403D51F-9273-4B73-858D-2535F8F7F113}" destId="{1447757E-1DFA-4C1E-B6F6-A51257DE7E50}" srcOrd="0" destOrd="0" presId="urn:microsoft.com/office/officeart/2005/8/layout/hList3"/>
    <dgm:cxn modelId="{1A1E55FB-A3AE-4363-9020-F0958BC41DE5}" srcId="{CDEABC73-0524-41D8-8C69-9839E70C11B1}" destId="{59352FF5-2934-4529-B279-C31E388F9F56}" srcOrd="4" destOrd="0" parTransId="{7014ED69-9402-4300-8B3F-4B4DC4263A37}" sibTransId="{3F26F1DA-ECBA-4CCC-B1EE-BBE9D41BFDB7}"/>
    <dgm:cxn modelId="{B456CC1A-117A-401E-B434-5380C7159FB0}" type="presOf" srcId="{CDEABC73-0524-41D8-8C69-9839E70C11B1}" destId="{285859AC-1BAF-4917-ACA3-9D36929041BA}" srcOrd="0" destOrd="0" presId="urn:microsoft.com/office/officeart/2005/8/layout/hList3"/>
    <dgm:cxn modelId="{DD6E74EC-17DD-4FB0-BCF1-2B86CBE139BC}" srcId="{CDEABC73-0524-41D8-8C69-9839E70C11B1}" destId="{8403D51F-9273-4B73-858D-2535F8F7F113}" srcOrd="0" destOrd="0" parTransId="{3E097B4E-14A7-4055-940D-CDD643C0D5CD}" sibTransId="{5DB58C1F-3B38-4589-9B69-82EDE9EF2559}"/>
    <dgm:cxn modelId="{31B84D07-FE4D-4BDF-B289-CE4A8F926BCD}" type="presOf" srcId="{EE40A728-CAED-4F1C-B49E-B1E0ECBB9D19}" destId="{AB8141A5-C7A6-44E7-81BF-53C41D21706D}" srcOrd="0" destOrd="0" presId="urn:microsoft.com/office/officeart/2005/8/layout/hList3"/>
    <dgm:cxn modelId="{6D124B77-E05C-4ECF-9A97-854C31A4C821}" srcId="{CDEABC73-0524-41D8-8C69-9839E70C11B1}" destId="{673EB940-D3A7-41C3-A545-A7CEBAECE8BD}" srcOrd="2" destOrd="0" parTransId="{B735774D-6081-454D-B8B7-D496421E92B8}" sibTransId="{7BC08FF9-0B7C-42EF-8B90-C8EE830FE3FC}"/>
    <dgm:cxn modelId="{85546260-704F-42A5-AC72-579BDB5C705A}" type="presOf" srcId="{ACEB92BB-1D03-4101-BA69-931C0D05565A}" destId="{3E0FDA82-D8FB-4A49-9DC7-688720899FE7}" srcOrd="0" destOrd="0" presId="urn:microsoft.com/office/officeart/2005/8/layout/hList3"/>
    <dgm:cxn modelId="{D86C92B3-FE43-48F1-BB15-BF2428137C49}" type="presParOf" srcId="{3E0FDA82-D8FB-4A49-9DC7-688720899FE7}" destId="{285859AC-1BAF-4917-ACA3-9D36929041BA}" srcOrd="0" destOrd="0" presId="urn:microsoft.com/office/officeart/2005/8/layout/hList3"/>
    <dgm:cxn modelId="{E993BD5D-A0A8-459E-8FB4-25F1DD99642F}" type="presParOf" srcId="{3E0FDA82-D8FB-4A49-9DC7-688720899FE7}" destId="{64CA5AA6-2DA3-4D4D-BA11-9BDC78D48B3E}" srcOrd="1" destOrd="0" presId="urn:microsoft.com/office/officeart/2005/8/layout/hList3"/>
    <dgm:cxn modelId="{B1426867-584A-4053-B9EA-2A7EAFFB21AA}" type="presParOf" srcId="{64CA5AA6-2DA3-4D4D-BA11-9BDC78D48B3E}" destId="{1447757E-1DFA-4C1E-B6F6-A51257DE7E50}" srcOrd="0" destOrd="0" presId="urn:microsoft.com/office/officeart/2005/8/layout/hList3"/>
    <dgm:cxn modelId="{0E2D4D6C-2D08-4A09-93C1-995363EF0E0D}" type="presParOf" srcId="{64CA5AA6-2DA3-4D4D-BA11-9BDC78D48B3E}" destId="{AB8141A5-C7A6-44E7-81BF-53C41D21706D}" srcOrd="1" destOrd="0" presId="urn:microsoft.com/office/officeart/2005/8/layout/hList3"/>
    <dgm:cxn modelId="{9E9EC08F-3147-4972-B7AD-E38C07121E72}" type="presParOf" srcId="{64CA5AA6-2DA3-4D4D-BA11-9BDC78D48B3E}" destId="{1B8B570C-D8DB-4DE9-BEC0-6A82C489F7A1}" srcOrd="2" destOrd="0" presId="urn:microsoft.com/office/officeart/2005/8/layout/hList3"/>
    <dgm:cxn modelId="{E858EEB2-50C8-46F9-91E8-44AE34C8F754}" type="presParOf" srcId="{64CA5AA6-2DA3-4D4D-BA11-9BDC78D48B3E}" destId="{19B3188D-4358-4A79-9BFA-ABF06EBCDCF3}" srcOrd="3" destOrd="0" presId="urn:microsoft.com/office/officeart/2005/8/layout/hList3"/>
    <dgm:cxn modelId="{C24881E9-5416-47CA-8C64-409B378068D5}" type="presParOf" srcId="{64CA5AA6-2DA3-4D4D-BA11-9BDC78D48B3E}" destId="{22B2E1DC-EC3F-49F5-802E-A5AA0D42BFFB}" srcOrd="4" destOrd="0" presId="urn:microsoft.com/office/officeart/2005/8/layout/hList3"/>
    <dgm:cxn modelId="{1BB49823-96B5-4F0B-915C-DDFEDC406D6B}" type="presParOf" srcId="{3E0FDA82-D8FB-4A49-9DC7-688720899FE7}" destId="{7F408D24-975C-49F5-9A23-90608BE562D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EB92BB-1D03-4101-BA69-931C0D05565A}" type="doc">
      <dgm:prSet loTypeId="urn:microsoft.com/office/officeart/2005/8/layout/hList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DEABC73-0524-41D8-8C69-9839E70C11B1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Результаты аграрной политики государства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C8A46539-2922-42E2-B6FC-027F34DCDF5F}" type="parTrans" cxnId="{0A18FD73-47AF-4944-809F-AB81C13F6259}">
      <dgm:prSet/>
      <dgm:spPr/>
      <dgm:t>
        <a:bodyPr/>
        <a:lstStyle/>
        <a:p>
          <a:endParaRPr lang="ru-RU"/>
        </a:p>
      </dgm:t>
    </dgm:pt>
    <dgm:pt modelId="{68FE525F-294E-42DD-955E-764F73BF3542}" type="sibTrans" cxnId="{0A18FD73-47AF-4944-809F-AB81C13F6259}">
      <dgm:prSet/>
      <dgm:spPr/>
      <dgm:t>
        <a:bodyPr/>
        <a:lstStyle/>
        <a:p>
          <a:endParaRPr lang="ru-RU"/>
        </a:p>
      </dgm:t>
    </dgm:pt>
    <dgm:pt modelId="{8403D51F-9273-4B73-858D-2535F8F7F113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В начале 1950-х гг. сельское хозяйство вышло на довоенный уровень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3E097B4E-14A7-4055-940D-CDD643C0D5CD}" type="parTrans" cxnId="{DD6E74EC-17DD-4FB0-BCF1-2B86CBE139BC}">
      <dgm:prSet/>
      <dgm:spPr/>
      <dgm:t>
        <a:bodyPr/>
        <a:lstStyle/>
        <a:p>
          <a:endParaRPr lang="ru-RU"/>
        </a:p>
      </dgm:t>
    </dgm:pt>
    <dgm:pt modelId="{5DB58C1F-3B38-4589-9B69-82EDE9EF2559}" type="sibTrans" cxnId="{DD6E74EC-17DD-4FB0-BCF1-2B86CBE139BC}">
      <dgm:prSet/>
      <dgm:spPr/>
      <dgm:t>
        <a:bodyPr/>
        <a:lstStyle/>
        <a:p>
          <a:endParaRPr lang="ru-RU"/>
        </a:p>
      </dgm:t>
    </dgm:pt>
    <dgm:pt modelId="{EE40A728-CAED-4F1C-B49E-B1E0ECBB9D19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Неэквивалентный обмен средств между городом и деревней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16173084-B371-474E-BB21-47D465654CFA}" type="parTrans" cxnId="{7D1C0903-FE74-49BB-8305-FD4D55F8EB18}">
      <dgm:prSet/>
      <dgm:spPr/>
      <dgm:t>
        <a:bodyPr/>
        <a:lstStyle/>
        <a:p>
          <a:endParaRPr lang="ru-RU"/>
        </a:p>
      </dgm:t>
    </dgm:pt>
    <dgm:pt modelId="{DAAF18E9-4049-424F-8120-937F810B58BB}" type="sibTrans" cxnId="{7D1C0903-FE74-49BB-8305-FD4D55F8EB18}">
      <dgm:prSet/>
      <dgm:spPr/>
      <dgm:t>
        <a:bodyPr/>
        <a:lstStyle/>
        <a:p>
          <a:endParaRPr lang="ru-RU"/>
        </a:p>
      </dgm:t>
    </dgm:pt>
    <dgm:pt modelId="{673EB940-D3A7-41C3-A545-A7CEBAECE8BD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Закупочные цены на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сельскохозяйст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-венную продукцию искусственно занижались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735774D-6081-454D-B8B7-D496421E92B8}" type="parTrans" cxnId="{6D124B77-E05C-4ECF-9A97-854C31A4C821}">
      <dgm:prSet/>
      <dgm:spPr/>
      <dgm:t>
        <a:bodyPr/>
        <a:lstStyle/>
        <a:p>
          <a:endParaRPr lang="ru-RU"/>
        </a:p>
      </dgm:t>
    </dgm:pt>
    <dgm:pt modelId="{7BC08FF9-0B7C-42EF-8B90-C8EE830FE3FC}" type="sibTrans" cxnId="{6D124B77-E05C-4ECF-9A97-854C31A4C821}">
      <dgm:prSet/>
      <dgm:spPr/>
      <dgm:t>
        <a:bodyPr/>
        <a:lstStyle/>
        <a:p>
          <a:endParaRPr lang="ru-RU"/>
        </a:p>
      </dgm:t>
    </dgm:pt>
    <dgm:pt modelId="{ED1DF649-F0CF-4C6C-9A27-5733ED521721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Тяжёлые условия жизни крестьян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DAE9F66D-F33D-482F-B4A8-B5AE9E2B6F84}" type="parTrans" cxnId="{E98E2E16-F521-4421-802E-E1C1AF2A0F98}">
      <dgm:prSet/>
      <dgm:spPr/>
      <dgm:t>
        <a:bodyPr/>
        <a:lstStyle/>
        <a:p>
          <a:endParaRPr lang="ru-RU"/>
        </a:p>
      </dgm:t>
    </dgm:pt>
    <dgm:pt modelId="{67A88AE0-A1A7-4AD2-ACFF-88E24CE9D311}" type="sibTrans" cxnId="{E98E2E16-F521-4421-802E-E1C1AF2A0F98}">
      <dgm:prSet/>
      <dgm:spPr/>
      <dgm:t>
        <a:bodyPr/>
        <a:lstStyle/>
        <a:p>
          <a:endParaRPr lang="ru-RU"/>
        </a:p>
      </dgm:t>
    </dgm:pt>
    <dgm:pt modelId="{3E0FDA82-D8FB-4A49-9DC7-688720899FE7}" type="pres">
      <dgm:prSet presAssocID="{ACEB92BB-1D03-4101-BA69-931C0D05565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859AC-1BAF-4917-ACA3-9D36929041BA}" type="pres">
      <dgm:prSet presAssocID="{CDEABC73-0524-41D8-8C69-9839E70C11B1}" presName="roof" presStyleLbl="dkBgShp" presStyleIdx="0" presStyleCnt="2"/>
      <dgm:spPr/>
      <dgm:t>
        <a:bodyPr/>
        <a:lstStyle/>
        <a:p>
          <a:endParaRPr lang="ru-RU"/>
        </a:p>
      </dgm:t>
    </dgm:pt>
    <dgm:pt modelId="{64CA5AA6-2DA3-4D4D-BA11-9BDC78D48B3E}" type="pres">
      <dgm:prSet presAssocID="{CDEABC73-0524-41D8-8C69-9839E70C11B1}" presName="pillars" presStyleCnt="0"/>
      <dgm:spPr/>
    </dgm:pt>
    <dgm:pt modelId="{1447757E-1DFA-4C1E-B6F6-A51257DE7E50}" type="pres">
      <dgm:prSet presAssocID="{CDEABC73-0524-41D8-8C69-9839E70C11B1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141A5-C7A6-44E7-81BF-53C41D21706D}" type="pres">
      <dgm:prSet presAssocID="{EE40A728-CAED-4F1C-B49E-B1E0ECBB9D19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B570C-D8DB-4DE9-BEC0-6A82C489F7A1}" type="pres">
      <dgm:prSet presAssocID="{673EB940-D3A7-41C3-A545-A7CEBAECE8BD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3188D-4358-4A79-9BFA-ABF06EBCDCF3}" type="pres">
      <dgm:prSet presAssocID="{ED1DF649-F0CF-4C6C-9A27-5733ED521721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08D24-975C-49F5-9A23-90608BE562D6}" type="pres">
      <dgm:prSet presAssocID="{CDEABC73-0524-41D8-8C69-9839E70C11B1}" presName="base" presStyleLbl="dkBgShp" presStyleIdx="1" presStyleCnt="2"/>
      <dgm:spPr/>
    </dgm:pt>
  </dgm:ptLst>
  <dgm:cxnLst>
    <dgm:cxn modelId="{7D1C0903-FE74-49BB-8305-FD4D55F8EB18}" srcId="{CDEABC73-0524-41D8-8C69-9839E70C11B1}" destId="{EE40A728-CAED-4F1C-B49E-B1E0ECBB9D19}" srcOrd="1" destOrd="0" parTransId="{16173084-B371-474E-BB21-47D465654CFA}" sibTransId="{DAAF18E9-4049-424F-8120-937F810B58BB}"/>
    <dgm:cxn modelId="{E98E2E16-F521-4421-802E-E1C1AF2A0F98}" srcId="{CDEABC73-0524-41D8-8C69-9839E70C11B1}" destId="{ED1DF649-F0CF-4C6C-9A27-5733ED521721}" srcOrd="3" destOrd="0" parTransId="{DAE9F66D-F33D-482F-B4A8-B5AE9E2B6F84}" sibTransId="{67A88AE0-A1A7-4AD2-ACFF-88E24CE9D311}"/>
    <dgm:cxn modelId="{A79849D1-E9D3-4F70-81D9-D20137940A60}" type="presOf" srcId="{8403D51F-9273-4B73-858D-2535F8F7F113}" destId="{1447757E-1DFA-4C1E-B6F6-A51257DE7E50}" srcOrd="0" destOrd="0" presId="urn:microsoft.com/office/officeart/2005/8/layout/hList3"/>
    <dgm:cxn modelId="{0A18FD73-47AF-4944-809F-AB81C13F6259}" srcId="{ACEB92BB-1D03-4101-BA69-931C0D05565A}" destId="{CDEABC73-0524-41D8-8C69-9839E70C11B1}" srcOrd="0" destOrd="0" parTransId="{C8A46539-2922-42E2-B6FC-027F34DCDF5F}" sibTransId="{68FE525F-294E-42DD-955E-764F73BF3542}"/>
    <dgm:cxn modelId="{E7D6575A-6536-414C-9CF3-728956BE8F70}" type="presOf" srcId="{EE40A728-CAED-4F1C-B49E-B1E0ECBB9D19}" destId="{AB8141A5-C7A6-44E7-81BF-53C41D21706D}" srcOrd="0" destOrd="0" presId="urn:microsoft.com/office/officeart/2005/8/layout/hList3"/>
    <dgm:cxn modelId="{479AA5D4-E235-42D7-9361-4C020363FC7C}" type="presOf" srcId="{CDEABC73-0524-41D8-8C69-9839E70C11B1}" destId="{285859AC-1BAF-4917-ACA3-9D36929041BA}" srcOrd="0" destOrd="0" presId="urn:microsoft.com/office/officeart/2005/8/layout/hList3"/>
    <dgm:cxn modelId="{A579C07A-6290-45BF-8E97-710DE361988F}" type="presOf" srcId="{673EB940-D3A7-41C3-A545-A7CEBAECE8BD}" destId="{1B8B570C-D8DB-4DE9-BEC0-6A82C489F7A1}" srcOrd="0" destOrd="0" presId="urn:microsoft.com/office/officeart/2005/8/layout/hList3"/>
    <dgm:cxn modelId="{95FA8AC8-6C17-4A66-A3EF-CD091CDCDFC6}" type="presOf" srcId="{ED1DF649-F0CF-4C6C-9A27-5733ED521721}" destId="{19B3188D-4358-4A79-9BFA-ABF06EBCDCF3}" srcOrd="0" destOrd="0" presId="urn:microsoft.com/office/officeart/2005/8/layout/hList3"/>
    <dgm:cxn modelId="{5C88EB24-4E40-47B9-8C85-E8C3827377BB}" type="presOf" srcId="{ACEB92BB-1D03-4101-BA69-931C0D05565A}" destId="{3E0FDA82-D8FB-4A49-9DC7-688720899FE7}" srcOrd="0" destOrd="0" presId="urn:microsoft.com/office/officeart/2005/8/layout/hList3"/>
    <dgm:cxn modelId="{DD6E74EC-17DD-4FB0-BCF1-2B86CBE139BC}" srcId="{CDEABC73-0524-41D8-8C69-9839E70C11B1}" destId="{8403D51F-9273-4B73-858D-2535F8F7F113}" srcOrd="0" destOrd="0" parTransId="{3E097B4E-14A7-4055-940D-CDD643C0D5CD}" sibTransId="{5DB58C1F-3B38-4589-9B69-82EDE9EF2559}"/>
    <dgm:cxn modelId="{6D124B77-E05C-4ECF-9A97-854C31A4C821}" srcId="{CDEABC73-0524-41D8-8C69-9839E70C11B1}" destId="{673EB940-D3A7-41C3-A545-A7CEBAECE8BD}" srcOrd="2" destOrd="0" parTransId="{B735774D-6081-454D-B8B7-D496421E92B8}" sibTransId="{7BC08FF9-0B7C-42EF-8B90-C8EE830FE3FC}"/>
    <dgm:cxn modelId="{13CDCC36-DA7D-4ECC-95C0-1C60D66D6D31}" type="presParOf" srcId="{3E0FDA82-D8FB-4A49-9DC7-688720899FE7}" destId="{285859AC-1BAF-4917-ACA3-9D36929041BA}" srcOrd="0" destOrd="0" presId="urn:microsoft.com/office/officeart/2005/8/layout/hList3"/>
    <dgm:cxn modelId="{E059C5F5-9F3A-40A5-AEF6-09203D53DBDF}" type="presParOf" srcId="{3E0FDA82-D8FB-4A49-9DC7-688720899FE7}" destId="{64CA5AA6-2DA3-4D4D-BA11-9BDC78D48B3E}" srcOrd="1" destOrd="0" presId="urn:microsoft.com/office/officeart/2005/8/layout/hList3"/>
    <dgm:cxn modelId="{3F5C238E-0101-47C4-A8F4-87CC7AF56348}" type="presParOf" srcId="{64CA5AA6-2DA3-4D4D-BA11-9BDC78D48B3E}" destId="{1447757E-1DFA-4C1E-B6F6-A51257DE7E50}" srcOrd="0" destOrd="0" presId="urn:microsoft.com/office/officeart/2005/8/layout/hList3"/>
    <dgm:cxn modelId="{26A1F34B-72FE-467F-822B-0EF99AB95DE7}" type="presParOf" srcId="{64CA5AA6-2DA3-4D4D-BA11-9BDC78D48B3E}" destId="{AB8141A5-C7A6-44E7-81BF-53C41D21706D}" srcOrd="1" destOrd="0" presId="urn:microsoft.com/office/officeart/2005/8/layout/hList3"/>
    <dgm:cxn modelId="{71AC91EC-0429-42E6-85B1-19745319307C}" type="presParOf" srcId="{64CA5AA6-2DA3-4D4D-BA11-9BDC78D48B3E}" destId="{1B8B570C-D8DB-4DE9-BEC0-6A82C489F7A1}" srcOrd="2" destOrd="0" presId="urn:microsoft.com/office/officeart/2005/8/layout/hList3"/>
    <dgm:cxn modelId="{2EE369CE-087B-41F7-83A1-55D35A52B6FE}" type="presParOf" srcId="{64CA5AA6-2DA3-4D4D-BA11-9BDC78D48B3E}" destId="{19B3188D-4358-4A79-9BFA-ABF06EBCDCF3}" srcOrd="3" destOrd="0" presId="urn:microsoft.com/office/officeart/2005/8/layout/hList3"/>
    <dgm:cxn modelId="{4CA1043C-3549-452B-805C-161B92EC793D}" type="presParOf" srcId="{3E0FDA82-D8FB-4A49-9DC7-688720899FE7}" destId="{7F408D24-975C-49F5-9A23-90608BE562D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8E552-2C0A-4F04-99F5-5C177CFAE405}">
      <dsp:nvSpPr>
        <dsp:cNvPr id="0" name=""/>
        <dsp:cNvSpPr/>
      </dsp:nvSpPr>
      <dsp:spPr>
        <a:xfrm>
          <a:off x="4356484" y="2358543"/>
          <a:ext cx="2384074" cy="827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764"/>
              </a:lnTo>
              <a:lnTo>
                <a:pt x="2384074" y="413764"/>
              </a:lnTo>
              <a:lnTo>
                <a:pt x="2384074" y="827529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5D86F-879F-4F3C-826A-F4B03D0BE358}">
      <dsp:nvSpPr>
        <dsp:cNvPr id="0" name=""/>
        <dsp:cNvSpPr/>
      </dsp:nvSpPr>
      <dsp:spPr>
        <a:xfrm>
          <a:off x="1972409" y="2358543"/>
          <a:ext cx="2384074" cy="827529"/>
        </a:xfrm>
        <a:custGeom>
          <a:avLst/>
          <a:gdLst/>
          <a:ahLst/>
          <a:cxnLst/>
          <a:rect l="0" t="0" r="0" b="0"/>
          <a:pathLst>
            <a:path>
              <a:moveTo>
                <a:pt x="2384074" y="0"/>
              </a:moveTo>
              <a:lnTo>
                <a:pt x="2384074" y="413764"/>
              </a:lnTo>
              <a:lnTo>
                <a:pt x="0" y="413764"/>
              </a:lnTo>
              <a:lnTo>
                <a:pt x="0" y="827529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FF624-E668-4F27-BA47-AFFCB864A01D}">
      <dsp:nvSpPr>
        <dsp:cNvPr id="0" name=""/>
        <dsp:cNvSpPr/>
      </dsp:nvSpPr>
      <dsp:spPr>
        <a:xfrm>
          <a:off x="2386174" y="388233"/>
          <a:ext cx="3940618" cy="1970309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Факторы, усложнявшие процесс послевоенного восстановления в СССР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2386174" y="388233"/>
        <a:ext cx="3940618" cy="1970309"/>
      </dsp:txXfrm>
    </dsp:sp>
    <dsp:sp modelId="{CBF6C05B-13FF-43B1-A9B8-97703AE71D4E}">
      <dsp:nvSpPr>
        <dsp:cNvPr id="0" name=""/>
        <dsp:cNvSpPr/>
      </dsp:nvSpPr>
      <dsp:spPr>
        <a:xfrm>
          <a:off x="2100" y="3186072"/>
          <a:ext cx="3940618" cy="1970309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Тяжелейшая засуха 1946 г., приведшая к голоду и людским потерям в отдельных регионах европейской части СССР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2100" y="3186072"/>
        <a:ext cx="3940618" cy="1970309"/>
      </dsp:txXfrm>
    </dsp:sp>
    <dsp:sp modelId="{5B47A4CB-BD0D-4BA0-BF48-26FC5DA1A259}">
      <dsp:nvSpPr>
        <dsp:cNvPr id="0" name=""/>
        <dsp:cNvSpPr/>
      </dsp:nvSpPr>
      <dsp:spPr>
        <a:xfrm>
          <a:off x="4770248" y="3186072"/>
          <a:ext cx="3940618" cy="1970309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Нарастание «холодной войны» и прекращение бывшими союзниками по антигитлеровской коалиции поставок в СССР сырья, техники и промышленного оборудования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770248" y="3186072"/>
        <a:ext cx="3940618" cy="1970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DE766-9360-4A0F-86E0-A7E42EAFE311}">
      <dsp:nvSpPr>
        <dsp:cNvPr id="0" name=""/>
        <dsp:cNvSpPr/>
      </dsp:nvSpPr>
      <dsp:spPr>
        <a:xfrm>
          <a:off x="3365876" y="1192050"/>
          <a:ext cx="2538781" cy="155262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Промышлен-ность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в годы четвёртой пятилетки (1946-1950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)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737672" y="1419427"/>
        <a:ext cx="1795189" cy="1097875"/>
      </dsp:txXfrm>
    </dsp:sp>
    <dsp:sp modelId="{1CAE7250-7B79-4ED6-AA6B-D6778AD7092D}">
      <dsp:nvSpPr>
        <dsp:cNvPr id="0" name=""/>
        <dsp:cNvSpPr/>
      </dsp:nvSpPr>
      <dsp:spPr>
        <a:xfrm rot="20054278">
          <a:off x="5942898" y="1384012"/>
          <a:ext cx="818719" cy="36318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948313" y="1480328"/>
        <a:ext cx="709763" cy="217912"/>
      </dsp:txXfrm>
    </dsp:sp>
    <dsp:sp modelId="{DAB82772-8086-4DA9-8CC5-9BF7EE11AB11}">
      <dsp:nvSpPr>
        <dsp:cNvPr id="0" name=""/>
        <dsp:cNvSpPr/>
      </dsp:nvSpPr>
      <dsp:spPr>
        <a:xfrm>
          <a:off x="6048662" y="144012"/>
          <a:ext cx="2520280" cy="1068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Восстановление промышленности завершилось в основном к 1948 г.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6100807" y="196157"/>
        <a:ext cx="2415990" cy="963910"/>
      </dsp:txXfrm>
    </dsp:sp>
    <dsp:sp modelId="{F46F5CED-3E56-40E5-9317-0995D96BFA9A}">
      <dsp:nvSpPr>
        <dsp:cNvPr id="0" name=""/>
        <dsp:cNvSpPr/>
      </dsp:nvSpPr>
      <dsp:spPr>
        <a:xfrm rot="2215039">
          <a:off x="5634927" y="2683807"/>
          <a:ext cx="905477" cy="36318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645850" y="2723722"/>
        <a:ext cx="796521" cy="217912"/>
      </dsp:txXfrm>
    </dsp:sp>
    <dsp:sp modelId="{DCD0E00E-E3D1-432E-A1BD-FD881B7D32B3}">
      <dsp:nvSpPr>
        <dsp:cNvPr id="0" name=""/>
        <dsp:cNvSpPr/>
      </dsp:nvSpPr>
      <dsp:spPr>
        <a:xfrm>
          <a:off x="6624732" y="2880313"/>
          <a:ext cx="2122226" cy="1068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Восстановлено и заново построено 6200 крупных предприятий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6676877" y="2932458"/>
        <a:ext cx="2017936" cy="963910"/>
      </dsp:txXfrm>
    </dsp:sp>
    <dsp:sp modelId="{05FD0C24-6F69-4D72-8BFE-BA7047F67F7B}">
      <dsp:nvSpPr>
        <dsp:cNvPr id="0" name=""/>
        <dsp:cNvSpPr/>
      </dsp:nvSpPr>
      <dsp:spPr>
        <a:xfrm rot="9018214">
          <a:off x="2783163" y="2370990"/>
          <a:ext cx="656404" cy="36318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884964" y="2416639"/>
        <a:ext cx="547448" cy="217912"/>
      </dsp:txXfrm>
    </dsp:sp>
    <dsp:sp modelId="{71740911-E905-49D3-84E9-3F97E62167F2}">
      <dsp:nvSpPr>
        <dsp:cNvPr id="0" name=""/>
        <dsp:cNvSpPr/>
      </dsp:nvSpPr>
      <dsp:spPr>
        <a:xfrm>
          <a:off x="504046" y="2880316"/>
          <a:ext cx="3191313" cy="1068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Капиталовложения в промышленность: 88% в тяжёлую и 12% - в лёгкую промышленность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556191" y="2932461"/>
        <a:ext cx="3087023" cy="963910"/>
      </dsp:txXfrm>
    </dsp:sp>
    <dsp:sp modelId="{AFD3CDC9-869F-4B3A-B3A8-524516CE65CC}">
      <dsp:nvSpPr>
        <dsp:cNvPr id="0" name=""/>
        <dsp:cNvSpPr/>
      </dsp:nvSpPr>
      <dsp:spPr>
        <a:xfrm rot="12441489">
          <a:off x="3145599" y="840268"/>
          <a:ext cx="611463" cy="36318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248462" y="937941"/>
        <a:ext cx="502507" cy="217912"/>
      </dsp:txXfrm>
    </dsp:sp>
    <dsp:sp modelId="{4EC695D9-CF20-447A-870E-0CB9B238B8A3}">
      <dsp:nvSpPr>
        <dsp:cNvPr id="0" name=""/>
        <dsp:cNvSpPr/>
      </dsp:nvSpPr>
      <dsp:spPr>
        <a:xfrm>
          <a:off x="2" y="0"/>
          <a:ext cx="3077913" cy="19889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Трудности восстановительного периода: нехватка рабочей силы, поддержка союзных восточноевропейских стран, демобилизация армии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97096" y="97094"/>
        <a:ext cx="2883725" cy="17948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89C1A-6E55-4478-A6A5-1B040EAB3F6E}">
      <dsp:nvSpPr>
        <dsp:cNvPr id="0" name=""/>
        <dsp:cNvSpPr/>
      </dsp:nvSpPr>
      <dsp:spPr>
        <a:xfrm>
          <a:off x="2952330" y="1903302"/>
          <a:ext cx="3251211" cy="176910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Основные источники восстановления промышленности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428459" y="2162382"/>
        <a:ext cx="2298953" cy="1250946"/>
      </dsp:txXfrm>
    </dsp:sp>
    <dsp:sp modelId="{070BDF2F-0C6F-47CC-9F56-8F3A244C4915}">
      <dsp:nvSpPr>
        <dsp:cNvPr id="0" name=""/>
        <dsp:cNvSpPr/>
      </dsp:nvSpPr>
      <dsp:spPr>
        <a:xfrm rot="16200000">
          <a:off x="4386123" y="1292646"/>
          <a:ext cx="383625" cy="5192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443667" y="1454031"/>
        <a:ext cx="268538" cy="311523"/>
      </dsp:txXfrm>
    </dsp:sp>
    <dsp:sp modelId="{C44B9598-B529-4974-821D-EB3E3F845080}">
      <dsp:nvSpPr>
        <dsp:cNvPr id="0" name=""/>
        <dsp:cNvSpPr/>
      </dsp:nvSpPr>
      <dsp:spPr>
        <a:xfrm>
          <a:off x="3065764" y="119049"/>
          <a:ext cx="3024343" cy="106043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продажа сельскохозяйственной продукции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117530" y="170815"/>
        <a:ext cx="2920811" cy="956900"/>
      </dsp:txXfrm>
    </dsp:sp>
    <dsp:sp modelId="{74DAE50C-356D-4605-8CBA-26F7FF219523}">
      <dsp:nvSpPr>
        <dsp:cNvPr id="0" name=""/>
        <dsp:cNvSpPr/>
      </dsp:nvSpPr>
      <dsp:spPr>
        <a:xfrm rot="21162960">
          <a:off x="6400878" y="2257561"/>
          <a:ext cx="589663" cy="5192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401507" y="2371276"/>
        <a:ext cx="433902" cy="311523"/>
      </dsp:txXfrm>
    </dsp:sp>
    <dsp:sp modelId="{168E0F89-5A92-4E65-812E-3A4007B4D1B7}">
      <dsp:nvSpPr>
        <dsp:cNvPr id="0" name=""/>
        <dsp:cNvSpPr/>
      </dsp:nvSpPr>
      <dsp:spPr>
        <a:xfrm>
          <a:off x="7257900" y="1584173"/>
          <a:ext cx="1527075" cy="152707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трудовой подвиг народа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7332446" y="1658719"/>
        <a:ext cx="1377983" cy="1377983"/>
      </dsp:txXfrm>
    </dsp:sp>
    <dsp:sp modelId="{5ABF486A-C119-49F0-988A-199C47D0A554}">
      <dsp:nvSpPr>
        <dsp:cNvPr id="0" name=""/>
        <dsp:cNvSpPr/>
      </dsp:nvSpPr>
      <dsp:spPr>
        <a:xfrm rot="2435662">
          <a:off x="5523512" y="3501652"/>
          <a:ext cx="380666" cy="5192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537254" y="3568338"/>
        <a:ext cx="266466" cy="311523"/>
      </dsp:txXfrm>
    </dsp:sp>
    <dsp:sp modelId="{CDC05659-0097-47BA-866E-DF80692732BB}">
      <dsp:nvSpPr>
        <dsp:cNvPr id="0" name=""/>
        <dsp:cNvSpPr/>
      </dsp:nvSpPr>
      <dsp:spPr>
        <a:xfrm>
          <a:off x="5400610" y="3873524"/>
          <a:ext cx="2670519" cy="152707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репарации (в СССР было ввезено более 5,5 тыс. «трофейных» промышленных предприятий)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5475156" y="3948070"/>
        <a:ext cx="2521427" cy="1377983"/>
      </dsp:txXfrm>
    </dsp:sp>
    <dsp:sp modelId="{BCCD3447-D42E-4423-9C59-046C42AB510A}">
      <dsp:nvSpPr>
        <dsp:cNvPr id="0" name=""/>
        <dsp:cNvSpPr/>
      </dsp:nvSpPr>
      <dsp:spPr>
        <a:xfrm rot="8917819">
          <a:off x="2692407" y="3486754"/>
          <a:ext cx="626760" cy="5192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2836784" y="3550054"/>
        <a:ext cx="470999" cy="311523"/>
      </dsp:txXfrm>
    </dsp:sp>
    <dsp:sp modelId="{86C3C32B-8C0C-4D69-ACCF-E60582147D28}">
      <dsp:nvSpPr>
        <dsp:cNvPr id="0" name=""/>
        <dsp:cNvSpPr/>
      </dsp:nvSpPr>
      <dsp:spPr>
        <a:xfrm>
          <a:off x="1152129" y="3888428"/>
          <a:ext cx="1527075" cy="10451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займы у населения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1203147" y="3939446"/>
        <a:ext cx="1425039" cy="943064"/>
      </dsp:txXfrm>
    </dsp:sp>
    <dsp:sp modelId="{E177BEA1-9C54-4ED6-8BFE-07EED36F967A}">
      <dsp:nvSpPr>
        <dsp:cNvPr id="0" name=""/>
        <dsp:cNvSpPr/>
      </dsp:nvSpPr>
      <dsp:spPr>
        <a:xfrm rot="11329394">
          <a:off x="2518235" y="2235977"/>
          <a:ext cx="353534" cy="5192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2623667" y="2347952"/>
        <a:ext cx="247474" cy="311523"/>
      </dsp:txXfrm>
    </dsp:sp>
    <dsp:sp modelId="{447C2EF1-D85B-48BF-91E5-37FC0A7DA984}">
      <dsp:nvSpPr>
        <dsp:cNvPr id="0" name=""/>
        <dsp:cNvSpPr/>
      </dsp:nvSpPr>
      <dsp:spPr>
        <a:xfrm>
          <a:off x="144011" y="1743084"/>
          <a:ext cx="2268868" cy="10652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труд военнопленных и заключённых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196011" y="1795084"/>
        <a:ext cx="2164868" cy="9612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859AC-1BAF-4917-ACA3-9D36929041BA}">
      <dsp:nvSpPr>
        <dsp:cNvPr id="0" name=""/>
        <dsp:cNvSpPr/>
      </dsp:nvSpPr>
      <dsp:spPr>
        <a:xfrm>
          <a:off x="0" y="0"/>
          <a:ext cx="8856984" cy="1598577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Политика советского руководства в отношении деревни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0" y="0"/>
        <a:ext cx="8856984" cy="1598577"/>
      </dsp:txXfrm>
    </dsp:sp>
    <dsp:sp modelId="{1447757E-1DFA-4C1E-B6F6-A51257DE7E50}">
      <dsp:nvSpPr>
        <dsp:cNvPr id="0" name=""/>
        <dsp:cNvSpPr/>
      </dsp:nvSpPr>
      <dsp:spPr>
        <a:xfrm>
          <a:off x="1081" y="1598577"/>
          <a:ext cx="1770964" cy="33570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Сокращались размеры крестьянских приусадебных хозяйств и огородов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1081" y="1598577"/>
        <a:ext cx="1770964" cy="3357012"/>
      </dsp:txXfrm>
    </dsp:sp>
    <dsp:sp modelId="{AB8141A5-C7A6-44E7-81BF-53C41D21706D}">
      <dsp:nvSpPr>
        <dsp:cNvPr id="0" name=""/>
        <dsp:cNvSpPr/>
      </dsp:nvSpPr>
      <dsp:spPr>
        <a:xfrm>
          <a:off x="1772045" y="1598577"/>
          <a:ext cx="1770964" cy="33570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Крестьянские хозяйства облагались натуральным налогом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1772045" y="1598577"/>
        <a:ext cx="1770964" cy="3357012"/>
      </dsp:txXfrm>
    </dsp:sp>
    <dsp:sp modelId="{1B8B570C-D8DB-4DE9-BEC0-6A82C489F7A1}">
      <dsp:nvSpPr>
        <dsp:cNvPr id="0" name=""/>
        <dsp:cNvSpPr/>
      </dsp:nvSpPr>
      <dsp:spPr>
        <a:xfrm>
          <a:off x="3543009" y="1598577"/>
          <a:ext cx="1770964" cy="33570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Колхозники не получали зарплату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543009" y="1598577"/>
        <a:ext cx="1770964" cy="3357012"/>
      </dsp:txXfrm>
    </dsp:sp>
    <dsp:sp modelId="{19B3188D-4358-4A79-9BFA-ABF06EBCDCF3}">
      <dsp:nvSpPr>
        <dsp:cNvPr id="0" name=""/>
        <dsp:cNvSpPr/>
      </dsp:nvSpPr>
      <dsp:spPr>
        <a:xfrm>
          <a:off x="5313974" y="1598577"/>
          <a:ext cx="1770964" cy="33570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Колхозники не могли свободно перемещаться по стране, т.к. не имели паспортов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5313974" y="1598577"/>
        <a:ext cx="1770964" cy="3357012"/>
      </dsp:txXfrm>
    </dsp:sp>
    <dsp:sp modelId="{22B2E1DC-EC3F-49F5-802E-A5AA0D42BFFB}">
      <dsp:nvSpPr>
        <dsp:cNvPr id="0" name=""/>
        <dsp:cNvSpPr/>
      </dsp:nvSpPr>
      <dsp:spPr>
        <a:xfrm>
          <a:off x="7084938" y="1598577"/>
          <a:ext cx="1770964" cy="33570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Колхозникам не платили пенсии по возрасту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7084938" y="1598577"/>
        <a:ext cx="1770964" cy="3357012"/>
      </dsp:txXfrm>
    </dsp:sp>
    <dsp:sp modelId="{7F408D24-975C-49F5-9A23-90608BE562D6}">
      <dsp:nvSpPr>
        <dsp:cNvPr id="0" name=""/>
        <dsp:cNvSpPr/>
      </dsp:nvSpPr>
      <dsp:spPr>
        <a:xfrm>
          <a:off x="0" y="4955590"/>
          <a:ext cx="8856984" cy="373001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859AC-1BAF-4917-ACA3-9D36929041BA}">
      <dsp:nvSpPr>
        <dsp:cNvPr id="0" name=""/>
        <dsp:cNvSpPr/>
      </dsp:nvSpPr>
      <dsp:spPr>
        <a:xfrm>
          <a:off x="0" y="0"/>
          <a:ext cx="8856984" cy="1598577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Результаты аграрной политики государства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0" y="0"/>
        <a:ext cx="8856984" cy="1598577"/>
      </dsp:txXfrm>
    </dsp:sp>
    <dsp:sp modelId="{1447757E-1DFA-4C1E-B6F6-A51257DE7E50}">
      <dsp:nvSpPr>
        <dsp:cNvPr id="0" name=""/>
        <dsp:cNvSpPr/>
      </dsp:nvSpPr>
      <dsp:spPr>
        <a:xfrm>
          <a:off x="0" y="1598577"/>
          <a:ext cx="2214245" cy="33570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В начале 1950-х гг. сельское хозяйство вышло на довоенный уровень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0" y="1598577"/>
        <a:ext cx="2214245" cy="3357012"/>
      </dsp:txXfrm>
    </dsp:sp>
    <dsp:sp modelId="{AB8141A5-C7A6-44E7-81BF-53C41D21706D}">
      <dsp:nvSpPr>
        <dsp:cNvPr id="0" name=""/>
        <dsp:cNvSpPr/>
      </dsp:nvSpPr>
      <dsp:spPr>
        <a:xfrm>
          <a:off x="2214246" y="1598577"/>
          <a:ext cx="2214245" cy="33570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Неэквивалентный обмен средств между городом и деревней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2214246" y="1598577"/>
        <a:ext cx="2214245" cy="3357012"/>
      </dsp:txXfrm>
    </dsp:sp>
    <dsp:sp modelId="{1B8B570C-D8DB-4DE9-BEC0-6A82C489F7A1}">
      <dsp:nvSpPr>
        <dsp:cNvPr id="0" name=""/>
        <dsp:cNvSpPr/>
      </dsp:nvSpPr>
      <dsp:spPr>
        <a:xfrm>
          <a:off x="4428492" y="1598577"/>
          <a:ext cx="2214245" cy="33570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Закупочные цены на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сельскохозяйст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-венную продукцию искусственно занижались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428492" y="1598577"/>
        <a:ext cx="2214245" cy="3357012"/>
      </dsp:txXfrm>
    </dsp:sp>
    <dsp:sp modelId="{19B3188D-4358-4A79-9BFA-ABF06EBCDCF3}">
      <dsp:nvSpPr>
        <dsp:cNvPr id="0" name=""/>
        <dsp:cNvSpPr/>
      </dsp:nvSpPr>
      <dsp:spPr>
        <a:xfrm>
          <a:off x="6642737" y="1598577"/>
          <a:ext cx="2214245" cy="33570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Тяжёлые условия жизни крестьян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6642737" y="1598577"/>
        <a:ext cx="2214245" cy="3357012"/>
      </dsp:txXfrm>
    </dsp:sp>
    <dsp:sp modelId="{7F408D24-975C-49F5-9A23-90608BE562D6}">
      <dsp:nvSpPr>
        <dsp:cNvPr id="0" name=""/>
        <dsp:cNvSpPr/>
      </dsp:nvSpPr>
      <dsp:spPr>
        <a:xfrm>
          <a:off x="0" y="4955590"/>
          <a:ext cx="8856984" cy="373001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DF696-E9D3-473C-9F7E-B18FE980DEDF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E1226-562C-4455-BC87-FAA923035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3506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DB960-2B76-49A4-B4DC-4E752D1B98C4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0730A-D9D0-4B64-B15A-CC5DED52011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184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038599"/>
            <a:ext cx="9144000" cy="193087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10" name="Rectangle 9"/>
          <p:cNvSpPr/>
          <p:nvPr/>
        </p:nvSpPr>
        <p:spPr>
          <a:xfrm>
            <a:off x="0" y="4111751"/>
            <a:ext cx="1371600" cy="17769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11" name="Rectangle 10"/>
          <p:cNvSpPr/>
          <p:nvPr/>
        </p:nvSpPr>
        <p:spPr>
          <a:xfrm>
            <a:off x="1371600" y="4111751"/>
            <a:ext cx="7772400" cy="1776953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71600" y="4191000"/>
            <a:ext cx="7467600" cy="1066800"/>
          </a:xfrm>
        </p:spPr>
        <p:txBody>
          <a:bodyPr anchor="b">
            <a:normAutofit/>
          </a:bodyPr>
          <a:lstStyle>
            <a:lvl1pPr>
              <a:defRPr sz="440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7467600" cy="609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ru-RU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233160"/>
            <a:ext cx="1752600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200399" y="6233160"/>
            <a:ext cx="4752393" cy="320040"/>
          </a:xfrm>
          <a:prstGeom prst="rect">
            <a:avLst/>
          </a:prstGeom>
        </p:spPr>
        <p:txBody>
          <a:bodyPr anchor="b" anchorCtr="0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6233160"/>
            <a:ext cx="838200" cy="320040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7" name="Rectangle 6"/>
          <p:cNvSpPr/>
          <p:nvPr/>
        </p:nvSpPr>
        <p:spPr bwMode="white">
          <a:xfrm>
            <a:off x="8823960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8" name="Rectangle 7"/>
          <p:cNvSpPr/>
          <p:nvPr/>
        </p:nvSpPr>
        <p:spPr>
          <a:xfrm>
            <a:off x="8915400" y="533400"/>
            <a:ext cx="228600" cy="6324600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</a:gra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0" y="1600200"/>
            <a:ext cx="80040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620000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0" y="28584"/>
            <a:ext cx="9144001" cy="1143000"/>
            <a:chOff x="0" y="1524000"/>
            <a:chExt cx="9144001" cy="1143000"/>
          </a:xfrm>
        </p:grpSpPr>
        <p:sp>
          <p:nvSpPr>
            <p:cNvPr id="7" name="Rectangle 6"/>
            <p:cNvSpPr/>
            <p:nvPr/>
          </p:nvSpPr>
          <p:spPr bwMode="white">
            <a:xfrm>
              <a:off x="0" y="1524000"/>
              <a:ext cx="9144000" cy="1143000"/>
            </a:xfrm>
            <a:prstGeom prst="rect">
              <a:avLst/>
            </a:prstGeom>
            <a:noFill/>
            <a:ln w="50800" cap="rnd" cmpd="dbl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ru-RU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8827" y="1600200"/>
              <a:ext cx="8285174" cy="990600"/>
            </a:xfrm>
            <a:prstGeom prst="rect">
              <a:avLst/>
            </a:prstGeom>
            <a:solidFill>
              <a:schemeClr val="tx2"/>
            </a:solidFill>
            <a:ln w="50800" cap="rnd" cmpd="dbl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ru-RU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 anchor="ctr" anchorCtr="0"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ru-RU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1257" y="104784"/>
            <a:ext cx="990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7620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768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620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768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762000" y="1752600"/>
            <a:ext cx="3886200" cy="640080"/>
          </a:xfrm>
          <a:solidFill>
            <a:schemeClr val="accent3"/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76800" y="1752600"/>
            <a:ext cx="3886200" cy="640080"/>
          </a:xfrm>
          <a:solidFill>
            <a:schemeClr val="accent3"/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62000" y="1600200"/>
            <a:ext cx="1600200" cy="4495800"/>
          </a:xfrm>
          <a:solidFill>
            <a:schemeClr val="accent3"/>
          </a:solidFill>
          <a:ln w="50800" cap="sq" cmpd="dbl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438400" y="1600200"/>
            <a:ext cx="6324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5486400"/>
            <a:ext cx="7543800" cy="685800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2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0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9" name="Rectangle 8"/>
          <p:cNvSpPr/>
          <p:nvPr/>
        </p:nvSpPr>
        <p:spPr>
          <a:xfrm>
            <a:off x="0" y="4658868"/>
            <a:ext cx="1371600" cy="71323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10" name="Rectangle 9"/>
          <p:cNvSpPr/>
          <p:nvPr/>
        </p:nvSpPr>
        <p:spPr>
          <a:xfrm>
            <a:off x="1371600" y="4658868"/>
            <a:ext cx="7772400" cy="713232"/>
          </a:xfrm>
          <a:prstGeom prst="rect">
            <a:avLst/>
          </a:prstGeom>
          <a:solidFill>
            <a:schemeClr val="tx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675516"/>
            <a:ext cx="7543800" cy="658483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0"/>
            <a:ext cx="7772400" cy="4568952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ru-RU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010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65048" y="1600200"/>
            <a:ext cx="80010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ru-RU"/>
          </a:p>
        </p:txBody>
      </p:sp>
      <p:sp>
        <p:nvSpPr>
          <p:cNvPr id="7" name="Rectangle 6"/>
          <p:cNvSpPr/>
          <p:nvPr/>
        </p:nvSpPr>
        <p:spPr bwMode="white">
          <a:xfrm>
            <a:off x="0" y="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334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9" name="Rectangle 8"/>
          <p:cNvSpPr/>
          <p:nvPr/>
        </p:nvSpPr>
        <p:spPr>
          <a:xfrm>
            <a:off x="533400" y="0"/>
            <a:ext cx="8610600" cy="228600"/>
          </a:xfrm>
          <a:prstGeom prst="rect">
            <a:avLst/>
          </a:prstGeom>
          <a:solidFill>
            <a:schemeClr val="tx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ru-RU" dirty="0"/>
          </a:p>
        </p:txBody>
      </p:sp>
      <p:sp>
        <p:nvSpPr>
          <p:cNvPr id="21" name="Date Placeholder 27"/>
          <p:cNvSpPr>
            <a:spLocks noGrp="1"/>
          </p:cNvSpPr>
          <p:nvPr>
            <p:ph type="dt" sz="half" idx="2"/>
          </p:nvPr>
        </p:nvSpPr>
        <p:spPr>
          <a:xfrm>
            <a:off x="1371600" y="6233160"/>
            <a:ext cx="1752600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DA480A42-1B47-4A74-9A1D-F67E9D003F15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24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3200399" y="6233160"/>
            <a:ext cx="4752393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5" name="Slide Number Placeholder 28"/>
          <p:cNvSpPr>
            <a:spLocks noGrp="1"/>
          </p:cNvSpPr>
          <p:nvPr>
            <p:ph type="sldNum" sz="quarter" idx="4"/>
          </p:nvPr>
        </p:nvSpPr>
        <p:spPr>
          <a:xfrm>
            <a:off x="8001000" y="6233160"/>
            <a:ext cx="838200" cy="3200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4024F9E6-8BD1-4849-86DE-3CD23B63DC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tx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tx2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tx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tx2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tx2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191000"/>
            <a:ext cx="7772400" cy="10668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 в 1945-1953 гг.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Всемирная история. 11 класс</a:t>
            </a:r>
            <a:endParaRPr lang="ru-RU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995936" y="6222206"/>
            <a:ext cx="864096" cy="609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40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452320" y="6021288"/>
            <a:ext cx="1691680" cy="304800"/>
          </a:xfrm>
          <a:prstGeom prst="rect">
            <a:avLst/>
          </a:prstGeom>
        </p:spPr>
        <p:txBody>
          <a:bodyPr vert="horz" anchor="t" anchorCtr="0">
            <a:normAutofit fontScale="70000" lnSpcReduction="20000"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400" kern="120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Ситник П.В.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61273996"/>
              </p:ext>
            </p:extLst>
          </p:nvPr>
        </p:nvGraphicFramePr>
        <p:xfrm>
          <a:off x="179512" y="1268760"/>
          <a:ext cx="878497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9496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196194397"/>
              </p:ext>
            </p:extLst>
          </p:nvPr>
        </p:nvGraphicFramePr>
        <p:xfrm>
          <a:off x="179512" y="1268760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182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658835030"/>
              </p:ext>
            </p:extLst>
          </p:nvPr>
        </p:nvGraphicFramePr>
        <p:xfrm>
          <a:off x="179512" y="1268760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05279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6089" y="3501008"/>
            <a:ext cx="6338639" cy="3168352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декабре 1947 г. было принято постановление Совета и ЦК ВКП(б) о проведении денежной реформы и отмене карточной системы. Эти меры сыграли положительную роль в развитии экономики СССР. Но угроза ядерной войны и гонка вооружений оказывали отрицательное влияние на развитие народного хозяйства. По причине сильной милитаризации экономики в стране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недоста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-точно производилось товаров народного потребления. Поддерживать высокие темпы развития можно было только за счёт неуклонного исчерпания всех внутренних ресурсов.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923928" y="1268760"/>
            <a:ext cx="2594223" cy="40973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Советские деньги 1947 г.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5488" y="1268760"/>
            <a:ext cx="2190895" cy="5400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617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0" y="1071546"/>
            <a:ext cx="8991600" cy="57864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Социальная политика</a:t>
            </a:r>
            <a:endParaRPr lang="ru-RU" dirty="0"/>
          </a:p>
        </p:txBody>
      </p:sp>
      <p:pic>
        <p:nvPicPr>
          <p:cNvPr id="1026" name="Picture 2" descr="C:\Users\Семен\Desktop\slide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0613"/>
            <a:ext cx="9001156" cy="56959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5229200"/>
            <a:ext cx="8856984" cy="1485850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области внутренней политики советское руководство вынуждено было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счи-таться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тем влиянием, которое оказала Великая Отечественная война на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умо-настроения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чувства советских людей. Многие из них побывали за границей, увидели другой мир. У советского народа появилось достоинство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народа-по-бедителя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развитие страны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611560" y="2708920"/>
            <a:ext cx="2520280" cy="936104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Бойцы Красной Армии </a:t>
            </a: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жителей </a:t>
            </a: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освобождённой Софии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://www.1945-2010.info/media/big_img/photo_15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5695055" cy="362205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4214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5157192"/>
            <a:ext cx="8856984" cy="1557858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послевоенный период уменьшились масштабы репрессий в отношении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рядо-вых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граждан, люди стали более свободно высказываться. В первые годы после Великой Отечественной войны (до 1948 г.) проводилась политика частичного возрождения религиозной жизни в стране, начатая ещё в годы войны. В 1947 г. была отменена смертная казнь. Но спустя три года её снова стали применять.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развитие страны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899592" y="2708920"/>
            <a:ext cx="2160240" cy="936104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каждым днём всё </a:t>
            </a: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радостнее жить! </a:t>
            </a: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Плакат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340768"/>
            <a:ext cx="5629275" cy="36004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7704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0" y="1142984"/>
            <a:ext cx="9144000" cy="57150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Предпосылки новых репрессий</a:t>
            </a:r>
            <a:endParaRPr lang="ru-RU" dirty="0"/>
          </a:p>
        </p:txBody>
      </p:sp>
      <p:pic>
        <p:nvPicPr>
          <p:cNvPr id="2050" name="Picture 2" descr="C:\Users\Семен\Desktop\slide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0613"/>
            <a:ext cx="9144000" cy="57673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2708920"/>
            <a:ext cx="4752528" cy="3960440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стране наметился постепенный отход от принципов диктатуры пролетариата. Наиболее ярко этот процесс проявился в отказе от общественно-политических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тер-минов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введённый большевиками, и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возв-ращении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общепринятым в мировой практике. И.В.Сталин считал, что после победы в войне завершилось переходное состояние советского общества и поэтому необходимо отказаться от таких понятий, как «народный комиссар» или «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комисса-риат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В 1946 г. Совет народных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комисса-ров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СССР был преобразован в Совет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Ми-нистров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развитие страны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755576" y="1268760"/>
            <a:ext cx="4248472" cy="72008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здравствует вождь советского народа</a:t>
            </a: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великий Сталин! Плакат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698" name="AutoShape 2" descr="http://s017.radikal.ru/i408/1309/fc/210f5db0b86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1" name="Picture 5" descr="http://s017.radikal.ru/i408/1309/fc/210f5db0b869.jpg"/>
          <p:cNvPicPr>
            <a:picLocks noChangeAspect="1" noChangeArrowheads="1"/>
          </p:cNvPicPr>
          <p:nvPr/>
        </p:nvPicPr>
        <p:blipFill>
          <a:blip r:embed="rId2" cstate="print"/>
          <a:srcRect l="2130" t="1512" r="2041" b="209"/>
          <a:stretch>
            <a:fillRect/>
          </a:stretch>
        </p:blipFill>
        <p:spPr bwMode="auto">
          <a:xfrm>
            <a:off x="5148064" y="1268759"/>
            <a:ext cx="3744416" cy="540860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1112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2708920"/>
            <a:ext cx="4752528" cy="3960440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XIX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съезде Всесоюзной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коммунисти-ческой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партии (большевиков),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состояв-шемся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1952 г., было изменено название партии. Теперь она стала называться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Ком-мунистической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партией Советского Союза (КПСС), уже без ссылки на большевизм. В стране регулярно стали проводиться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вы-боры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Верховные Советы СССР и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союз-ных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республик, которым по Конституции СССР 1936 г. принадлежала вся власть в стране. В действительности вся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общест-венно-политическая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жизнь по-прежнему строго контролировалась партийными органами.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развитие страны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691680" y="1268760"/>
            <a:ext cx="3312368" cy="72008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Родину! За Сталина! За мир! </a:t>
            </a: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коммунизм!  Плакат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698" name="AutoShape 2" descr="http://s017.radikal.ru/i408/1309/fc/210f5db0b86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148064" y="1340768"/>
            <a:ext cx="3705081" cy="525658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69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2276872"/>
            <a:ext cx="8424936" cy="2952328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2900" indent="-342900">
              <a:buClr>
                <a:schemeClr val="accent4">
                  <a:lumMod val="20000"/>
                  <a:lumOff val="80000"/>
                </a:schemeClr>
              </a:buClr>
              <a:buSzPct val="100000"/>
              <a:buFont typeface="+mj-lt"/>
              <a:buAutoNum type="arabicPeriod"/>
            </a:pPr>
            <a:endParaRPr lang="ru-RU" sz="14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chemeClr val="accent4">
                  <a:lumMod val="20000"/>
                  <a:lumOff val="80000"/>
                </a:schemeClr>
              </a:buClr>
              <a:buSzPct val="100000"/>
              <a:buFont typeface="+mj-lt"/>
              <a:buAutoNum type="arabicPeriod"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  <a:p>
            <a:pPr marL="342900" indent="-342900">
              <a:buClr>
                <a:schemeClr val="accent4">
                  <a:lumMod val="20000"/>
                  <a:lumOff val="80000"/>
                </a:schemeClr>
              </a:buClr>
              <a:buSzPct val="100000"/>
              <a:buFont typeface="+mj-lt"/>
              <a:buAutoNum type="arabicPeriod"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развитие страны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chemeClr val="accent4">
                  <a:lumMod val="20000"/>
                  <a:lumOff val="80000"/>
                </a:schemeClr>
              </a:buClr>
              <a:buSzPct val="100000"/>
              <a:buFont typeface="+mj-lt"/>
              <a:buAutoNum type="arabicPeriod"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 репрессии</a:t>
            </a:r>
          </a:p>
          <a:p>
            <a:pPr marL="342900" indent="-342900">
              <a:buClr>
                <a:schemeClr val="accent4">
                  <a:lumMod val="20000"/>
                  <a:lumOff val="80000"/>
                </a:schemeClr>
              </a:buClr>
              <a:buSzPct val="100000"/>
              <a:buFont typeface="+mj-lt"/>
              <a:buAutoNum type="arabicPeriod"/>
            </a:pP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Внешняя политика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chemeClr val="accent4">
                  <a:lumMod val="20000"/>
                  <a:lumOff val="80000"/>
                </a:schemeClr>
              </a:buClr>
              <a:buSzPct val="100000"/>
              <a:buFont typeface="+mj-lt"/>
              <a:buAutoNum type="arabicPeriod"/>
            </a:pPr>
            <a:endParaRPr lang="ru-RU" sz="24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chemeClr val="accent4">
                  <a:lumMod val="20000"/>
                  <a:lumOff val="80000"/>
                </a:schemeClr>
              </a:buClr>
              <a:buSzPct val="100000"/>
              <a:buFont typeface="+mj-lt"/>
              <a:buAutoNum type="arabicPeriod"/>
            </a:pPr>
            <a:endParaRPr lang="ru-RU" sz="24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047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xn--80agfaygmjapw6exd.xn--p1ai/files/2814/1468/9749/stalin-kart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196752"/>
            <a:ext cx="2376264" cy="301556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4365104"/>
            <a:ext cx="8856984" cy="2349946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 же время И.В.Сталин приблизил к себе прагматически мыслящих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полити-ческих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деятелей Л.П.Берия и Г.М.Маленкова, которые не были убеждёнными марксистами и видели необходимость экономической модернизации страны. Советский лидер серьёзно рассматривал вопрос о постепенном освобождении партии от функции непосредственного хозяйственного управления. Пост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Гене-рального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секретаря Центрального Комитета КПСС был упразднён. Фактически высшим постом в СССР стала должность Председателя Совета Министров СССР, которую занимал сам И.В.Сталин.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развитие страны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5292080" y="1268760"/>
            <a:ext cx="1512168" cy="36004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И.В.Сталин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8" name="Picture 4" descr="http://politikus.ru/uploads/posts/2014-03/1396116855_ber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2210515" cy="302433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9" name="Текст 1"/>
          <p:cNvSpPr txBox="1">
            <a:spLocks/>
          </p:cNvSpPr>
          <p:nvPr/>
        </p:nvSpPr>
        <p:spPr>
          <a:xfrm>
            <a:off x="1331640" y="3717032"/>
            <a:ext cx="1512168" cy="36004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Л.П.Берия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50" name="Picture 6" descr="http://enoth.org/enc/3/19.files/image010.jpg"/>
          <p:cNvPicPr>
            <a:picLocks noChangeAspect="1" noChangeArrowheads="1"/>
          </p:cNvPicPr>
          <p:nvPr/>
        </p:nvPicPr>
        <p:blipFill>
          <a:blip r:embed="rId4" cstate="print"/>
          <a:srcRect l="6968" t="4526" r="5937" b="2672"/>
          <a:stretch>
            <a:fillRect/>
          </a:stretch>
        </p:blipFill>
        <p:spPr bwMode="auto">
          <a:xfrm>
            <a:off x="7164288" y="1268760"/>
            <a:ext cx="1800200" cy="295232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11" name="Текст 1"/>
          <p:cNvSpPr txBox="1">
            <a:spLocks/>
          </p:cNvSpPr>
          <p:nvPr/>
        </p:nvSpPr>
        <p:spPr>
          <a:xfrm>
            <a:off x="6588224" y="3717032"/>
            <a:ext cx="1656184" cy="36004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Г.М.Маленков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46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000" b="1" dirty="0" smtClean="0"/>
              <a:t>Изменения структуры высших органов </a:t>
            </a:r>
            <a:r>
              <a:rPr lang="ru-RU" b="1" dirty="0" smtClean="0"/>
              <a:t>власти</a:t>
            </a:r>
            <a:endParaRPr lang="ru-RU" b="1" dirty="0"/>
          </a:p>
        </p:txBody>
      </p:sp>
      <p:pic>
        <p:nvPicPr>
          <p:cNvPr id="3074" name="Picture 2" descr="C:\Users\Семен\Desktop\slide-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4653136"/>
            <a:ext cx="8856984" cy="2061914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1945 г. в стране постепенно возобновились политические репрессии. В малодоступных регионах страны (Печора, Салехард, Экибастуз, Воркута,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Но-рильск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др.) были созданы специальные лагеря для осуждённых за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антисовет-скую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деятельность и «контрреволюционные акты». Во второй половине 1940-х гг. репрессии не носили столь массового характера, как это было в 1930-е гг., а касались отдельных групп населения, прежде всего, руководящего аппарата и части интеллигенции.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 репрессии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827584" y="2780928"/>
            <a:ext cx="2088232" cy="36004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Сталинские лагеря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www.proza.ru/pics/2014/01/09/273.jpg"/>
          <p:cNvPicPr>
            <a:picLocks noChangeAspect="1" noChangeArrowheads="1"/>
          </p:cNvPicPr>
          <p:nvPr/>
        </p:nvPicPr>
        <p:blipFill>
          <a:blip r:embed="rId2" cstate="print"/>
          <a:srcRect t="8400"/>
          <a:stretch>
            <a:fillRect/>
          </a:stretch>
        </p:blipFill>
        <p:spPr bwMode="auto">
          <a:xfrm>
            <a:off x="3059832" y="1243472"/>
            <a:ext cx="5836196" cy="320757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0214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емен\Desktop\slide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4365104"/>
            <a:ext cx="5112568" cy="2349946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1948 г. началось ужесточение контроля за деятельностью религиозных организаций. Прошли репрессии против отдельных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актив-ных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епископов, усилилось вмешательство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го-сударства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кадровую политику Русской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Пра-вославной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Церкви (РПЦ). С этого времени до смерти И.В.Сталина в стране не было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откры-то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 одного храма.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 репрессии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1475656" y="1268760"/>
            <a:ext cx="3888432" cy="36004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Митрополиты РПЦ в Кремле. 1943 г.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 descr="http://www.pravmir.ru/wp-content/uploads/2013/09/patriarch-stalin.jpg"/>
          <p:cNvPicPr>
            <a:picLocks noChangeAspect="1" noChangeArrowheads="1"/>
          </p:cNvPicPr>
          <p:nvPr/>
        </p:nvPicPr>
        <p:blipFill>
          <a:blip r:embed="rId2" cstate="print"/>
          <a:srcRect l="1943" t="1260" r="2829" b="1721"/>
          <a:stretch>
            <a:fillRect/>
          </a:stretch>
        </p:blipFill>
        <p:spPr bwMode="auto">
          <a:xfrm>
            <a:off x="5527742" y="1268760"/>
            <a:ext cx="3436745" cy="5400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4712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5157192"/>
            <a:ext cx="8856984" cy="1557858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Одним из крупнейших политических процессов послевоенного времени стало «Ленинградское дело», сфабрикованное в 1949-1950 гг. Основной причиной этого дела был рост политического влияния руководства Ленинградской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пар-тийной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организации, а также дальнейшая борьба внутри партийного аппарата. По «Ленинградскому делу» было арестовано около 2 тыс. человек.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 репрессии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1115616" y="2852936"/>
            <a:ext cx="2520280" cy="64807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статьи </a:t>
            </a: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газеты «Правда»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412776"/>
            <a:ext cx="4895850" cy="33623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5013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5157192"/>
            <a:ext cx="8856984" cy="1557858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Почти все высшие партийные руководители Ленинграда были обвинены в из-мене Родине и намерении превратить Ленинградскую партийную организацию в опору борьбы против ЦК ВКП(б). В результате были казнены Председатель Совета Министров РСФСР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М.И.Родионов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член Политбюро и Председатель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-плана СССР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Н.А.Вознесенский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секретарь ЦК ВКП(б)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А.А.Кузнецов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 репрессии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7005571" y="4673030"/>
            <a:ext cx="1512168" cy="36004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А.А.Кузнецов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68761"/>
            <a:ext cx="2102524" cy="324036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59"/>
            <a:ext cx="2400266" cy="3240359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9362" y="1268760"/>
            <a:ext cx="2364587" cy="324036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Текст 1"/>
          <p:cNvSpPr txBox="1">
            <a:spLocks/>
          </p:cNvSpPr>
          <p:nvPr/>
        </p:nvSpPr>
        <p:spPr>
          <a:xfrm>
            <a:off x="3497880" y="4673030"/>
            <a:ext cx="1956217" cy="36004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Н.А.Вознесенский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1"/>
          <p:cNvSpPr txBox="1">
            <a:spLocks/>
          </p:cNvSpPr>
          <p:nvPr/>
        </p:nvSpPr>
        <p:spPr>
          <a:xfrm>
            <a:off x="475264" y="4673030"/>
            <a:ext cx="1655037" cy="36004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М.И.Родионов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28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емен\Desktop\slide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14"/>
            <a:ext cx="9144000" cy="67865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971600" y="0"/>
            <a:ext cx="8096200" cy="1047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 descr="C:\Users\Семен\Desktop\slide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емен\Desktop\slide-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6021288"/>
            <a:ext cx="8856984" cy="693762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 вышел из Второй мировой войны сверхдержавой. Советская сфера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влия-ния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распространялась от Балтики до Балкан.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1520" y="3091272"/>
            <a:ext cx="2304256" cy="936104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Европа после Второй </a:t>
            </a: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мировой войны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6108171" cy="458112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626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емен\Desktop\slide-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0"/>
            <a:ext cx="921547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88739" y="2726135"/>
            <a:ext cx="4752528" cy="3960440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конце 1940-х гг. в стране началась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кам-пания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борьбе с «безродным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космопо-литизмом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r>
              <a:rPr lang="ru-RU" sz="1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Космополитизм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является идеологией так называемого мирового гражданства. Космополиты проповедуют отказ от национальных традиций и куль-туры, патриотизма, отрицают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-венный и национальный суверенитет. Ярлык «космополитов» в СССР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навеши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-вали представителям интеллигенции, особенно лицам еврейской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национальнос-ти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Космополитом могли объявить любого человека, который интересовался запад-ной культурой, искусством, живописью.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 репрессии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460375" y="1268760"/>
            <a:ext cx="4543672" cy="64807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 "Крокодил" в борьбе с </a:t>
            </a:r>
            <a:endParaRPr lang="ru-RU" sz="1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космополитизмом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от 20 марта 1949 </a:t>
            </a: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95012"/>
            <a:ext cx="3858369" cy="53915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939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4941168"/>
            <a:ext cx="8856984" cy="1773882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 время репрессиям подвергся Еврейский антифашистский комитет, создан-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ещё в годы войны. Его лидеры после окончания войны предлагали создать еврейскую автономию в Крыму или Поволжье. Обвинённые в космополитизме и даже заговоре, они были приговорены на закрытом судебном процессе,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состо-явшемся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1952 г., к расстрелу. И только смерть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И.В.Сталина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марта 1953 г. ос-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тановила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новые политические репрессии.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 репрессии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2555776" y="4365104"/>
            <a:ext cx="4680518" cy="4320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Члены Еврейского антифашистского комитета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6461" y="1268760"/>
            <a:ext cx="5799148" cy="289711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316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емен\Desktop\slide-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емен\Desktop\slide-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7151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Семен\Desktop\slide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72593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55575" y="4077072"/>
            <a:ext cx="4455269" cy="2592288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Победа во Второй мировой войне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изме-нила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статус СССР. Он стал одним из лидеров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международно-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сообщества и важнейшим фактором послевоенного мирового развития.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шающий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 СССР в Победу над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цистской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Германией способствовал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росту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симпатий к советской стране на Западе.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Внешняя политика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827584" y="1268760"/>
            <a:ext cx="3895601" cy="32403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Советский флаг над улицами Берлина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82390" y="1268760"/>
            <a:ext cx="4097008" cy="5400600"/>
          </a:xfrm>
          <a:prstGeom prst="rect">
            <a:avLst/>
          </a:prstGeom>
          <a:ln w="762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181956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емен\Desktop\slide-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емен\Desktop\slide-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Семен\Desktop\slide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14"/>
            <a:ext cx="9144000" cy="67865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2418508"/>
            <a:ext cx="4248472" cy="4248472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Главной задачей, стоявшей перед страной в первые послевоенные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го-ды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было восстановление разрушен-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ного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войной хозяйства. В годы Вели-кой Отечественной войны СССР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по-нёс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огромные людские и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материаль-ные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потери. На фронтах войны, в плену и на оккупированных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террито-риях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погибли почти 27 млн человек, включая мирное население. Из числа мужчин первого военного призыва (1923 г. рождения) в живых осталось только 3%. За годы войны числен-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ность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населения страны значительно сократилась.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67544" y="1340768"/>
            <a:ext cx="3960440" cy="40973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с фронта. Худ. </a:t>
            </a:r>
            <a:r>
              <a:rPr lang="ru-RU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Н.Позднякова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396" y="1340768"/>
            <a:ext cx="4312862" cy="529044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718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4941168"/>
            <a:ext cx="8856984" cy="1773882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ответ на рост влияния и укрепления позиций СССР в мире США и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Великобри-тания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усилили политику сдерживания «советской экспансии». Пользуясь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ядер-ной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монополией, военно-политическое руководство США уже в 1945 г.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разраба-тывало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нанесения атомных ударов по СССР.  Один из планов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предусмат-ривал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уничтожение 20 крупнейших советских городов с использованием 196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атомных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бомб.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Внешняя </a:t>
            </a: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683568" y="2684453"/>
            <a:ext cx="2736304" cy="648072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целей для атомных </a:t>
            </a:r>
            <a:endParaRPr lang="ru-RU" sz="1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ударов о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СССР. 1945 г</a:t>
            </a: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1" t="2718" r="2433" b="18163"/>
          <a:stretch/>
        </p:blipFill>
        <p:spPr bwMode="auto">
          <a:xfrm>
            <a:off x="3563888" y="1292054"/>
            <a:ext cx="5355752" cy="3432871"/>
          </a:xfrm>
          <a:prstGeom prst="rect">
            <a:avLst/>
          </a:prstGeom>
          <a:ln w="762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399141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4941168"/>
            <a:ext cx="8856984" cy="1773882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Недавние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союзники по антигитлеровской коалиции фактически оказались в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состоянии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необъявленной войны. Поэтому неслучайно усилия советского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руко-водства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направлены на укрепление военной мощи и быструю ликвидацию ядерной монополии США.  Первое испытание СССР ядерного оружия в 1949 г. стало важным сдерживающим фактором в развитии советско-американских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от-ношений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Гонка вооружений и ядерная программа СССР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139601" y="2611125"/>
            <a:ext cx="4200401" cy="888564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Испытание первой советской атомной </a:t>
            </a:r>
            <a:endParaRPr lang="ru-RU" sz="1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бомбы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РДС-1</a:t>
            </a: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Семипалатинский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атомный </a:t>
            </a:r>
            <a:endParaRPr lang="ru-RU" sz="1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полигон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29 августа 1949 г.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99992" y="1361286"/>
            <a:ext cx="4392488" cy="3388242"/>
          </a:xfrm>
          <a:prstGeom prst="rect">
            <a:avLst/>
          </a:prstGeom>
          <a:ln w="762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269975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C:\Users\Семен\Desktop\slide-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Семен\Desktop\slide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Семен\Desktop\slide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Семен\Desktop\slide-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55575" y="4365104"/>
            <a:ext cx="4567610" cy="2304256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оценке международной обстановки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советское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исходило из идеи непримиримости противоречий между социализмом и капитализмом. Но уже к концу жизни </a:t>
            </a:r>
            <a:r>
              <a:rPr lang="ru-RU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И.В.Сталин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несколько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менил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свою позицию в этом вопросе,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считая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возможным сосуществование двух систем.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Внешняя политика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3347864" y="1242306"/>
            <a:ext cx="1375321" cy="32403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И.В.Сталин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4026024" cy="535461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113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55575" y="4365104"/>
            <a:ext cx="4783634" cy="2304256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период Корейской войны </a:t>
            </a:r>
            <a:r>
              <a:rPr lang="ru-RU" sz="18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И.В.Сталин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осознал необходимость прекращения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бое-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действий, что способствовало началу мирных переговоров в 1951 г.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Руководите-ли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великих держав понимали, что от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жёс-ткой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внешней политики не выиграет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ник-то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так как «холодная война» может 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пере-расти </a:t>
            </a:r>
            <a:r>
              <a:rPr lang="ru-RU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«горячую».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Внешняя политика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AutoShape 2" descr="http://xn----7sbbaazuatxpyidedi7gqh.xn--p1ai/i/priroda/Samara-Les/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1835696" y="1333669"/>
            <a:ext cx="3103513" cy="32403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Корейская война 1950-1953 гг.</a:t>
            </a:r>
            <a:endParaRPr lang="ru-RU" sz="1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84" b="2733"/>
          <a:stretch/>
        </p:blipFill>
        <p:spPr bwMode="auto">
          <a:xfrm>
            <a:off x="5148064" y="1348477"/>
            <a:ext cx="3816424" cy="5298822"/>
          </a:xfrm>
          <a:prstGeom prst="rect">
            <a:avLst/>
          </a:prstGeom>
          <a:ln w="762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xmlns="" val="367446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Семен\Desktop\slide-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Семен\Desktop\slide-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6237312"/>
            <a:ext cx="8856984" cy="477738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Неисчислимыми были материальные потери.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6518405"/>
              </p:ext>
            </p:extLst>
          </p:nvPr>
        </p:nvGraphicFramePr>
        <p:xfrm>
          <a:off x="179512" y="1268760"/>
          <a:ext cx="8856984" cy="4824533"/>
        </p:xfrm>
        <a:graphic>
          <a:graphicData uri="http://schemas.openxmlformats.org/drawingml/2006/table">
            <a:tbl>
              <a:tblPr firstRow="1">
                <a:tableStyleId>{46F890A9-2807-4EBB-B81D-B2AA78EC7F39}</a:tableStyleId>
              </a:tblPr>
              <a:tblGrid>
                <a:gridCol w="4968552"/>
                <a:gridCol w="3888432"/>
              </a:tblGrid>
              <a:tr h="68921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Материальные потери СССР за годы Великой отечественной войны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921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 руинах лежали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1700 городов, более 70 тыс. сёл и деревень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</a:tr>
              <a:tr h="68921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Крова лишились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Более 25 млн человек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</a:tr>
              <a:tr h="68921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Разрушено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Почти 32 тыс. промышленных предприятий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</a:tr>
              <a:tr h="68921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Выведено из строя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65 тыс. км железнодорожных путей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</a:tr>
              <a:tr h="68921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С оккупированных территорий угнано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17 млн голов крупного рогатого скота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</a:tr>
              <a:tr h="68921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Продукция сельского хозяйства сократилась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Более</a:t>
                      </a:r>
                      <a:r>
                        <a:rPr lang="ru-RU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чем на 40%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tint val="2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5671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Семен\Desktop\slide-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4015993746"/>
              </p:ext>
            </p:extLst>
          </p:nvPr>
        </p:nvGraphicFramePr>
        <p:xfrm>
          <a:off x="251520" y="1196752"/>
          <a:ext cx="87129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74982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1457363"/>
            <a:ext cx="3888432" cy="4536504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Западе предрекали, что СССР понадобится 25 лет, чтобы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восста-новить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разрушенную войной эко-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номику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достичь довоенного уровня. Но с этой задачей удалось справиться гораздо быстрее.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-ной огромных усилий были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вос-становлены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старые и стали в строй новые мощные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-ленные предприятия. Как и в 1930-е гг., основное внимание уделялось развитию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сталелитей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-ной, угольной промышленности и тяжёлого машиностроения, а так-же науки, технологий и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воору-жений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443728" y="6352407"/>
            <a:ext cx="4427984" cy="40973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ГЭС в послевоенный период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2010" y="1285926"/>
            <a:ext cx="4691421" cy="487937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10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5157192"/>
            <a:ext cx="8784976" cy="1539589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Трудом советских людей в короткие сроки были подняты их руин Днепрогэс, шахты Донбасса, возведены машиностроительные гиганты на Урале,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отстрое-ны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металлургические заводы «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Запорожсталь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Азовсталь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тракторные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заво-ды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Сталинграде и Минске, введены в строй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Кубышевская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ГЭС, Норильский металлургический комбинат и др.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627784" y="4581128"/>
            <a:ext cx="4427984" cy="40973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7625" cap="flat" cmpd="dbl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tIns="61200" anchor="ctr">
            <a:normAutofit fontScale="92500"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tx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2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шахт Донбасса. Худ. </a:t>
            </a:r>
            <a:r>
              <a:rPr lang="ru-RU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Вл.Сизов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59"/>
            <a:ext cx="6659887" cy="3171771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615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5445224"/>
            <a:ext cx="8784976" cy="1251557"/>
          </a:xfrm>
          <a:solidFill>
            <a:schemeClr val="accent1">
              <a:lumMod val="50000"/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Clr>
                <a:schemeClr val="accent4">
                  <a:lumMod val="20000"/>
                  <a:lumOff val="80000"/>
                </a:schemeClr>
              </a:buClr>
              <a:buSzPct val="100000"/>
            </a:pP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экономики страны стало главной задачей четвёртого </a:t>
            </a:r>
            <a:r>
              <a:rPr lang="ru-RU" sz="18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пятилет</a:t>
            </a:r>
            <a:r>
              <a:rPr lang="ru-RU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-него плана (1946-1950 гг.). По официальным данным, уровень промышленного производства в 1950 г., включая репарации и продукцию совместных советско-восточногерманских предприятий, превысил довоенные показатели на 73%.</a:t>
            </a:r>
            <a:endParaRPr lang="ru-RU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04784"/>
            <a:ext cx="8096200" cy="9906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народного хозяйства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703523907"/>
              </p:ext>
            </p:extLst>
          </p:nvPr>
        </p:nvGraphicFramePr>
        <p:xfrm>
          <a:off x="107504" y="1196752"/>
          <a:ext cx="88569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5260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amworkPresentation2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A200662-0052-4751-B21C-4FA5A6EDB7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TeamworkPresentation2</Template>
  <TotalTime>2909</TotalTime>
  <Words>1771</Words>
  <Application>Microsoft Office PowerPoint</Application>
  <PresentationFormat>Экран (4:3)</PresentationFormat>
  <Paragraphs>138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TeamworkPresentation2</vt:lpstr>
      <vt:lpstr>СССР в 1945-1953 гг.</vt:lpstr>
      <vt:lpstr>План</vt:lpstr>
      <vt:lpstr>Восстановление народного хозяйства</vt:lpstr>
      <vt:lpstr>Восстановление народного хозяйства</vt:lpstr>
      <vt:lpstr>Восстановление народного хозяйства</vt:lpstr>
      <vt:lpstr>Восстановление народного хозяйства</vt:lpstr>
      <vt:lpstr>Восстановление народного хозяйства</vt:lpstr>
      <vt:lpstr>Восстановление народного хозяйства</vt:lpstr>
      <vt:lpstr>Восстановление народного хозяйства</vt:lpstr>
      <vt:lpstr>Восстановление народного хозяйства</vt:lpstr>
      <vt:lpstr>Восстановление народного хозяйства</vt:lpstr>
      <vt:lpstr>Восстановление народного хозяйства</vt:lpstr>
      <vt:lpstr>Восстановление народного хозяйства</vt:lpstr>
      <vt:lpstr>Социальная политика</vt:lpstr>
      <vt:lpstr>Политическое развитие страны</vt:lpstr>
      <vt:lpstr>Политическое развитие страны</vt:lpstr>
      <vt:lpstr>Предпосылки новых репрессий</vt:lpstr>
      <vt:lpstr>Политическое развитие страны</vt:lpstr>
      <vt:lpstr>Политическое развитие страны</vt:lpstr>
      <vt:lpstr>Политическое развитие страны</vt:lpstr>
      <vt:lpstr> Изменения структуры высших органов власти</vt:lpstr>
      <vt:lpstr>Политические репрессии</vt:lpstr>
      <vt:lpstr>Слайд 23</vt:lpstr>
      <vt:lpstr>Политические репрессии</vt:lpstr>
      <vt:lpstr>Политические репрессии</vt:lpstr>
      <vt:lpstr>Политические репрессии</vt:lpstr>
      <vt:lpstr>Слайд 27</vt:lpstr>
      <vt:lpstr>Слайд 28</vt:lpstr>
      <vt:lpstr>Слайд 29</vt:lpstr>
      <vt:lpstr>Слайд 30</vt:lpstr>
      <vt:lpstr>Политические репрессии</vt:lpstr>
      <vt:lpstr>Политические репрессии</vt:lpstr>
      <vt:lpstr>Слайд 33</vt:lpstr>
      <vt:lpstr>Слайд 34</vt:lpstr>
      <vt:lpstr>Слайд 35</vt:lpstr>
      <vt:lpstr>Внешняя политика</vt:lpstr>
      <vt:lpstr>Слайд 37</vt:lpstr>
      <vt:lpstr>Слайд 38</vt:lpstr>
      <vt:lpstr>Слайд 39</vt:lpstr>
      <vt:lpstr>Внешняя политика</vt:lpstr>
      <vt:lpstr>Гонка вооружений и ядерная программа СССР</vt:lpstr>
      <vt:lpstr>Слайд 42</vt:lpstr>
      <vt:lpstr>Слайд 43</vt:lpstr>
      <vt:lpstr>Слайд 44</vt:lpstr>
      <vt:lpstr>Слайд 45</vt:lpstr>
      <vt:lpstr>Внешняя политика</vt:lpstr>
      <vt:lpstr>Внешняя политика</vt:lpstr>
      <vt:lpstr>Слайд 48</vt:lpstr>
      <vt:lpstr>Слайд 49</vt:lpstr>
      <vt:lpstr>Слайд 50</vt:lpstr>
    </vt:vector>
  </TitlesOfParts>
  <Company>Лицей Ивацевичского района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СССР в 1945-1953 гг.</dc:title>
  <dc:subject>СССР в 1945-1953 гг.</dc:subject>
  <dc:creator>Ситник П.В.</dc:creator>
  <dc:description>Презентация</dc:description>
  <cp:lastModifiedBy>Семен</cp:lastModifiedBy>
  <cp:revision>249</cp:revision>
  <cp:lastPrinted>2014-07-09T15:48:11Z</cp:lastPrinted>
  <dcterms:created xsi:type="dcterms:W3CDTF">2014-07-06T11:59:53Z</dcterms:created>
  <dcterms:modified xsi:type="dcterms:W3CDTF">2022-11-21T02:01:41Z</dcterms:modified>
  <cp:category>Всемирная история. 11 класс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08.12.2015</vt:lpwstr>
  </property>
</Properties>
</file>