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oilandhealth.org/wp-content/uploads/0303critic/hind%20swaraj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oilandhealth.org/wp-content/uploads/0303critic/hind%20swaraj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aculty.washington.edu/brass/Partiti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5562600" cy="59436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 </a:t>
            </a:r>
            <a:r>
              <a:rPr lang="ru-RU" sz="3200" i="1" dirty="0" smtClean="0"/>
              <a:t>Нас погубят: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800" i="1" dirty="0" smtClean="0"/>
              <a:t>политика без принципов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800" i="1" dirty="0" smtClean="0"/>
              <a:t>удовольствие без совести</a:t>
            </a:r>
            <a:br>
              <a:rPr lang="ru-RU" sz="2800" i="1" dirty="0" smtClean="0"/>
            </a:br>
            <a:r>
              <a:rPr lang="ru-RU" sz="2800" i="1" dirty="0" smtClean="0"/>
              <a:t>богатства без работы</a:t>
            </a:r>
            <a:br>
              <a:rPr lang="ru-RU" sz="2800" i="1" dirty="0" smtClean="0"/>
            </a:br>
            <a:r>
              <a:rPr lang="ru-RU" sz="2800" i="1" dirty="0" smtClean="0"/>
              <a:t>знание без характера</a:t>
            </a:r>
            <a:br>
              <a:rPr lang="ru-RU" sz="2800" i="1" dirty="0" smtClean="0"/>
            </a:br>
            <a:r>
              <a:rPr lang="ru-RU" sz="2800" i="1" dirty="0" smtClean="0"/>
              <a:t>бизнес без морали</a:t>
            </a:r>
            <a:br>
              <a:rPr lang="ru-RU" sz="2800" i="1" dirty="0" smtClean="0"/>
            </a:br>
            <a:r>
              <a:rPr lang="ru-RU" sz="2800" i="1" dirty="0" smtClean="0"/>
              <a:t>наука без человечности</a:t>
            </a:r>
            <a:br>
              <a:rPr lang="ru-RU" sz="2800" i="1" dirty="0" smtClean="0"/>
            </a:br>
            <a:r>
              <a:rPr lang="ru-RU" sz="2800" i="1" dirty="0" smtClean="0"/>
              <a:t>молитва без жертвы»</a:t>
            </a:r>
            <a:br>
              <a:rPr lang="ru-RU" sz="2800" i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</a:t>
            </a:r>
            <a:r>
              <a:rPr lang="ru-RU" sz="3600" dirty="0" smtClean="0"/>
              <a:t>Махатма Ганди</a:t>
            </a:r>
            <a:br>
              <a:rPr lang="ru-RU" sz="3600" dirty="0" smtClean="0"/>
            </a:br>
            <a:r>
              <a:rPr lang="ru-RU" sz="3600" dirty="0" smtClean="0"/>
              <a:t>и</a:t>
            </a:r>
            <a:br>
              <a:rPr lang="ru-RU" sz="3600" dirty="0" smtClean="0"/>
            </a:br>
            <a:r>
              <a:rPr lang="ru-RU" sz="3600" dirty="0" smtClean="0"/>
              <a:t>Движение Неприсоединения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381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История 11</a:t>
            </a:r>
            <a:endParaRPr lang="ru-RU" dirty="0"/>
          </a:p>
        </p:txBody>
      </p:sp>
      <p:pic>
        <p:nvPicPr>
          <p:cNvPr id="5122" name="Picture 2" descr="C:\Users\Семен\Desktop\Mahatma-Gandhi,_studio,_1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8588" y="457200"/>
            <a:ext cx="366346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Завершение колониализма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05200" y="838200"/>
            <a:ext cx="56388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Помимо самой Индии на  бывших британских землях появились </a:t>
            </a:r>
            <a:r>
              <a:rPr lang="ru-RU" sz="2000" b="1" dirty="0" smtClean="0"/>
              <a:t>Пакистан</a:t>
            </a:r>
            <a:r>
              <a:rPr lang="ru-RU" sz="2000" dirty="0" smtClean="0"/>
              <a:t> и </a:t>
            </a:r>
            <a:r>
              <a:rPr lang="ru-RU" sz="2000" b="1" dirty="0" smtClean="0"/>
              <a:t>Бангладеш. </a:t>
            </a:r>
            <a:r>
              <a:rPr lang="ru-RU" sz="2000" dirty="0" smtClean="0"/>
              <a:t>Независимая Индия обрела Конституцию как суверенная федеративная демократическая республика. </a:t>
            </a:r>
          </a:p>
          <a:p>
            <a:pPr>
              <a:buNone/>
            </a:pPr>
            <a:r>
              <a:rPr lang="ru-RU" sz="2000" dirty="0" smtClean="0"/>
              <a:t>В 1948 году британцы признали независимость </a:t>
            </a:r>
            <a:r>
              <a:rPr lang="ru-RU" sz="2000" b="1" dirty="0" smtClean="0"/>
              <a:t>Бирм</a:t>
            </a:r>
            <a:r>
              <a:rPr lang="ru-RU" sz="2000" dirty="0" smtClean="0"/>
              <a:t>ы. В 194 – </a:t>
            </a:r>
            <a:r>
              <a:rPr lang="ru-RU" sz="2000" b="1" dirty="0" smtClean="0"/>
              <a:t>Индонезии</a:t>
            </a:r>
            <a:r>
              <a:rPr lang="ru-RU" sz="2000" dirty="0" smtClean="0"/>
              <a:t>.  В 1945 году </a:t>
            </a:r>
            <a:r>
              <a:rPr lang="ru-RU" sz="2000" b="1" dirty="0" smtClean="0"/>
              <a:t>Малайя </a:t>
            </a:r>
            <a:r>
              <a:rPr lang="ru-RU" sz="2000" dirty="0" smtClean="0"/>
              <a:t>освободилась от японцев ,а в 1957г.  -от англичан. На </a:t>
            </a:r>
            <a:r>
              <a:rPr lang="ru-RU" sz="2000" b="1" dirty="0" smtClean="0"/>
              <a:t>Филиппинах в</a:t>
            </a:r>
            <a:r>
              <a:rPr lang="ru-RU" sz="2000" dirty="0" smtClean="0"/>
              <a:t> 1945 году провозглашена независимость, но японцев фактически сменили американцы.</a:t>
            </a:r>
          </a:p>
          <a:p>
            <a:pPr>
              <a:buNone/>
            </a:pPr>
            <a:r>
              <a:rPr lang="ru-RU" sz="2000" dirty="0" smtClean="0"/>
              <a:t> В 1845-1954 годах Франция воевала  в Индокитае, но потерпела поражение и вынуждена была признать в женевских соглашениях независимость </a:t>
            </a:r>
            <a:r>
              <a:rPr lang="ru-RU" sz="2000" b="1" dirty="0" smtClean="0"/>
              <a:t>Вьетнама, Лаоса       и Камбоджи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171" name="Picture 3" descr="C:\Users\Семен\Desktop\3b917b3686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79818"/>
            <a:ext cx="3276600" cy="3230182"/>
          </a:xfrm>
          <a:prstGeom prst="rect">
            <a:avLst/>
          </a:prstGeom>
          <a:noFill/>
        </p:spPr>
      </p:pic>
      <p:pic>
        <p:nvPicPr>
          <p:cNvPr id="7172" name="Picture 4" descr="C:\Users\Семен\Desktop\French_Indochina_subdivisions_Ru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667125"/>
            <a:ext cx="2095500" cy="3190875"/>
          </a:xfrm>
          <a:prstGeom prst="rect">
            <a:avLst/>
          </a:prstGeom>
          <a:noFill/>
        </p:spPr>
      </p:pic>
      <p:pic>
        <p:nvPicPr>
          <p:cNvPr id="7173" name="Picture 5" descr="C:\Users\Семен\Desktop\1006074_lm_camb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810000"/>
            <a:ext cx="1952625" cy="1589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Формирование движения неприсоединения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59436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Новым государствам, возникшим на международной арене, приходилось выбирать политическую линию в условиях противостояния «социалистического» и «капиталистического» лагерей и их </a:t>
            </a:r>
            <a:r>
              <a:rPr lang="ru-RU" sz="2000" dirty="0" err="1" smtClean="0"/>
              <a:t>военно</a:t>
            </a:r>
            <a:r>
              <a:rPr lang="ru-RU" sz="2000" dirty="0" smtClean="0"/>
              <a:t>- политических блоков. </a:t>
            </a:r>
          </a:p>
          <a:p>
            <a:pPr>
              <a:buNone/>
            </a:pPr>
            <a:r>
              <a:rPr lang="ru-RU" sz="2000" dirty="0" smtClean="0"/>
              <a:t>В </a:t>
            </a:r>
            <a:r>
              <a:rPr lang="ru-RU" sz="2000" b="1" dirty="0" smtClean="0"/>
              <a:t>1955 году в Индонезии </a:t>
            </a:r>
            <a:r>
              <a:rPr lang="ru-RU" sz="2000" dirty="0" smtClean="0"/>
              <a:t>на конференции афро-азиатских стран была сформулирована идея </a:t>
            </a:r>
            <a:r>
              <a:rPr lang="ru-RU" sz="2000" b="1" dirty="0" smtClean="0"/>
              <a:t>Движения неприсоединения</a:t>
            </a:r>
            <a:r>
              <a:rPr lang="ru-RU" sz="2000" dirty="0" smtClean="0"/>
              <a:t>. Движение предусматривало отказ от  участия в существующих военно-политических блоках.</a:t>
            </a:r>
          </a:p>
          <a:p>
            <a:pPr>
              <a:buNone/>
            </a:pPr>
            <a:r>
              <a:rPr lang="ru-RU" sz="2000" dirty="0" smtClean="0"/>
              <a:t>Лидерами Движения стали: Югославия и Индия.</a:t>
            </a:r>
          </a:p>
          <a:p>
            <a:pPr>
              <a:buNone/>
            </a:pPr>
            <a:r>
              <a:rPr lang="ru-RU" sz="2000" dirty="0" smtClean="0"/>
              <a:t>Участвовали: Египет, Афганистан, Гана, Индонезия, КНДР., Бирма, Куба, Лаос, Румыния, Вьетнам и ООП. </a:t>
            </a:r>
          </a:p>
          <a:p>
            <a:pPr>
              <a:buNone/>
            </a:pPr>
            <a:r>
              <a:rPr lang="ru-RU" sz="2000" dirty="0" smtClean="0"/>
              <a:t>Неприсоединившиеся страны проводили независимую политику, не допускали на своей территории размещения военных баз, выступали за политику мирного сосуществования. К 2006 году в нём насчитывалось 118 государств. ( 1 европейское- Беларусь</a:t>
            </a:r>
            <a:r>
              <a:rPr lang="ru-RU" sz="2000" i="1" dirty="0" smtClean="0"/>
              <a:t>)            Бандунг, 1955 год</a:t>
            </a:r>
            <a:endParaRPr lang="ru-RU" sz="2000" i="1" dirty="0"/>
          </a:p>
        </p:txBody>
      </p:sp>
      <p:pic>
        <p:nvPicPr>
          <p:cNvPr id="8195" name="Picture 3" descr="C:\Users\Семен\Desktop\regnum_picture_1554878130122982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1" y="2362200"/>
            <a:ext cx="3581400" cy="2362200"/>
          </a:xfrm>
          <a:prstGeom prst="rect">
            <a:avLst/>
          </a:prstGeom>
          <a:noFill/>
        </p:spPr>
      </p:pic>
      <p:pic>
        <p:nvPicPr>
          <p:cNvPr id="8196" name="Picture 4" descr="C:\Users\Семен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7136" y="1066800"/>
            <a:ext cx="3246864" cy="85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Освобождение стран Африки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800" y="533400"/>
            <a:ext cx="6553200" cy="6324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 В июле </a:t>
            </a:r>
            <a:r>
              <a:rPr lang="ru-RU" sz="2000" b="1" dirty="0" smtClean="0"/>
              <a:t>1952</a:t>
            </a:r>
            <a:r>
              <a:rPr lang="ru-RU" sz="2000" dirty="0" smtClean="0"/>
              <a:t> г. тайная организация «Свободные офицеры» под </a:t>
            </a:r>
            <a:r>
              <a:rPr lang="ru-RU" sz="2000" b="1" dirty="0" smtClean="0"/>
              <a:t>руководством подполковника </a:t>
            </a:r>
            <a:r>
              <a:rPr lang="ru-RU" sz="2000" b="1" dirty="0" err="1" smtClean="0"/>
              <a:t>Гамаля</a:t>
            </a:r>
            <a:r>
              <a:rPr lang="ru-RU" sz="2000" b="1" dirty="0" smtClean="0"/>
              <a:t> Абдель Насера </a:t>
            </a:r>
            <a:r>
              <a:rPr lang="ru-RU" sz="2000" dirty="0" smtClean="0"/>
              <a:t>свергла короля Египта </a:t>
            </a:r>
            <a:r>
              <a:rPr lang="ru-RU" sz="2000" dirty="0" err="1" smtClean="0"/>
              <a:t>Фарука</a:t>
            </a:r>
            <a:r>
              <a:rPr lang="ru-RU" sz="2000" dirty="0" smtClean="0"/>
              <a:t>. Это была антиимпериалистическая, демократическая революция. Начались демократические реформы. В 1956 г. был национализирован Суэцкий канал, принадлежавший англичанам и французам. Осенью 1956 г. началась англо-франко-израильская агрессия против Египта</a:t>
            </a:r>
            <a:r>
              <a:rPr lang="ru-RU" sz="2000" b="1" dirty="0" smtClean="0"/>
              <a:t>, но СССР помог Египту. </a:t>
            </a:r>
            <a:r>
              <a:rPr lang="ru-RU" sz="2000" dirty="0" smtClean="0"/>
              <a:t>Агрессоры ушли с берегов Суэцкого канала и </a:t>
            </a:r>
            <a:r>
              <a:rPr lang="ru-RU" sz="2000" dirty="0" err="1" smtClean="0"/>
              <a:t>Синайского</a:t>
            </a:r>
            <a:r>
              <a:rPr lang="ru-RU" sz="2000" dirty="0" smtClean="0"/>
              <a:t> полуострова. </a:t>
            </a:r>
          </a:p>
          <a:p>
            <a:pPr>
              <a:buNone/>
            </a:pPr>
            <a:r>
              <a:rPr lang="ru-RU" sz="2000" dirty="0" smtClean="0"/>
              <a:t>Президент Насер стал одним из популярных деятелей арабского мира. В 1957 г. началась «</a:t>
            </a:r>
            <a:r>
              <a:rPr lang="ru-RU" sz="2000" dirty="0" err="1" smtClean="0"/>
              <a:t>египтизация</a:t>
            </a:r>
            <a:r>
              <a:rPr lang="ru-RU" sz="2000" dirty="0" smtClean="0"/>
              <a:t>» всех иностранных банков, страховых обществ и компаний. В 1964 г. началась </a:t>
            </a:r>
            <a:r>
              <a:rPr lang="ru-RU" sz="2000" b="1" dirty="0" smtClean="0"/>
              <a:t>национализация тяжёлой и средней </a:t>
            </a:r>
            <a:r>
              <a:rPr lang="ru-RU" sz="2000" dirty="0" smtClean="0"/>
              <a:t>промышленности, банков, страховых и строительных компаний, транспорта. Государственный сектор в экономике достиг 90%. Размеры земельных владений были ограничены, </a:t>
            </a:r>
            <a:r>
              <a:rPr lang="ru-RU" sz="2000" b="1" dirty="0" smtClean="0"/>
              <a:t>создавались госхозы</a:t>
            </a:r>
            <a:r>
              <a:rPr lang="ru-RU" sz="2000" dirty="0" smtClean="0"/>
              <a:t>. Появились </a:t>
            </a:r>
            <a:r>
              <a:rPr lang="ru-RU" sz="2000" b="1" dirty="0" smtClean="0"/>
              <a:t>бесплатное медицинское лечение, бесплатное обучение в школах и высших учебных заведениях</a:t>
            </a:r>
            <a:r>
              <a:rPr lang="ru-RU" sz="2000" dirty="0" smtClean="0"/>
              <a:t>. Законами устанавливались цены, твердый минимум зарплаты, нормированное снабжение по низким ценам хлебом и другие дотации из государственного бюджета. </a:t>
            </a:r>
          </a:p>
          <a:p>
            <a:pPr>
              <a:buNone/>
            </a:pPr>
            <a:r>
              <a:rPr lang="ru-RU" sz="2000" dirty="0" smtClean="0"/>
              <a:t>Конституция 1964 г. объявляла Египет «демократическим, </a:t>
            </a:r>
            <a:r>
              <a:rPr lang="ru-RU" sz="2000" b="1" dirty="0" smtClean="0"/>
              <a:t>социалистическим г</a:t>
            </a:r>
            <a:r>
              <a:rPr lang="ru-RU" sz="2000" dirty="0" smtClean="0"/>
              <a:t>осударством.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9218" name="Picture 2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2895600" cy="1581150"/>
          </a:xfrm>
          <a:prstGeom prst="rect">
            <a:avLst/>
          </a:prstGeom>
          <a:noFill/>
        </p:spPr>
      </p:pic>
      <p:pic>
        <p:nvPicPr>
          <p:cNvPr id="9219" name="Picture 3" descr="C:\Users\Семен\Desktop\TASS_1152844-pic905-895x505-6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2975264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«</a:t>
            </a:r>
            <a:r>
              <a:rPr lang="ru-RU" sz="3100" b="1" dirty="0" smtClean="0"/>
              <a:t>свободная Африка» и соперничество сверхдержав.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943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По примеру Египта в </a:t>
            </a:r>
            <a:r>
              <a:rPr lang="ru-RU" b="1" dirty="0" smtClean="0"/>
              <a:t>1956 г.</a:t>
            </a:r>
            <a:r>
              <a:rPr lang="ru-RU" dirty="0" smtClean="0"/>
              <a:t> добились независимости </a:t>
            </a:r>
            <a:r>
              <a:rPr lang="ru-RU" b="1" dirty="0" smtClean="0"/>
              <a:t>Тунис, Марокко и Судан</a:t>
            </a:r>
            <a:r>
              <a:rPr lang="ru-RU" dirty="0" smtClean="0"/>
              <a:t>. Образовались первые независимые государства в Тропической Африке: </a:t>
            </a:r>
            <a:r>
              <a:rPr lang="ru-RU" b="1" dirty="0" smtClean="0"/>
              <a:t>Гана</a:t>
            </a:r>
            <a:r>
              <a:rPr lang="ru-RU" dirty="0" smtClean="0"/>
              <a:t> – </a:t>
            </a:r>
            <a:r>
              <a:rPr lang="ru-RU" b="1" dirty="0" smtClean="0"/>
              <a:t>1957 </a:t>
            </a:r>
            <a:r>
              <a:rPr lang="ru-RU" dirty="0" smtClean="0"/>
              <a:t>г., </a:t>
            </a:r>
            <a:r>
              <a:rPr lang="ru-RU" b="1" dirty="0" smtClean="0"/>
              <a:t>Гвинея</a:t>
            </a:r>
            <a:r>
              <a:rPr lang="ru-RU" dirty="0" smtClean="0"/>
              <a:t> – </a:t>
            </a:r>
            <a:r>
              <a:rPr lang="ru-RU" b="1" dirty="0" smtClean="0"/>
              <a:t>1958 г</a:t>
            </a:r>
            <a:r>
              <a:rPr lang="ru-RU" dirty="0" smtClean="0"/>
              <a:t>. </a:t>
            </a:r>
          </a:p>
          <a:p>
            <a:pPr>
              <a:buNone/>
            </a:pPr>
            <a:r>
              <a:rPr lang="ru-RU" i="1" u="sng" dirty="0" smtClean="0"/>
              <a:t>14 октября 1960 г. по инициативе СССР Генеральная Ассамблея ООН приняла Декларацию о предоставлении независимости колониальным странам и народам</a:t>
            </a:r>
            <a:r>
              <a:rPr lang="ru-RU" dirty="0" smtClean="0"/>
              <a:t>, что стало крупной внешнеполитической акцией, направленной на политическую и международно-правовую поддержку освободительных движений. В </a:t>
            </a:r>
            <a:r>
              <a:rPr lang="ru-RU" b="1" dirty="0" smtClean="0"/>
              <a:t>1960 г., который вошел в историю как Год Африки</a:t>
            </a:r>
            <a:r>
              <a:rPr lang="ru-RU" dirty="0" smtClean="0"/>
              <a:t>, политическую самостоятельность обрели </a:t>
            </a:r>
            <a:r>
              <a:rPr lang="ru-RU" b="1" dirty="0" smtClean="0"/>
              <a:t>17 африканских государс</a:t>
            </a:r>
            <a:r>
              <a:rPr lang="ru-RU" dirty="0" smtClean="0"/>
              <a:t>тв.</a:t>
            </a:r>
          </a:p>
          <a:p>
            <a:pPr>
              <a:buNone/>
            </a:pPr>
            <a:r>
              <a:rPr lang="ru-RU" dirty="0" smtClean="0"/>
              <a:t> В некоторых странах (Алжире, Анголе, Гвинее-Бисау, Кении, Мадагаскаре, Мозамбике, и др.) национальное освобождение стало результатом длительной вооруженной борьбы. На завершающей стадии </a:t>
            </a:r>
            <a:r>
              <a:rPr lang="ru-RU" i="1" dirty="0" smtClean="0"/>
              <a:t>деколонизации</a:t>
            </a:r>
            <a:r>
              <a:rPr lang="ru-RU" dirty="0" smtClean="0"/>
              <a:t> Африканского континента в </a:t>
            </a:r>
            <a:r>
              <a:rPr lang="ru-RU" b="1" dirty="0" smtClean="0"/>
              <a:t>1980 г. Южная Родезия </a:t>
            </a:r>
            <a:r>
              <a:rPr lang="ru-RU" dirty="0" smtClean="0"/>
              <a:t>стала </a:t>
            </a:r>
            <a:r>
              <a:rPr lang="ru-RU" b="1" dirty="0" smtClean="0"/>
              <a:t>суверенной Республикой Зимбабве</a:t>
            </a:r>
            <a:r>
              <a:rPr lang="ru-RU" dirty="0" smtClean="0"/>
              <a:t>. В </a:t>
            </a:r>
            <a:r>
              <a:rPr lang="ru-RU" b="1" dirty="0" smtClean="0"/>
              <a:t>1990</a:t>
            </a:r>
            <a:r>
              <a:rPr lang="ru-RU" dirty="0" smtClean="0"/>
              <a:t> г. была провозглашена независимость </a:t>
            </a:r>
            <a:r>
              <a:rPr lang="ru-RU" b="1" dirty="0" smtClean="0"/>
              <a:t>Намибии.</a:t>
            </a:r>
          </a:p>
          <a:p>
            <a:pPr>
              <a:buNone/>
            </a:pPr>
            <a:r>
              <a:rPr lang="ru-RU" dirty="0" smtClean="0"/>
              <a:t>Близкой к СССР была группа стран</a:t>
            </a:r>
            <a:r>
              <a:rPr lang="ru-RU" u="sng" dirty="0" smtClean="0"/>
              <a:t> </a:t>
            </a:r>
            <a:r>
              <a:rPr lang="ru-RU" i="1" u="sng" dirty="0" smtClean="0"/>
              <a:t>«социалистической ориентации</a:t>
            </a:r>
            <a:r>
              <a:rPr lang="ru-RU" u="sng" dirty="0" smtClean="0"/>
              <a:t>», </a:t>
            </a:r>
            <a:r>
              <a:rPr lang="ru-RU" dirty="0" smtClean="0"/>
              <a:t>которым оказывалась щедрая эконо­мическая и военная помощь, часто в кредит (</a:t>
            </a:r>
            <a:r>
              <a:rPr lang="ru-RU" u="sng" dirty="0" smtClean="0"/>
              <a:t>Алжир, Ангола, Афганистан, Бирма, Египет, Ирак, Ливия, Никарагуа, Сирия </a:t>
            </a:r>
            <a:r>
              <a:rPr lang="ru-RU" dirty="0" smtClean="0"/>
              <a:t>и другие). Между тем, представления о социализме у народов «стран социалистической ориентации» были еще более расплывчатыми, чем у тех, кто шел на штурм Зимнего дворца в октябре 1917 года.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r>
              <a:rPr lang="ru-RU" dirty="0" err="1" smtClean="0"/>
              <a:t>Б</a:t>
            </a:r>
            <a:r>
              <a:rPr lang="ru-RU" smtClean="0"/>
              <a:t>андунг</a:t>
            </a:r>
            <a:r>
              <a:rPr lang="ru-RU" dirty="0" smtClean="0"/>
              <a:t>. Индонезия</a:t>
            </a:r>
            <a:endParaRPr lang="ru-RU" dirty="0"/>
          </a:p>
        </p:txBody>
      </p:sp>
      <p:pic>
        <p:nvPicPr>
          <p:cNvPr id="10242" name="Picture 2" descr="C:\Users\Семен\Desktop\Locator_of_Bandun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1"/>
            <a:ext cx="4572000" cy="2971800"/>
          </a:xfrm>
          <a:prstGeom prst="rect">
            <a:avLst/>
          </a:prstGeom>
          <a:noFill/>
        </p:spPr>
      </p:pic>
      <p:pic>
        <p:nvPicPr>
          <p:cNvPr id="1026" name="Picture 2" descr="C:\Users\Семен\Desktop\1006074_lm_camb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622" y="3105150"/>
            <a:ext cx="4038378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Юность Ганди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33400"/>
            <a:ext cx="5638800" cy="6172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Юный </a:t>
            </a:r>
            <a:r>
              <a:rPr lang="ru-RU" dirty="0" err="1" smtClean="0"/>
              <a:t>Мохандас</a:t>
            </a:r>
            <a:r>
              <a:rPr lang="ru-RU" dirty="0" smtClean="0"/>
              <a:t> </a:t>
            </a:r>
            <a:r>
              <a:rPr lang="ru-RU" dirty="0" err="1" smtClean="0"/>
              <a:t>Карамчанд</a:t>
            </a:r>
            <a:r>
              <a:rPr lang="ru-RU" dirty="0" smtClean="0"/>
              <a:t> Ганди восхищался англичанами, их знаниями, умением побеждать, физической силой. Он родился в состоятельной семье </a:t>
            </a:r>
            <a:r>
              <a:rPr lang="ru-RU" dirty="0" err="1" smtClean="0"/>
              <a:t>индусов-вишнуитов</a:t>
            </a:r>
            <a:r>
              <a:rPr lang="ru-RU" dirty="0" smtClean="0"/>
              <a:t> из торговой касты </a:t>
            </a:r>
            <a:r>
              <a:rPr lang="ru-RU" dirty="0" err="1" smtClean="0"/>
              <a:t>бания</a:t>
            </a:r>
            <a:r>
              <a:rPr lang="ru-RU" dirty="0" smtClean="0"/>
              <a:t>, семья </a:t>
            </a:r>
            <a:r>
              <a:rPr lang="ru-RU" dirty="0" err="1" smtClean="0"/>
              <a:t>Мохандаса</a:t>
            </a:r>
            <a:r>
              <a:rPr lang="ru-RU" dirty="0" smtClean="0"/>
              <a:t> жестко соблюдала традиционные нормы, в том числе вегетарианство. А он </a:t>
            </a:r>
            <a:r>
              <a:rPr lang="ru-RU" u="sng" dirty="0" smtClean="0"/>
              <a:t>тайком ел мясо: </a:t>
            </a:r>
            <a:r>
              <a:rPr lang="ru-RU" dirty="0" smtClean="0"/>
              <a:t>«Англичане питаются мясом, поэтому способны управлять нами». Это был решительный поступок для выходца из касты, где верили, что нет ничего более оскверняющего, чем мертвая плоть.</a:t>
            </a:r>
          </a:p>
          <a:p>
            <a:endParaRPr lang="ru-RU" dirty="0" smtClean="0"/>
          </a:p>
          <a:p>
            <a:r>
              <a:rPr lang="ru-RU" dirty="0" smtClean="0"/>
              <a:t>В 1888 году девятнадцатилетний Ганди отправляется учиться в Лондон на юриста, для чего ему пришлось пойти на разрыв со своей кастой – ее глава был резко против поездок в оскверняющую заграницу. К тому же он уже был женат – в 13 лет, по обычаю, его женили на подходящей девочке. Но парень уже тогда был упорен в достижении цели и убедил семью отпустить его в обмен на клятву: вегетарианство, никакого алкоголя на чужбине.</a:t>
            </a:r>
          </a:p>
          <a:p>
            <a:endParaRPr lang="ru-RU" dirty="0"/>
          </a:p>
        </p:txBody>
      </p:sp>
      <p:pic>
        <p:nvPicPr>
          <p:cNvPr id="1026" name="Picture 2" descr="C:\Users\Семен\Desktop\036191100_1429514412-gandh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685800"/>
            <a:ext cx="3124200" cy="2343150"/>
          </a:xfrm>
          <a:prstGeom prst="rect">
            <a:avLst/>
          </a:prstGeom>
          <a:noFill/>
        </p:spPr>
      </p:pic>
      <p:pic>
        <p:nvPicPr>
          <p:cNvPr id="1027" name="Picture 3" descr="C:\Users\Семен\Desktop\54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318837"/>
            <a:ext cx="2286000" cy="3424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Свой путь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Европа переживала бум учений, замешенных на западном представлении о Востоке. Вскоре он вошел в своеобразный кружок поклонников восточной мудрости, где вслух читали Бхагавадгиту. Там ему дали прочесть популярную тогда книгу </a:t>
            </a:r>
            <a:r>
              <a:rPr lang="ru-RU" sz="2000" u="sng" dirty="0" smtClean="0"/>
              <a:t>Макса Мюллера «Индия: чему она может научить нас?».  </a:t>
            </a:r>
          </a:p>
          <a:p>
            <a:pPr>
              <a:buNone/>
            </a:pPr>
            <a:r>
              <a:rPr lang="ru-RU" sz="2000" dirty="0" err="1" smtClean="0"/>
              <a:t>Мохандас</a:t>
            </a:r>
            <a:r>
              <a:rPr lang="ru-RU" sz="2000" dirty="0" smtClean="0"/>
              <a:t>, ранее совсем не религиозный, </a:t>
            </a:r>
            <a:r>
              <a:rPr lang="ru-RU" sz="2000" i="1" u="sng" dirty="0" smtClean="0"/>
              <a:t>стал серьезно интересоваться религией своей страны. «Благодаря этим книгам выросло мое уважение к индуизму, его очарование все больше захватывало меня», – вспоминал он в м </a:t>
            </a:r>
            <a:r>
              <a:rPr lang="ru-RU" sz="2000" i="1" u="sng" dirty="0" err="1" smtClean="0"/>
              <a:t>емуарах</a:t>
            </a:r>
            <a:r>
              <a:rPr lang="ru-RU" sz="2000" i="1" u="sng" dirty="0" smtClean="0"/>
              <a:t>.</a:t>
            </a:r>
            <a:r>
              <a:rPr lang="ru-RU" sz="2000" dirty="0" smtClean="0"/>
              <a:t> Молодой человек даже вошел в состав руководства вегетарианского общества, на этой должности он понял важность общественного мнения в глазах британцев и получил организаторский опыт. </a:t>
            </a:r>
          </a:p>
          <a:p>
            <a:pPr>
              <a:buNone/>
            </a:pPr>
            <a:r>
              <a:rPr lang="ru-RU" sz="2000" dirty="0" smtClean="0"/>
              <a:t> В Южной Африке   он столкнулся с дискриминацией по цвету кожи и начал общественную борьбу за права индийцев. </a:t>
            </a:r>
          </a:p>
          <a:p>
            <a:pPr>
              <a:buNone/>
            </a:pPr>
            <a:r>
              <a:rPr lang="ru-RU" sz="2000" dirty="0" smtClean="0"/>
              <a:t>Тогда-то началась и его политическая карьера. Его первым опытом организации протеста стала борьба за право ездить в вагоне первого класса (Ганди купил билет в первый класс, но был выброшен из поезда). </a:t>
            </a:r>
            <a:r>
              <a:rPr lang="ru-RU" sz="2000" i="1" u="sng" dirty="0" smtClean="0"/>
              <a:t>В Южной Африке Ганди окончательно разочаровался в Британской империи. </a:t>
            </a:r>
            <a:r>
              <a:rPr lang="ru-RU" sz="2000" dirty="0" smtClean="0"/>
              <a:t>Он принялся организовывать общественные кампании и быстро понял, что лучше всего на власти действуют масштабные выступления, но в рамках закона. Так появился </a:t>
            </a:r>
            <a:r>
              <a:rPr lang="ru-RU" sz="2000" dirty="0" err="1" smtClean="0"/>
              <a:t>гандиский</a:t>
            </a:r>
            <a:r>
              <a:rPr lang="ru-RU" sz="2000" dirty="0" smtClean="0"/>
              <a:t> термин «</a:t>
            </a:r>
            <a:r>
              <a:rPr lang="ru-RU" sz="2000" b="1" dirty="0" smtClean="0"/>
              <a:t>сатьяграха» – упорство в достижении истины мирным путем.</a:t>
            </a:r>
          </a:p>
          <a:p>
            <a:pPr>
              <a:buNone/>
            </a:pPr>
            <a:r>
              <a:rPr lang="ru-RU" sz="2000" i="1" u="sng" dirty="0" smtClean="0"/>
              <a:t> </a:t>
            </a:r>
            <a:endParaRPr lang="ru-RU" sz="2000" i="1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Начало гандизма в Индии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667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 начала XX века в Индии и Великобритании </a:t>
            </a:r>
            <a:r>
              <a:rPr lang="ru-RU" b="1" dirty="0" smtClean="0"/>
              <a:t>Махатму </a:t>
            </a:r>
            <a:r>
              <a:rPr lang="ru-RU" dirty="0" smtClean="0"/>
              <a:t>знали как активного борца против колониализма.</a:t>
            </a:r>
          </a:p>
          <a:p>
            <a:r>
              <a:rPr lang="ru-RU" dirty="0" smtClean="0"/>
              <a:t>Он много лет провел в Южной Африке, куда отправился работать юристом, и где вступил в борьбу за права и равноправие индийцев. Именно там он сформулировал </a:t>
            </a:r>
            <a:r>
              <a:rPr lang="ru-RU" b="1" dirty="0" smtClean="0"/>
              <a:t>идеи сатьяграхи - </a:t>
            </a:r>
            <a:r>
              <a:rPr lang="ru-RU" dirty="0" smtClean="0"/>
              <a:t>ненасильственного сопротивления. В Индию Ганди вернулся только в 1915 году. Но весь мир заговорил о нем, когда в </a:t>
            </a:r>
            <a:r>
              <a:rPr lang="ru-RU" b="1" dirty="0" smtClean="0"/>
              <a:t>1930 году </a:t>
            </a:r>
            <a:r>
              <a:rPr lang="ru-RU" dirty="0" smtClean="0"/>
              <a:t>он организовал </a:t>
            </a:r>
            <a:r>
              <a:rPr lang="ru-RU" b="1" dirty="0" smtClean="0"/>
              <a:t>"соляной поход" - марш против налога на соль.</a:t>
            </a:r>
          </a:p>
          <a:p>
            <a:endParaRPr lang="ru-RU" dirty="0"/>
          </a:p>
        </p:txBody>
      </p:sp>
      <p:pic>
        <p:nvPicPr>
          <p:cNvPr id="2050" name="Picture 2" descr="C:\Users\Семен\Desktop\5188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0"/>
            <a:ext cx="54102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Против британского господства…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429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Британский закон от 1882 года предоставил </a:t>
            </a:r>
            <a:r>
              <a:rPr lang="ru-RU" u="sng" dirty="0" smtClean="0"/>
              <a:t>Великобритании монополию на сбор и производство соли в Индии, ограничив ее обращение государственными соляными складами и взимая налог до 4000%. </a:t>
            </a:r>
            <a:r>
              <a:rPr lang="ru-RU" dirty="0" smtClean="0"/>
              <a:t>Самостоятельное выпаривание соли считалось </a:t>
            </a:r>
            <a:r>
              <a:rPr lang="ru-RU" u="sng" dirty="0" smtClean="0"/>
              <a:t>уголовным преступлением</a:t>
            </a:r>
            <a:r>
              <a:rPr lang="ru-RU" dirty="0" smtClean="0"/>
              <a:t>. Хотя ее легко мог получить любой индиец, живущий на побережье, все были вынуждены покупать соль у правительства колонизаторов. </a:t>
            </a:r>
            <a:r>
              <a:rPr lang="ru-RU" u="sng" dirty="0" smtClean="0"/>
              <a:t>Не согласный с этим законом, Ганди с группой из 80 сторонников отправился в Данди на побережье Аравийского моря, где были развалины старых солеварен. </a:t>
            </a:r>
            <a:r>
              <a:rPr lang="ru-RU" dirty="0" smtClean="0"/>
              <a:t>В домотканом </a:t>
            </a:r>
            <a:r>
              <a:rPr lang="ru-RU" dirty="0" err="1" smtClean="0"/>
              <a:t>дхоти</a:t>
            </a:r>
            <a:r>
              <a:rPr lang="ru-RU" dirty="0" smtClean="0"/>
              <a:t> (мужской юбке) и с посохом в руке он повел людей самостоятельно выпаривать соль безо всяких разрешений и налогов. Таким образом Ганди предлагал не просто борьбу за соль, а идею нового общества. </a:t>
            </a:r>
            <a:r>
              <a:rPr lang="ru-RU" u="sng" dirty="0" smtClean="0"/>
              <a:t>Он лично выпарил примерно чайную ложку соли, за что и был арестован.</a:t>
            </a:r>
            <a:endParaRPr lang="ru-RU" u="sng" dirty="0"/>
          </a:p>
        </p:txBody>
      </p:sp>
      <p:pic>
        <p:nvPicPr>
          <p:cNvPr id="3074" name="Picture 2" descr="C:\Users\Семен\Desktop\solyanoi-po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639058"/>
            <a:ext cx="4419600" cy="3218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  и за общество равных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8674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Ганди не просто предлагал индийцам бороться за уход британцев, он предлагал им бороться </a:t>
            </a:r>
            <a:r>
              <a:rPr lang="ru-RU" sz="2000" b="1" dirty="0" smtClean="0"/>
              <a:t>за общество равных, з</a:t>
            </a:r>
            <a:r>
              <a:rPr lang="ru-RU" sz="2000" dirty="0" smtClean="0"/>
              <a:t>а </a:t>
            </a:r>
            <a:r>
              <a:rPr lang="ru-RU" sz="2000" b="1" u="sng" dirty="0" err="1" smtClean="0"/>
              <a:t>Сарводайю</a:t>
            </a:r>
            <a:r>
              <a:rPr lang="ru-RU" sz="2000" dirty="0" smtClean="0"/>
              <a:t> (примерный перевод - "развитие для всех") - за Индию, </a:t>
            </a:r>
            <a:r>
              <a:rPr lang="ru-RU" sz="2000" b="1" dirty="0" smtClean="0"/>
              <a:t>в которой нет насилия и неравенства. </a:t>
            </a:r>
            <a:r>
              <a:rPr lang="ru-RU" sz="2000" dirty="0" smtClean="0"/>
              <a:t>Где все живут скромно, но честным трудом.</a:t>
            </a:r>
            <a:endParaRPr lang="en-US" sz="2000" dirty="0" smtClean="0"/>
          </a:p>
          <a:p>
            <a:r>
              <a:rPr lang="ru-RU" sz="2000" dirty="0" smtClean="0"/>
              <a:t> Махатма не просто предлагал прогнать чужаков, он предлагал программу будущего благоденствия, которое можно построить в свободной стране. И прообраз этого общества создавался в </a:t>
            </a:r>
            <a:r>
              <a:rPr lang="ru-RU" sz="2000" dirty="0" err="1" smtClean="0"/>
              <a:t>ашраме</a:t>
            </a:r>
            <a:r>
              <a:rPr lang="ru-RU" sz="2000" dirty="0" smtClean="0"/>
              <a:t> "</a:t>
            </a:r>
            <a:r>
              <a:rPr lang="ru-RU" sz="2000" dirty="0" err="1" smtClean="0"/>
              <a:t>Сабармати</a:t>
            </a:r>
            <a:r>
              <a:rPr lang="ru-RU" sz="2000" dirty="0" smtClean="0"/>
              <a:t>". Который позже стал музеем идей гандизма. </a:t>
            </a:r>
          </a:p>
          <a:p>
            <a:endParaRPr lang="ru-RU" sz="2000" dirty="0" smtClean="0"/>
          </a:p>
          <a:p>
            <a:r>
              <a:rPr lang="ru-RU" sz="2000" dirty="0" smtClean="0"/>
              <a:t>Постепенно молодой мечтатель пришел к выводу, что идеальное, живущее простым трудом общество, о котором мечтали его кумиры, это и есть его Индия! Страна, веками сохранявшая традиционный образ жизни. </a:t>
            </a:r>
            <a:r>
              <a:rPr lang="ru-RU" sz="2000" i="1" u="sng" dirty="0" smtClean="0"/>
              <a:t>«Я уверен, что цивилизация, которую создала Индия, не проиграет в мире. Ничто не может сравниться с семенами, посеянными нашими предками. Рим исчез, Греция тоже; мощь фараонов была сломлена; Япония ориентируется на Запад; о Китае сказать нечего. Но Индия, так или иначе, все еще сильна в своей основе», – </a:t>
            </a:r>
            <a:r>
              <a:rPr lang="ru-RU" sz="2000" i="1" u="sng" dirty="0" smtClean="0">
                <a:hlinkClick r:id="rId2"/>
              </a:rPr>
              <a:t>написал</a:t>
            </a:r>
            <a:r>
              <a:rPr lang="ru-RU" sz="2000" i="1" u="sng" dirty="0" smtClean="0"/>
              <a:t> в 1908 году Ганди в программной книге «</a:t>
            </a:r>
            <a:r>
              <a:rPr lang="ru-RU" sz="2000" i="1" u="sng" dirty="0" err="1" smtClean="0"/>
              <a:t>Хинд</a:t>
            </a:r>
            <a:r>
              <a:rPr lang="ru-RU" sz="2000" i="1" u="sng" dirty="0" smtClean="0"/>
              <a:t> Сварадж» («Индийское самоуправление»).</a:t>
            </a:r>
          </a:p>
          <a:p>
            <a:r>
              <a:rPr lang="ru-RU" sz="2000" dirty="0" smtClean="0"/>
              <a:t>Ганди верил, </a:t>
            </a:r>
            <a:r>
              <a:rPr lang="ru-RU" sz="2000" b="1" dirty="0" smtClean="0"/>
              <a:t>что стяжательство, насилие, неравенство – это навязанные колонизаторами ценности, и если его родина освободится от британцев, то сможет реализовать мечту о </a:t>
            </a:r>
            <a:r>
              <a:rPr lang="ru-RU" sz="2000" b="1" dirty="0" err="1" smtClean="0"/>
              <a:t>сарводайе</a:t>
            </a:r>
            <a:r>
              <a:rPr lang="ru-RU" sz="2000" b="1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4800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Музей Ганди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"/>
            <a:ext cx="4876800" cy="320040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Ганди </a:t>
            </a:r>
            <a:r>
              <a:rPr lang="ru-RU" dirty="0" smtClean="0">
                <a:hlinkClick r:id="rId2"/>
              </a:rPr>
              <a:t>учил</a:t>
            </a:r>
            <a:r>
              <a:rPr lang="ru-RU" dirty="0" smtClean="0"/>
              <a:t>, что отсутствие технического прогресса вовсе не доказательство ущербности нации. </a:t>
            </a:r>
            <a:r>
              <a:rPr lang="ru-RU" i="1" u="sng" dirty="0" smtClean="0"/>
              <a:t>«Дело не в том, что мы не знали, как изобрести машины; но наши предки знали, что если мы пойдем по этому пути, то превратимся в рабов и потеряем моральный дух.</a:t>
            </a:r>
            <a:r>
              <a:rPr lang="ru-RU" dirty="0" smtClean="0"/>
              <a:t> После должного размышления они решили, что мы должны делать только то, что можем делать своими руками и ногами. </a:t>
            </a:r>
            <a:endParaRPr lang="ru-RU" dirty="0"/>
          </a:p>
        </p:txBody>
      </p:sp>
      <p:pic>
        <p:nvPicPr>
          <p:cNvPr id="4098" name="Picture 2" descr="C:\Users\Семен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4191000" cy="3429000"/>
          </a:xfrm>
          <a:prstGeom prst="rect">
            <a:avLst/>
          </a:prstGeom>
          <a:noFill/>
        </p:spPr>
      </p:pic>
      <p:pic>
        <p:nvPicPr>
          <p:cNvPr id="4099" name="Picture 3" descr="C:\Users\Семен\Desktop\5db6f01bbb459-3866-biblioteka-neshnel-gandi-muzeum-jend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4800600" cy="3200400"/>
          </a:xfrm>
          <a:prstGeom prst="rect">
            <a:avLst/>
          </a:prstGeom>
          <a:noFill/>
        </p:spPr>
      </p:pic>
      <p:pic>
        <p:nvPicPr>
          <p:cNvPr id="4100" name="Picture 4" descr="C:\Users\Семен\Desktop\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657600"/>
            <a:ext cx="4343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Борьба за умы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Метод Ганди поставил в тупик британские власти. Он подразумевал отказ от английских товаров, от уплаты налогов в британскую казну, от того, чтобы отдавать детей в английские школы. Его </a:t>
            </a:r>
            <a:r>
              <a:rPr lang="ru-RU" u="sng" dirty="0" smtClean="0"/>
              <a:t>идея - полный отказ от сотрудничества с колониальными властями. </a:t>
            </a:r>
            <a:r>
              <a:rPr lang="ru-RU" dirty="0" smtClean="0"/>
              <a:t>Какой тюремный срок можно было дать человеку за ложку выпаренной соли? Ганди отсидел несколько месяцев. Всего тогда арестовали около 80 тыс. человек, и об этом узнал весь мир.</a:t>
            </a:r>
          </a:p>
          <a:p>
            <a:r>
              <a:rPr lang="ru-RU" dirty="0" smtClean="0"/>
              <a:t>Махатма сосредоточился на экономической борьбе, он стремился сделать невыгодным для британцев их присутствие в Индии. И это сработало. И еще - Ганди понял важность борьбы за общественное мнение. Важность умения говорить с народом (на который свысока смотрели многие представители индийской интеллигенции) на его языке. Образ мудреца в </a:t>
            </a:r>
            <a:r>
              <a:rPr lang="ru-RU" dirty="0" err="1" smtClean="0"/>
              <a:t>юбке-дхоти</a:t>
            </a:r>
            <a:r>
              <a:rPr lang="ru-RU" dirty="0" smtClean="0"/>
              <a:t> был людям куда ближе образа индийских либеральных политиков в европейских костюмах.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4864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распад  Индии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685800"/>
            <a:ext cx="5943600" cy="617220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Британцы ушли из Индии в 1947 году.</a:t>
            </a:r>
            <a:r>
              <a:rPr lang="ru-RU" dirty="0" smtClean="0"/>
              <a:t> Конечно, важную роль сыграло в этом освободительное движение – и Ганди, и другие. Но главное, Лондон решил, что у послевоенной Британии нет средств на колонии. Прогноз Махатмы сбылся. Казалось бы, он может чувствовать себя победителем.</a:t>
            </a:r>
          </a:p>
          <a:p>
            <a:r>
              <a:rPr lang="ru-RU" b="1" dirty="0" smtClean="0"/>
              <a:t>Независимость Британской Индии обернулась распадом страны на Индию и Пакистан по религиозному признаку и </a:t>
            </a:r>
            <a:r>
              <a:rPr lang="ru-RU" b="1" dirty="0" err="1" smtClean="0"/>
              <a:t>индо-мусульманской</a:t>
            </a:r>
            <a:r>
              <a:rPr lang="ru-RU" b="1" dirty="0" smtClean="0"/>
              <a:t> резней. </a:t>
            </a:r>
            <a:r>
              <a:rPr lang="ru-RU" dirty="0" smtClean="0"/>
              <a:t>Миллионы человек бросились в разные стороны, опасаясь оказаться в чужом государстве. Погибло, по разным данным, </a:t>
            </a:r>
            <a:r>
              <a:rPr lang="ru-RU" b="1" dirty="0" smtClean="0"/>
              <a:t>более полумиллиона </a:t>
            </a:r>
            <a:r>
              <a:rPr lang="ru-RU" dirty="0" smtClean="0"/>
              <a:t>человек, многие миллионы были ранены, остались без крова. Ни одна страна в современной истории, ни СССР, ни Югославия, не знала столь </a:t>
            </a:r>
            <a:r>
              <a:rPr lang="ru-RU" dirty="0" smtClean="0">
                <a:hlinkClick r:id="rId2"/>
              </a:rPr>
              <a:t>кровавого распада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Ганди был в ужасе – на его глазах рушилось все то, во что он верил. </a:t>
            </a:r>
            <a:r>
              <a:rPr lang="ru-RU" u="sng" dirty="0" smtClean="0"/>
              <a:t>Воображаемая Индия его мечты оказалась мифом:</a:t>
            </a:r>
            <a:r>
              <a:rPr lang="ru-RU" dirty="0" smtClean="0"/>
              <a:t> все сразу забыли про непротивление, на улицах царила чудовищная жестокость. Властям новой страны пришлось просить уходящих британцев, чтобы солдаты помогли справиться с беспорядками.</a:t>
            </a:r>
          </a:p>
          <a:p>
            <a:r>
              <a:rPr lang="ru-RU" dirty="0" smtClean="0"/>
              <a:t> Ганди отказался прийти на церемонию провозглашения независимости, когда в полночь </a:t>
            </a:r>
            <a:r>
              <a:rPr lang="ru-RU" b="1" dirty="0" smtClean="0"/>
              <a:t>15 августа первый премьер </a:t>
            </a:r>
            <a:r>
              <a:rPr lang="ru-RU" b="1" u="sng" dirty="0" smtClean="0"/>
              <a:t>Индии </a:t>
            </a:r>
            <a:r>
              <a:rPr lang="ru-RU" b="1" u="sng" dirty="0" err="1" smtClean="0"/>
              <a:t>Джавахарлал</a:t>
            </a:r>
            <a:r>
              <a:rPr lang="ru-RU" b="1" u="sng" dirty="0" smtClean="0"/>
              <a:t> Неру поднял в Дели флаг независимой </a:t>
            </a:r>
            <a:r>
              <a:rPr lang="ru-RU" dirty="0" smtClean="0"/>
              <a:t>Индии. Он ездил по стране, пытаясь остановить насилие, а потом объявил голодовку, пока «безумие не закончится». Его миротворческая деятельность вызвала раздражение радикалов. Когда окружение Ганди убедило его начать есть, он стал выходить к людям, обычно стоявшим у его дома. </a:t>
            </a:r>
            <a:r>
              <a:rPr lang="ru-RU" b="1" dirty="0" smtClean="0"/>
              <a:t>Тридцатого января 1948 года</a:t>
            </a:r>
            <a:r>
              <a:rPr lang="ru-RU" dirty="0" smtClean="0"/>
              <a:t> Махатма, как обычно, вышел к толпе, тут к нему быстро подошел мужчина и </a:t>
            </a:r>
            <a:r>
              <a:rPr lang="ru-RU" b="1" dirty="0" smtClean="0"/>
              <a:t>трижды выстрелил в упор</a:t>
            </a:r>
            <a:r>
              <a:rPr lang="ru-RU" dirty="0" smtClean="0"/>
              <a:t>. Убийца по имени Натурам </a:t>
            </a:r>
            <a:r>
              <a:rPr lang="ru-RU" dirty="0" err="1" smtClean="0"/>
              <a:t>Годсе</a:t>
            </a:r>
            <a:r>
              <a:rPr lang="ru-RU" dirty="0" smtClean="0"/>
              <a:t> оказался членом индусской группировки «Хинду </a:t>
            </a:r>
          </a:p>
          <a:p>
            <a:r>
              <a:rPr lang="ru-RU" dirty="0" err="1" smtClean="0"/>
              <a:t>Махасабха</a:t>
            </a:r>
            <a:r>
              <a:rPr lang="ru-RU" i="1" u="sng" dirty="0" smtClean="0"/>
              <a:t>».                                                                                 Дж. Неру</a:t>
            </a:r>
          </a:p>
          <a:p>
            <a:endParaRPr lang="ru-RU" dirty="0"/>
          </a:p>
        </p:txBody>
      </p:sp>
      <p:pic>
        <p:nvPicPr>
          <p:cNvPr id="6146" name="Picture 2" descr="C:\Users\Семен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"/>
            <a:ext cx="3352800" cy="2743200"/>
          </a:xfrm>
          <a:prstGeom prst="rect">
            <a:avLst/>
          </a:prstGeom>
          <a:noFill/>
        </p:spPr>
      </p:pic>
      <p:pic>
        <p:nvPicPr>
          <p:cNvPr id="6147" name="Picture 3" descr="C:\Users\Семен\Desktop\Jneh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124200"/>
            <a:ext cx="231913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882</Words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« Нас погубят:  политика без принципов удовольствие без совести богатства без работы знание без характера бизнес без морали наука без человечности молитва без жертвы»                    Махатма Ганди и Движение Неприсоединения </vt:lpstr>
      <vt:lpstr>Юность Ганди</vt:lpstr>
      <vt:lpstr> Свой путь</vt:lpstr>
      <vt:lpstr> Начало гандизма в Индии</vt:lpstr>
      <vt:lpstr> Против британского господства…</vt:lpstr>
      <vt:lpstr>…  и за общество равных </vt:lpstr>
      <vt:lpstr> Музей Ганди</vt:lpstr>
      <vt:lpstr>Борьба за умы</vt:lpstr>
      <vt:lpstr> распад  Индии</vt:lpstr>
      <vt:lpstr>Завершение колониализма</vt:lpstr>
      <vt:lpstr>Формирование движения неприсоединения</vt:lpstr>
      <vt:lpstr> Освобождение стран Африки</vt:lpstr>
      <vt:lpstr> «свободная Африка» и соперничество сверхдержав.</vt:lpstr>
      <vt:lpstr> Бандунг. Индонезия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Семен</cp:lastModifiedBy>
  <cp:revision>63</cp:revision>
  <dcterms:modified xsi:type="dcterms:W3CDTF">2022-12-02T20:09:29Z</dcterms:modified>
</cp:coreProperties>
</file>