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4" r:id="rId10"/>
    <p:sldId id="285" r:id="rId11"/>
    <p:sldId id="286" r:id="rId12"/>
    <p:sldId id="287" r:id="rId13"/>
    <p:sldId id="281" r:id="rId14"/>
    <p:sldId id="282" r:id="rId15"/>
    <p:sldId id="283" r:id="rId16"/>
    <p:sldId id="39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38" Type="http://schemas.openxmlformats.org/officeDocument/2006/relationships/slideLayout" Target="../slideLayouts/slideLayout138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09.01.2023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357166"/>
            <a:ext cx="8653462" cy="191611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Структуры</a:t>
            </a:r>
            <a:endParaRPr lang="ru-RU" sz="115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0" name="Picture 2" descr="https://avatars.dzeninfra.ru/get-zen_doc/3582174/pub_62595cc8dd8bc76d0ed81415_62595d931373fc3514907b74/scale_1200"/>
          <p:cNvPicPr>
            <a:picLocks noChangeAspect="1" noChangeArrowheads="1"/>
          </p:cNvPicPr>
          <p:nvPr/>
        </p:nvPicPr>
        <p:blipFill>
          <a:blip r:embed="rId2"/>
          <a:srcRect t="11450" b="13485"/>
          <a:stretch>
            <a:fillRect/>
          </a:stretch>
        </p:blipFill>
        <p:spPr bwMode="auto">
          <a:xfrm>
            <a:off x="785786" y="2357430"/>
            <a:ext cx="7486632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Запись массива структур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54050" y="3165486"/>
            <a:ext cx="6275404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pickle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dump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)</a:t>
            </a:r>
          </a:p>
        </p:txBody>
      </p:sp>
      <p:sp>
        <p:nvSpPr>
          <p:cNvPr id="27653" name="Прямоугольник 4"/>
          <p:cNvSpPr>
            <a:spLocks noChangeArrowheads="1"/>
          </p:cNvSpPr>
          <p:nvPr/>
        </p:nvSpPr>
        <p:spPr bwMode="auto">
          <a:xfrm>
            <a:off x="500034" y="2643182"/>
            <a:ext cx="17554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Сразу все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27655" name="Прямоугольник 6"/>
          <p:cNvSpPr>
            <a:spLocks noChangeArrowheads="1"/>
          </p:cNvSpPr>
          <p:nvPr/>
        </p:nvSpPr>
        <p:spPr bwMode="auto">
          <a:xfrm>
            <a:off x="530235" y="3976682"/>
            <a:ext cx="33524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По одной структуре</a:t>
            </a:r>
            <a:r>
              <a:rPr lang="ru-RU" sz="2800">
                <a:solidFill>
                  <a:srgbClr val="000000"/>
                </a:solidFill>
              </a:rPr>
              <a:t>:</a:t>
            </a:r>
            <a:endParaRPr lang="ru-RU" sz="200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93760" y="4689471"/>
            <a:ext cx="4921248" cy="95410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B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Books: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pickle.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dump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B, F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650875" y="1142984"/>
            <a:ext cx="6064265" cy="138499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[]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Books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TBook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() )</a:t>
            </a: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5572132" y="3786190"/>
            <a:ext cx="3143272" cy="857256"/>
          </a:xfrm>
          <a:prstGeom prst="wedgeRoundRectCallout">
            <a:avLst>
              <a:gd name="adj1" fmla="val -51358"/>
              <a:gd name="adj2" fmla="val -9289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файл, открытый на запись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653" grpId="0"/>
      <p:bldP spid="27655" grpId="0"/>
      <p:bldP spid="8" grpId="0" build="p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Чтение структур из файла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0034" y="1285860"/>
            <a:ext cx="8215370" cy="2246769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"books.dat"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rb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pickle.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load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F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B.author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B.title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            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B.count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sep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", 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9" name="Прямоугольник 6"/>
          <p:cNvSpPr>
            <a:spLocks noChangeArrowheads="1"/>
          </p:cNvSpPr>
          <p:nvPr/>
        </p:nvSpPr>
        <p:spPr bwMode="auto">
          <a:xfrm>
            <a:off x="390525" y="811213"/>
            <a:ext cx="26846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Одна структура</a:t>
            </a:r>
            <a:r>
              <a:rPr lang="ru-RU" sz="2800">
                <a:solidFill>
                  <a:srgbClr val="000000"/>
                </a:solidFill>
              </a:rPr>
              <a:t>:</a:t>
            </a:r>
            <a:endParaRPr lang="ru-RU" sz="2000"/>
          </a:p>
        </p:txBody>
      </p:sp>
      <p:sp>
        <p:nvSpPr>
          <p:cNvPr id="17" name="Прямоугольник 6"/>
          <p:cNvSpPr>
            <a:spLocks noChangeArrowheads="1"/>
          </p:cNvSpPr>
          <p:nvPr/>
        </p:nvSpPr>
        <p:spPr bwMode="auto">
          <a:xfrm>
            <a:off x="390525" y="3773487"/>
            <a:ext cx="43270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Массив структур целиком</a:t>
            </a:r>
            <a:r>
              <a:rPr lang="ru-RU" sz="2800">
                <a:solidFill>
                  <a:srgbClr val="000000"/>
                </a:solidFill>
              </a:rPr>
              <a:t>:</a:t>
            </a:r>
            <a:endParaRPr lang="ru-RU" sz="2000"/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590550" y="4232274"/>
            <a:ext cx="8107363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pickle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load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)</a:t>
            </a:r>
          </a:p>
        </p:txBody>
      </p:sp>
      <p:sp>
        <p:nvSpPr>
          <p:cNvPr id="19" name="Прямоугольник 6"/>
          <p:cNvSpPr>
            <a:spLocks noChangeArrowheads="1"/>
          </p:cNvSpPr>
          <p:nvPr/>
        </p:nvSpPr>
        <p:spPr bwMode="auto">
          <a:xfrm>
            <a:off x="390525" y="4945063"/>
            <a:ext cx="5144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333399"/>
                </a:solidFill>
              </a:rPr>
              <a:t>Массив из </a:t>
            </a:r>
            <a:r>
              <a:rPr lang="en-US" sz="2800" b="1">
                <a:solidFill>
                  <a:srgbClr val="333399"/>
                </a:solidFill>
              </a:rPr>
              <a:t>N </a:t>
            </a:r>
            <a:r>
              <a:rPr lang="ru-RU" sz="2800" b="1">
                <a:solidFill>
                  <a:srgbClr val="333399"/>
                </a:solidFill>
              </a:rPr>
              <a:t>структур по одной</a:t>
            </a:r>
            <a:r>
              <a:rPr lang="ru-RU" sz="2800">
                <a:solidFill>
                  <a:srgbClr val="000000"/>
                </a:solidFill>
              </a:rPr>
              <a:t>:</a:t>
            </a:r>
            <a:endParaRPr lang="ru-RU" sz="200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90550" y="5403851"/>
            <a:ext cx="8107363" cy="95410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(N):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Books[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pickle.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load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F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9" grpId="0"/>
      <p:bldP spid="17" grpId="0"/>
      <p:bldP spid="18" grpId="0" build="p" animBg="1"/>
      <p:bldP spid="19" grpId="0"/>
      <p:bldP spid="20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Чтение структур из файла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54050" y="1271588"/>
            <a:ext cx="5853113" cy="267811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Books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[]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	</a:t>
            </a:r>
          </a:p>
          <a:p>
            <a:pPr marL="179388" indent="-93663" algn="just">
              <a:defRPr/>
            </a:pPr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while True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:				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try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:	</a:t>
            </a:r>
          </a:p>
          <a:p>
            <a:pPr marL="179388" indent="-93663" algn="just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    B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pickle.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load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 F 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    Books.</a:t>
            </a:r>
            <a:r>
              <a:rPr lang="en-US" sz="24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4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>
                <a:latin typeface="Courier New" pitchFamily="49" charset="0"/>
                <a:cs typeface="Times New Roman" pitchFamily="18" charset="0"/>
              </a:rPr>
              <a:t>( B )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400" b="1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except</a:t>
            </a:r>
            <a:r>
              <a:rPr lang="ru-RU" sz="2400" b="1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3663" algn="just">
              <a:defRPr/>
            </a:pPr>
            <a:r>
              <a:rPr lang="ru-RU" sz="2400" b="1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break</a:t>
            </a:r>
            <a:endParaRPr lang="ru-RU" sz="2400" b="1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5845" name="Прямоугольник 6"/>
          <p:cNvSpPr>
            <a:spLocks noChangeArrowheads="1"/>
          </p:cNvSpPr>
          <p:nvPr/>
        </p:nvSpPr>
        <p:spPr bwMode="auto">
          <a:xfrm>
            <a:off x="390525" y="811213"/>
            <a:ext cx="4478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Число структур неизвестно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085850" y="2001838"/>
            <a:ext cx="922338" cy="46196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try</a:t>
            </a:r>
            <a:r>
              <a:rPr lang="en-US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:</a:t>
            </a:r>
            <a:endParaRPr lang="ru-RU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084263" y="3098800"/>
            <a:ext cx="1474787" cy="4603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except</a:t>
            </a:r>
            <a:r>
              <a:rPr 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:</a:t>
            </a:r>
            <a:endParaRPr lang="ru-RU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642910" y="4000504"/>
            <a:ext cx="7940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try</a:t>
            </a: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–</a:t>
            </a: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 попытаться выполнить следующие операторы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639763" y="4351338"/>
            <a:ext cx="77231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except</a:t>
            </a: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–</a:t>
            </a: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 что делать в случае ошибки (</a:t>
            </a:r>
            <a:r>
              <a:rPr lang="ru-RU" sz="2400" i="1" dirty="0">
                <a:solidFill>
                  <a:srgbClr val="000000"/>
                </a:solidFill>
                <a:cs typeface="Times New Roman" pitchFamily="18" charset="0"/>
              </a:rPr>
              <a:t>исключения</a:t>
            </a:r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</a:p>
          <a:p>
            <a:r>
              <a:rPr lang="ru-RU" sz="2400" dirty="0">
                <a:solidFill>
                  <a:srgbClr val="000000"/>
                </a:solidFill>
                <a:cs typeface="Times New Roman" pitchFamily="18" charset="0"/>
              </a:rPr>
              <a:t>                 аварийной ситуации)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0525" y="5168900"/>
            <a:ext cx="8410575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55600" indent="-355600">
              <a:defRPr/>
            </a:pPr>
            <a:r>
              <a:rPr lang="ru-RU" sz="2800" b="1" dirty="0">
                <a:solidFill>
                  <a:srgbClr val="333399"/>
                </a:solidFill>
              </a:rPr>
              <a:t>Исключение </a:t>
            </a:r>
            <a:r>
              <a:rPr lang="ru-RU" sz="2800" i="1" dirty="0"/>
              <a:t>—</a:t>
            </a:r>
            <a:r>
              <a:rPr lang="en-US" sz="2800" i="1" dirty="0"/>
              <a:t> </a:t>
            </a:r>
            <a:r>
              <a:rPr lang="ru-RU" sz="2800" dirty="0"/>
              <a:t>это аварийная ситуация, которая делает дальнейшие вычисления</a:t>
            </a:r>
            <a:r>
              <a:rPr lang="en-US" sz="2800" dirty="0"/>
              <a:t> </a:t>
            </a:r>
            <a:r>
              <a:rPr lang="ru-RU" sz="2800" dirty="0"/>
              <a:t>по основному алгоритму невозможными или бессмысленными.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animBg="1"/>
      <p:bldP spid="10" grpId="0" animBg="1"/>
      <p:bldP spid="12" grpId="0"/>
      <p:bldP spid="13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Сортировка структур</a:t>
            </a:r>
          </a:p>
        </p:txBody>
      </p:sp>
      <p:sp>
        <p:nvSpPr>
          <p:cNvPr id="29700" name="Прямоугольник 3"/>
          <p:cNvSpPr>
            <a:spLocks noChangeArrowheads="1"/>
          </p:cNvSpPr>
          <p:nvPr/>
        </p:nvSpPr>
        <p:spPr bwMode="auto">
          <a:xfrm>
            <a:off x="500034" y="2071678"/>
            <a:ext cx="45943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Ключ – фамилия автора</a:t>
            </a:r>
            <a:r>
              <a:rPr lang="ru-RU" sz="3200" dirty="0">
                <a:solidFill>
                  <a:srgbClr val="0070C0"/>
                </a:solidFill>
              </a:rPr>
              <a:t>: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42910" y="2643182"/>
            <a:ext cx="8096250" cy="267765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B – </a:t>
            </a:r>
            <a:r>
              <a:rPr 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массив структур </a:t>
            </a:r>
            <a:r>
              <a:rPr lang="en-US" sz="2800" b="1" dirty="0" err="1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TBook</a:t>
            </a:r>
            <a:endParaRPr lang="ru-RU" sz="2800" b="1" dirty="0">
              <a:solidFill>
                <a:srgbClr val="008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len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(B)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,N-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j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range(N-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,i-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-1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B[j].author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&gt;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B[j+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].author: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  B[j],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B[j+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 = B[j+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],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B[j]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428860" y="5643578"/>
            <a:ext cx="4000499" cy="684213"/>
            <a:chOff x="464" y="2126"/>
            <a:chExt cx="2520" cy="431"/>
          </a:xfrm>
        </p:grpSpPr>
        <p:sp>
          <p:nvSpPr>
            <p:cNvPr id="7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202" cy="3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3200" dirty="0"/>
                <a:t>  Какой метод?</a:t>
              </a:r>
            </a:p>
          </p:txBody>
        </p:sp>
        <p:sp>
          <p:nvSpPr>
            <p:cNvPr id="29705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8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8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357158" y="928670"/>
            <a:ext cx="8410575" cy="107721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355600" indent="-355600">
              <a:defRPr/>
            </a:pPr>
            <a:r>
              <a:rPr lang="ru-RU" sz="3200" b="1" dirty="0">
                <a:solidFill>
                  <a:schemeClr val="accent2"/>
                </a:solidFill>
              </a:rPr>
              <a:t>Ключ </a:t>
            </a:r>
            <a:r>
              <a:rPr lang="ru-RU" sz="3200" i="1" dirty="0"/>
              <a:t>—</a:t>
            </a:r>
            <a:r>
              <a:rPr lang="en-US" sz="3200" i="1" dirty="0"/>
              <a:t> </a:t>
            </a:r>
            <a:r>
              <a:rPr lang="ru-RU" sz="3200" dirty="0"/>
              <a:t>это поле, по которому выполняется сортировка.</a:t>
            </a: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4198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Сортировка структур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стиле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Python)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79450" y="1285875"/>
            <a:ext cx="6661150" cy="15382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getAuthor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(B):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B.author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0488" algn="just">
              <a:spcBef>
                <a:spcPts val="12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sort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key</a:t>
            </a: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getAuthor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0725" name="Прямоугольник 3"/>
          <p:cNvSpPr>
            <a:spLocks noChangeArrowheads="1"/>
          </p:cNvSpPr>
          <p:nvPr/>
        </p:nvSpPr>
        <p:spPr bwMode="auto">
          <a:xfrm>
            <a:off x="428596" y="714356"/>
            <a:ext cx="40433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Ключ – фамилия автора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10" name="Прямоугольник 3"/>
          <p:cNvSpPr>
            <a:spLocks noChangeArrowheads="1"/>
          </p:cNvSpPr>
          <p:nvPr/>
        </p:nvSpPr>
        <p:spPr bwMode="auto">
          <a:xfrm>
            <a:off x="390525" y="2825750"/>
            <a:ext cx="14478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или так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79450" y="3305175"/>
            <a:ext cx="7994650" cy="9540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Books.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sort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key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 </a:t>
            </a:r>
          </a:p>
          <a:p>
            <a:pPr marL="179388" indent="-90488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alibri" pitchFamily="34" charset="0"/>
                <a:cs typeface="Times New Roman" pitchFamily="18" charset="0"/>
              </a:rPr>
              <a:t>                   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lambda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x: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x.author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374900" y="3740150"/>
            <a:ext cx="4114800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lambda</a:t>
            </a:r>
            <a:r>
              <a:rPr lang="en-US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x: x.author</a:t>
            </a:r>
            <a:r>
              <a:rPr lang="en-US" sz="28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/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5661025" y="2952750"/>
            <a:ext cx="2705100" cy="723900"/>
          </a:xfrm>
          <a:prstGeom prst="wedgeRoundRectCallout">
            <a:avLst>
              <a:gd name="adj1" fmla="val -40954"/>
              <a:gd name="adj2" fmla="val 7682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b="1" dirty="0">
                <a:cs typeface="Courier New" pitchFamily="49" charset="0"/>
              </a:rPr>
              <a:t>лямбда-функция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Прямоугольник 3"/>
          <p:cNvSpPr>
            <a:spLocks noChangeArrowheads="1"/>
          </p:cNvSpPr>
          <p:nvPr/>
        </p:nvSpPr>
        <p:spPr bwMode="auto">
          <a:xfrm>
            <a:off x="390525" y="4364038"/>
            <a:ext cx="27128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не меняя </a:t>
            </a:r>
            <a:r>
              <a:rPr lang="en-US" sz="2800" b="1" dirty="0">
                <a:solidFill>
                  <a:srgbClr val="333399"/>
                </a:solidFill>
              </a:rPr>
              <a:t>Books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714348" y="5000636"/>
            <a:ext cx="7994650" cy="95408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sortedBooks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sorted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Book, </a:t>
            </a: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    key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lambda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x: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x.author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 animBg="1"/>
      <p:bldP spid="12" grpId="0" animBg="1"/>
      <p:bldP spid="13" grpId="0" animBg="1"/>
      <p:bldP spid="14" grpId="0"/>
      <p:bldP spid="1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Сортировка структур</a:t>
            </a:r>
          </a:p>
        </p:txBody>
      </p:sp>
      <p:sp>
        <p:nvSpPr>
          <p:cNvPr id="31748" name="Прямоугольник 3"/>
          <p:cNvSpPr>
            <a:spLocks noChangeArrowheads="1"/>
          </p:cNvSpPr>
          <p:nvPr/>
        </p:nvSpPr>
        <p:spPr bwMode="auto">
          <a:xfrm>
            <a:off x="390525" y="819150"/>
            <a:ext cx="57631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По убыванию (обратный порядок) 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81025" y="1403342"/>
            <a:ext cx="7994650" cy="9540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Books.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sort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reverse = True, </a:t>
            </a:r>
          </a:p>
          <a:p>
            <a:pPr marL="179388" indent="-90488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key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lambda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x: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x.author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200400" y="1408105"/>
            <a:ext cx="3200400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ourier New" pitchFamily="49" charset="0"/>
                <a:cs typeface="Times New Roman" pitchFamily="18" charset="0"/>
              </a:rPr>
              <a:t>reverse = </a:t>
            </a:r>
            <a:r>
              <a:rPr lang="en-US" sz="2800" b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True</a:t>
            </a:r>
            <a:endParaRPr lang="ru-RU">
              <a:solidFill>
                <a:srgbClr val="0070C0"/>
              </a:solidFill>
            </a:endParaRPr>
          </a:p>
        </p:txBody>
      </p:sp>
      <p:sp>
        <p:nvSpPr>
          <p:cNvPr id="16" name="Прямоугольник 3"/>
          <p:cNvSpPr>
            <a:spLocks noChangeArrowheads="1"/>
          </p:cNvSpPr>
          <p:nvPr/>
        </p:nvSpPr>
        <p:spPr bwMode="auto">
          <a:xfrm>
            <a:off x="390525" y="2554289"/>
            <a:ext cx="66482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Сначала по автору, потом – по названию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581025" y="3013077"/>
            <a:ext cx="7994650" cy="95408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Books.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sort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key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 </a:t>
            </a:r>
          </a:p>
          <a:p>
            <a:pPr marL="179388" indent="-90488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lambda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x: (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x.author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x.title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959100" y="3459164"/>
            <a:ext cx="4278313" cy="5222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ourier New" pitchFamily="49" charset="0"/>
                <a:cs typeface="Times New Roman" pitchFamily="18" charset="0"/>
              </a:rPr>
              <a:t>(x.author, x.title)</a:t>
            </a:r>
            <a:endParaRPr lang="ru-RU">
              <a:solidFill>
                <a:srgbClr val="0070C0"/>
              </a:solidFill>
            </a:endParaRPr>
          </a:p>
        </p:txBody>
      </p:sp>
      <p:sp>
        <p:nvSpPr>
          <p:cNvPr id="19" name="Прямоугольник 3"/>
          <p:cNvSpPr>
            <a:spLocks noChangeArrowheads="1"/>
          </p:cNvSpPr>
          <p:nvPr/>
        </p:nvSpPr>
        <p:spPr bwMode="auto">
          <a:xfrm>
            <a:off x="428596" y="4214818"/>
            <a:ext cx="832487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Сначала по количеству (по убыванию), потом – </a:t>
            </a:r>
            <a:br>
              <a:rPr lang="ru-RU" sz="2800" b="1" dirty="0">
                <a:solidFill>
                  <a:srgbClr val="333399"/>
                </a:solidFill>
              </a:rPr>
            </a:br>
            <a:r>
              <a:rPr lang="ru-RU" sz="2800" b="1" dirty="0">
                <a:solidFill>
                  <a:srgbClr val="333399"/>
                </a:solidFill>
              </a:rPr>
              <a:t>по автору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81025" y="5260995"/>
            <a:ext cx="7994650" cy="95408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0488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Books.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sort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key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 </a:t>
            </a:r>
          </a:p>
          <a:p>
            <a:pPr marL="179388" indent="-90488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lambda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x: (-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x.count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x.author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2959100" y="5684857"/>
            <a:ext cx="4510088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>
                <a:latin typeface="Courier New" pitchFamily="49" charset="0"/>
                <a:cs typeface="Times New Roman" pitchFamily="18" charset="0"/>
              </a:rPr>
              <a:t>-</a:t>
            </a:r>
            <a:r>
              <a:rPr lang="en-US" sz="2800" b="1">
                <a:latin typeface="Courier New" pitchFamily="49" charset="0"/>
                <a:cs typeface="Times New Roman" pitchFamily="18" charset="0"/>
              </a:rPr>
              <a:t>x.count, x.author)</a:t>
            </a:r>
            <a:endParaRPr lang="ru-RU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6" grpId="0"/>
      <p:bldP spid="17" grpId="0" animBg="1"/>
      <p:bldP spid="18" grpId="0" animBg="1"/>
      <p:bldP spid="19" grpId="0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Зачем нужны структуры?</a:t>
            </a:r>
          </a:p>
        </p:txBody>
      </p:sp>
      <p:sp>
        <p:nvSpPr>
          <p:cNvPr id="22532" name="Прямоугольник 5"/>
          <p:cNvSpPr>
            <a:spLocks noChangeArrowheads="1"/>
          </p:cNvSpPr>
          <p:nvPr/>
        </p:nvSpPr>
        <p:spPr bwMode="auto">
          <a:xfrm>
            <a:off x="390525" y="714356"/>
            <a:ext cx="35365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Книги в библиотеках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22533" name="Прямоугольник 6"/>
          <p:cNvSpPr>
            <a:spLocks noChangeArrowheads="1"/>
          </p:cNvSpPr>
          <p:nvPr/>
        </p:nvSpPr>
        <p:spPr bwMode="auto">
          <a:xfrm>
            <a:off x="571500" y="1171575"/>
            <a:ext cx="41989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buFont typeface="Arial" charset="0"/>
              <a:buChar char="•"/>
            </a:pPr>
            <a:r>
              <a:rPr lang="ru-RU" sz="2400" b="1"/>
              <a:t>автор</a:t>
            </a:r>
          </a:p>
          <a:p>
            <a:pPr marL="180975" indent="-180975">
              <a:buFont typeface="Arial" charset="0"/>
              <a:buChar char="•"/>
            </a:pPr>
            <a:r>
              <a:rPr lang="ru-RU" sz="2400" b="1"/>
              <a:t>название</a:t>
            </a:r>
          </a:p>
          <a:p>
            <a:pPr marL="180975" indent="-180975">
              <a:buFont typeface="Arial" charset="0"/>
              <a:buChar char="•"/>
            </a:pPr>
            <a:r>
              <a:rPr lang="ru-RU" sz="2400" b="1"/>
              <a:t>количество экземпляров</a:t>
            </a:r>
          </a:p>
          <a:p>
            <a:pPr marL="180975" indent="-180975">
              <a:buFont typeface="Arial" charset="0"/>
              <a:buChar char="•"/>
            </a:pPr>
            <a:r>
              <a:rPr lang="ru-RU" sz="2400" b="1"/>
              <a:t>…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2828924" y="1247775"/>
            <a:ext cx="3957653" cy="533400"/>
          </a:xfrm>
          <a:prstGeom prst="wedgeRoundRectCallout">
            <a:avLst>
              <a:gd name="adj1" fmla="val -71579"/>
              <a:gd name="adj2" fmla="val 30357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символьные строки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5124450" y="1876425"/>
            <a:ext cx="2124075" cy="533400"/>
          </a:xfrm>
          <a:prstGeom prst="wedgeRoundRectCallout">
            <a:avLst>
              <a:gd name="adj1" fmla="val -72027"/>
              <a:gd name="adj2" fmla="val -178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целое число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68325" y="2386013"/>
            <a:ext cx="4575176" cy="663575"/>
            <a:chOff x="464" y="2126"/>
            <a:chExt cx="2882" cy="418"/>
          </a:xfrm>
        </p:grpSpPr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2564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Как хранить данные?</a:t>
              </a:r>
            </a:p>
          </p:txBody>
        </p:sp>
        <p:sp>
          <p:nvSpPr>
            <p:cNvPr id="22542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8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8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285720" y="5786454"/>
            <a:ext cx="864191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333399"/>
                </a:solidFill>
              </a:rPr>
              <a:t>Задач</a:t>
            </a:r>
            <a:r>
              <a:rPr lang="en-US" sz="2800" b="1" dirty="0">
                <a:solidFill>
                  <a:srgbClr val="333399"/>
                </a:solidFill>
              </a:rPr>
              <a:t>a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объединить разнотипные данные в один блок.</a:t>
            </a:r>
            <a:endParaRPr lang="ru-RU" sz="2000" dirty="0"/>
          </a:p>
        </p:txBody>
      </p:sp>
      <p:sp>
        <p:nvSpPr>
          <p:cNvPr id="22538" name="Прямоугольник 17"/>
          <p:cNvSpPr>
            <a:spLocks noChangeArrowheads="1"/>
          </p:cNvSpPr>
          <p:nvPr/>
        </p:nvSpPr>
        <p:spPr bwMode="auto">
          <a:xfrm>
            <a:off x="390525" y="3071810"/>
            <a:ext cx="34919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Несколько массивов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22539" name="Прямоугольник 18"/>
          <p:cNvSpPr>
            <a:spLocks noChangeArrowheads="1"/>
          </p:cNvSpPr>
          <p:nvPr/>
        </p:nvSpPr>
        <p:spPr bwMode="auto">
          <a:xfrm>
            <a:off x="571500" y="3543300"/>
            <a:ext cx="424497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975" indent="-180975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100</a:t>
            </a:r>
            <a:endParaRPr lang="ru-RU" sz="28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marL="180975" indent="-180975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authors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 marL="180975" indent="-180975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titles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</a:t>
            </a:r>
          </a:p>
          <a:p>
            <a:pPr marL="180975" indent="-180975"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>
                <a:latin typeface="+mn-lt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ru-RU" sz="28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</a:t>
            </a:r>
            <a:endParaRPr lang="en-US" sz="28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180975" indent="-180975">
              <a:defRPr/>
            </a:pPr>
            <a:r>
              <a:rPr lang="ru-RU" sz="2800" b="1" dirty="0">
                <a:latin typeface="Courier New" pitchFamily="49" charset="0"/>
                <a:cs typeface="Courier New" pitchFamily="49" charset="0"/>
              </a:rPr>
              <a:t>...</a:t>
            </a:r>
          </a:p>
        </p:txBody>
      </p:sp>
      <p:sp>
        <p:nvSpPr>
          <p:cNvPr id="20" name="Скругленная прямоугольная выноска 19"/>
          <p:cNvSpPr/>
          <p:nvPr/>
        </p:nvSpPr>
        <p:spPr bwMode="auto">
          <a:xfrm>
            <a:off x="4429124" y="4143380"/>
            <a:ext cx="3465534" cy="1077923"/>
          </a:xfrm>
          <a:prstGeom prst="wedgeRoundRectCallout">
            <a:avLst>
              <a:gd name="adj1" fmla="val -63368"/>
              <a:gd name="adj2" fmla="val -1222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неудобно работать (сортировать и т.д.), ошибки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6" grpId="0" animBg="1"/>
      <p:bldP spid="22538" grpId="0"/>
      <p:bldP spid="2253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900997"/>
            <a:ext cx="8753475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361950" indent="-361950">
              <a:defRPr/>
            </a:pPr>
            <a:r>
              <a:rPr lang="ru-RU" sz="2800" b="1" dirty="0">
                <a:solidFill>
                  <a:schemeClr val="accent2"/>
                </a:solidFill>
                <a:latin typeface="+mn-lt"/>
              </a:rPr>
              <a:t>Структура</a:t>
            </a:r>
            <a:r>
              <a:rPr lang="ru-RU" sz="2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ru-RU" sz="2800" dirty="0">
                <a:latin typeface="+mn-lt"/>
              </a:rPr>
              <a:t>– это тип данных, который может включать в себя несколько </a:t>
            </a:r>
            <a:r>
              <a:rPr lang="ru-RU" sz="2800" b="1" dirty="0">
                <a:solidFill>
                  <a:srgbClr val="333399"/>
                </a:solidFill>
                <a:latin typeface="+mn-lt"/>
              </a:rPr>
              <a:t>полей</a:t>
            </a:r>
            <a:r>
              <a:rPr lang="ru-RU" sz="2800" dirty="0">
                <a:latin typeface="+mn-lt"/>
              </a:rPr>
              <a:t> – элементов разных типов (в том числе и другие структуры).</a:t>
            </a: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79517" y="3370256"/>
            <a:ext cx="2649538" cy="8302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class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T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Book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3663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pass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 bwMode="auto">
          <a:xfrm>
            <a:off x="698517" y="2428868"/>
            <a:ext cx="2998788" cy="696913"/>
          </a:xfrm>
          <a:prstGeom prst="wedgeRoundRectCallout">
            <a:avLst>
              <a:gd name="adj1" fmla="val -20729"/>
              <a:gd name="adj2" fmla="val 9538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cs typeface="Courier New" pitchFamily="49" charset="0"/>
              </a:rPr>
              <a:t>новый тип (класс) данных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4016392" y="2924168"/>
            <a:ext cx="2530475" cy="728663"/>
          </a:xfrm>
          <a:prstGeom prst="wedgeRoundRectCallout">
            <a:avLst>
              <a:gd name="adj1" fmla="val -79942"/>
              <a:gd name="adj2" fmla="val 30897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cs typeface="Courier New" pitchFamily="49" charset="0"/>
              </a:rPr>
              <a:t>название типа данных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3140092" y="3824281"/>
            <a:ext cx="2009775" cy="727075"/>
          </a:xfrm>
          <a:prstGeom prst="wedgeRoundRectCallout">
            <a:avLst>
              <a:gd name="adj1" fmla="val -85200"/>
              <a:gd name="adj2" fmla="val -31020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cs typeface="Courier New" pitchFamily="49" charset="0"/>
              </a:rPr>
              <a:t>«пустой» оператор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79517" y="4778368"/>
            <a:ext cx="2649538" cy="156845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ru-RU" sz="2400" b="1" dirty="0" err="1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class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T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Book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3663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author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title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count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 bwMode="auto">
          <a:xfrm>
            <a:off x="4345005" y="4956168"/>
            <a:ext cx="2727325" cy="1268413"/>
          </a:xfrm>
          <a:prstGeom prst="wedgeRoundRectCallout">
            <a:avLst>
              <a:gd name="adj1" fmla="val -88707"/>
              <a:gd name="adj2" fmla="val -825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cs typeface="Courier New" pitchFamily="49" charset="0"/>
              </a:rPr>
              <a:t>эти поля будут у всех структур класса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TBook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841" grpId="0" build="p" animBg="1"/>
      <p:bldP spid="6" grpId="0" animBg="1"/>
      <p:bldP spid="8" grpId="0" animBg="1"/>
      <p:bldP spid="9" grpId="0" animBg="1"/>
      <p:bldP spid="10" grpId="0" build="p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 со структурами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4838" y="1250950"/>
            <a:ext cx="2532062" cy="461963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TBook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</a:t>
            </a:r>
          </a:p>
        </p:txBody>
      </p:sp>
      <p:sp>
        <p:nvSpPr>
          <p:cNvPr id="13" name="Прямоугольник 6"/>
          <p:cNvSpPr>
            <a:spLocks noChangeArrowheads="1"/>
          </p:cNvSpPr>
          <p:nvPr/>
        </p:nvSpPr>
        <p:spPr bwMode="auto">
          <a:xfrm>
            <a:off x="390525" y="1692275"/>
            <a:ext cx="2098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Заполнение</a:t>
            </a:r>
            <a:r>
              <a:rPr lang="ru-RU" sz="2400">
                <a:solidFill>
                  <a:srgbClr val="000000"/>
                </a:solidFill>
              </a:rPr>
              <a:t>:</a:t>
            </a:r>
            <a:endParaRPr lang="ru-RU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604838" y="2122488"/>
            <a:ext cx="4610104" cy="120015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author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"Пушкин А.С."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B.title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Полтава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B.count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sz="2400" b="1" dirty="0">
              <a:solidFill>
                <a:srgbClr val="00B0F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5" name="Прямоугольник 6"/>
          <p:cNvSpPr>
            <a:spLocks noChangeArrowheads="1"/>
          </p:cNvSpPr>
          <p:nvPr/>
        </p:nvSpPr>
        <p:spPr bwMode="auto">
          <a:xfrm>
            <a:off x="390525" y="4786313"/>
            <a:ext cx="32496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Ввод с клавиатуры</a:t>
            </a:r>
            <a:r>
              <a:rPr lang="ru-RU" sz="2400">
                <a:solidFill>
                  <a:srgbClr val="000000"/>
                </a:solidFill>
              </a:rPr>
              <a:t>:</a:t>
            </a:r>
            <a:endParaRPr lang="ru-RU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604838" y="5248275"/>
            <a:ext cx="4252914" cy="120015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B.author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B.title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B.count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())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7" name="Прямоугольник 6"/>
          <p:cNvSpPr>
            <a:spLocks noChangeArrowheads="1"/>
          </p:cNvSpPr>
          <p:nvPr/>
        </p:nvSpPr>
        <p:spPr bwMode="auto">
          <a:xfrm>
            <a:off x="390525" y="809625"/>
            <a:ext cx="17414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333399"/>
                </a:solidFill>
              </a:rPr>
              <a:t>Создание</a:t>
            </a:r>
            <a:r>
              <a:rPr lang="ru-RU" sz="2400">
                <a:solidFill>
                  <a:srgbClr val="000000"/>
                </a:solidFill>
              </a:rPr>
              <a:t>:</a:t>
            </a:r>
            <a:endParaRPr lang="ru-RU"/>
          </a:p>
        </p:txBody>
      </p:sp>
      <p:sp>
        <p:nvSpPr>
          <p:cNvPr id="18" name="Скругленная прямоугольная выноска 17"/>
          <p:cNvSpPr/>
          <p:nvPr/>
        </p:nvSpPr>
        <p:spPr bwMode="auto">
          <a:xfrm>
            <a:off x="4443413" y="2620963"/>
            <a:ext cx="3486173" cy="568325"/>
          </a:xfrm>
          <a:prstGeom prst="wedgeRoundRectCallout">
            <a:avLst>
              <a:gd name="adj1" fmla="val -78349"/>
              <a:gd name="adj2" fmla="val 767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создание полей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71488" y="4097338"/>
            <a:ext cx="8029575" cy="663575"/>
            <a:chOff x="464" y="2126"/>
            <a:chExt cx="5058" cy="418"/>
          </a:xfrm>
        </p:grpSpPr>
        <p:sp>
          <p:nvSpPr>
            <p:cNvPr id="20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4740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В </a:t>
              </a:r>
              <a:r>
                <a:rPr lang="en-US" sz="2800" dirty="0"/>
                <a:t>Python </a:t>
              </a:r>
              <a:r>
                <a:rPr lang="ru-RU" sz="2800" dirty="0"/>
                <a:t>не нужно заранее объявлять поля!</a:t>
              </a:r>
            </a:p>
          </p:txBody>
        </p:sp>
        <p:sp>
          <p:nvSpPr>
            <p:cNvPr id="24590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8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22" name="Скругленная прямоугольная выноска 21"/>
          <p:cNvSpPr/>
          <p:nvPr/>
        </p:nvSpPr>
        <p:spPr bwMode="auto">
          <a:xfrm>
            <a:off x="701675" y="3449638"/>
            <a:ext cx="2998788" cy="569912"/>
          </a:xfrm>
          <a:prstGeom prst="wedgeRoundRectCallout">
            <a:avLst>
              <a:gd name="adj1" fmla="val -37982"/>
              <a:gd name="adj2" fmla="val -9141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333399"/>
                </a:solidFill>
                <a:cs typeface="Courier New" pitchFamily="49" charset="0"/>
              </a:rPr>
              <a:t>точечная запись</a:t>
            </a:r>
            <a:endParaRPr lang="ru-RU" sz="2800" b="1" dirty="0">
              <a:solidFill>
                <a:srgbClr val="333399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3" grpId="0"/>
      <p:bldP spid="14" grpId="0" build="p" animBg="1"/>
      <p:bldP spid="15" grpId="0"/>
      <p:bldP spid="16" grpId="0" build="p" animBg="1"/>
      <p:bldP spid="17" grpId="0"/>
      <p:bldP spid="18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 со структурами</a:t>
            </a:r>
          </a:p>
        </p:txBody>
      </p:sp>
      <p:sp>
        <p:nvSpPr>
          <p:cNvPr id="13" name="Прямоугольник 6"/>
          <p:cNvSpPr>
            <a:spLocks noChangeArrowheads="1"/>
          </p:cNvSpPr>
          <p:nvPr/>
        </p:nvSpPr>
        <p:spPr bwMode="auto">
          <a:xfrm>
            <a:off x="357158" y="928670"/>
            <a:ext cx="22102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333399"/>
                </a:solidFill>
              </a:rPr>
              <a:t>Обработка</a:t>
            </a:r>
            <a:r>
              <a:rPr lang="ru-RU" sz="3200" dirty="0">
                <a:solidFill>
                  <a:srgbClr val="000000"/>
                </a:solidFill>
              </a:rPr>
              <a:t>:</a:t>
            </a:r>
            <a:endParaRPr lang="ru-RU" sz="2400" dirty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604838" y="1524013"/>
            <a:ext cx="8134350" cy="267765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author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"Пушкин А.С."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fam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author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split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()[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] 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# фамилия</a:t>
            </a:r>
          </a:p>
          <a:p>
            <a:pPr marL="179388" indent="-93663" algn="just"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fam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B.count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-=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одну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книгу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взяли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 </a:t>
            </a:r>
            <a:endParaRPr lang="ru-RU" sz="2800" b="1" dirty="0">
              <a:solidFill>
                <a:schemeClr val="accent2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if B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count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==</a:t>
            </a:r>
            <a:r>
              <a:rPr lang="ru-RU" sz="2800" b="1" dirty="0">
                <a:solidFill>
                  <a:srgbClr val="00B0F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3663" algn="just"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2800" b="1" dirty="0" smtClean="0">
                <a:solidFill>
                  <a:schemeClr val="accent5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chemeClr val="accent5"/>
                </a:solidFill>
                <a:latin typeface="Courier New" pitchFamily="49" charset="0"/>
                <a:cs typeface="Times New Roman" pitchFamily="18" charset="0"/>
              </a:rPr>
              <a:t>Этих книг больше нет</a:t>
            </a:r>
            <a:r>
              <a:rPr lang="ru-RU" sz="2800" b="1" dirty="0" smtClean="0">
                <a:solidFill>
                  <a:schemeClr val="accent5"/>
                </a:solidFill>
                <a:latin typeface="Courier New" pitchFamily="49" charset="0"/>
                <a:cs typeface="Times New Roman" pitchFamily="18" charset="0"/>
              </a:rPr>
              <a:t>!"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5" name="Прямоугольник 6"/>
          <p:cNvSpPr>
            <a:spLocks noChangeArrowheads="1"/>
          </p:cNvSpPr>
          <p:nvPr/>
        </p:nvSpPr>
        <p:spPr bwMode="auto">
          <a:xfrm>
            <a:off x="428596" y="4429132"/>
            <a:ext cx="31127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333399"/>
                </a:solidFill>
              </a:rPr>
              <a:t>Вывод на экран</a:t>
            </a:r>
            <a:r>
              <a:rPr lang="ru-RU" sz="3200" dirty="0">
                <a:solidFill>
                  <a:srgbClr val="000000"/>
                </a:solidFill>
              </a:rPr>
              <a:t>:</a:t>
            </a:r>
            <a:endParaRPr lang="ru-RU" sz="24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71472" y="5072074"/>
            <a:ext cx="6643733" cy="95410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tabLst>
                <a:tab pos="5670550" algn="l"/>
              </a:tabLst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B.author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B.title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"."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tabLst>
                <a:tab pos="5670550" algn="l"/>
              </a:tabLst>
              <a:defRPr/>
            </a:pP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      </a:t>
            </a:r>
            <a:r>
              <a:rPr lang="ru-RU" sz="105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B.count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шт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.”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/>
      <p:bldP spid="15" grpId="0"/>
      <p:bldP spid="1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Массив структур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57224" y="1499325"/>
            <a:ext cx="4835532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TBook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()]*</a:t>
            </a:r>
            <a:r>
              <a:rPr lang="ru-RU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100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5605" name="Прямоугольник 4"/>
          <p:cNvSpPr>
            <a:spLocks noChangeArrowheads="1"/>
          </p:cNvSpPr>
          <p:nvPr/>
        </p:nvSpPr>
        <p:spPr bwMode="auto">
          <a:xfrm>
            <a:off x="928662" y="785794"/>
            <a:ext cx="17795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Создание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14348" y="4714884"/>
            <a:ext cx="7215238" cy="138499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Books[5]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author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"Пушкин А.С."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Books[5].title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ru-RU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Полтава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Books[5].count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14348" y="2500306"/>
            <a:ext cx="6215106" cy="138499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Books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[]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100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):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Books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TBook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())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6143636" y="1142984"/>
            <a:ext cx="2590800" cy="663575"/>
            <a:chOff x="464" y="2126"/>
            <a:chExt cx="1632" cy="418"/>
          </a:xfrm>
        </p:grpSpPr>
        <p:sp>
          <p:nvSpPr>
            <p:cNvPr id="12" name="Text Box 32"/>
            <p:cNvSpPr txBox="1">
              <a:spLocks noChangeArrowheads="1"/>
            </p:cNvSpPr>
            <p:nvPr/>
          </p:nvSpPr>
          <p:spPr bwMode="auto">
            <a:xfrm>
              <a:off x="782" y="2189"/>
              <a:ext cx="1314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77800" indent="-177800" eaLnBrk="0" hangingPunct="0">
                <a:spcBef>
                  <a:spcPct val="50000"/>
                </a:spcBef>
                <a:defRPr/>
              </a:pPr>
              <a:r>
                <a:rPr lang="ru-RU" sz="2800" dirty="0"/>
                <a:t>  Что плохо?</a:t>
              </a:r>
            </a:p>
          </p:txBody>
        </p:sp>
        <p:sp>
          <p:nvSpPr>
            <p:cNvPr id="26636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4" name="Плюс 13"/>
          <p:cNvSpPr/>
          <p:nvPr/>
        </p:nvSpPr>
        <p:spPr bwMode="auto">
          <a:xfrm rot="2700000">
            <a:off x="2385194" y="1117531"/>
            <a:ext cx="1255712" cy="1254125"/>
          </a:xfrm>
          <a:prstGeom prst="mathPlus">
            <a:avLst>
              <a:gd name="adj1" fmla="val 9961"/>
            </a:avLst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642910" y="4143380"/>
            <a:ext cx="3091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333399"/>
                </a:solidFill>
              </a:rPr>
              <a:t>Изменение полей</a:t>
            </a:r>
            <a:r>
              <a:rPr lang="ru-RU" sz="2800" dirty="0">
                <a:solidFill>
                  <a:srgbClr val="000000"/>
                </a:solidFill>
              </a:rPr>
              <a:t>: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605" grpId="0"/>
      <p:bldP spid="6" grpId="0" animBg="1"/>
      <p:bldP spid="10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Запись структур в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CSV-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файлы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44513" y="2803544"/>
            <a:ext cx="5672137" cy="8302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90488" algn="just" eaLnBrk="0" hangingPunct="0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Пушкин А.С.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Полтава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endParaRPr lang="en-US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 eaLnBrk="0" hangingPunct="0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Лермонтов М.Ю.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Мцыри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endParaRPr lang="en-US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7653" name="Прямоугольник 4"/>
          <p:cNvSpPr>
            <a:spLocks noChangeArrowheads="1"/>
          </p:cNvSpPr>
          <p:nvPr/>
        </p:nvSpPr>
        <p:spPr bwMode="auto">
          <a:xfrm>
            <a:off x="500034" y="2214554"/>
            <a:ext cx="48031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333399"/>
                </a:solidFill>
              </a:rPr>
              <a:t>CSV </a:t>
            </a:r>
            <a:r>
              <a:rPr lang="en-US" sz="2800" dirty="0"/>
              <a:t>= Comma Separated Values</a:t>
            </a:r>
            <a:endParaRPr lang="ru-RU" sz="2000" dirty="0"/>
          </a:p>
        </p:txBody>
      </p:sp>
      <p:sp>
        <p:nvSpPr>
          <p:cNvPr id="6" name="Скругленная прямоугольная выноска 5"/>
          <p:cNvSpPr/>
          <p:nvPr/>
        </p:nvSpPr>
        <p:spPr bwMode="auto">
          <a:xfrm>
            <a:off x="5786446" y="2928934"/>
            <a:ext cx="2395562" cy="533400"/>
          </a:xfrm>
          <a:prstGeom prst="wedgeRoundRectCallout">
            <a:avLst>
              <a:gd name="adj1" fmla="val -79271"/>
              <a:gd name="adj2" fmla="val 17394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800" dirty="0">
                <a:cs typeface="Courier New" pitchFamily="49" charset="0"/>
              </a:rPr>
              <a:t>разделитель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0525" y="876300"/>
            <a:ext cx="8410575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361950" indent="-361950">
              <a:defRPr/>
            </a:pPr>
            <a:r>
              <a:rPr lang="ru-RU" sz="2800" b="1" dirty="0">
                <a:solidFill>
                  <a:schemeClr val="accent2"/>
                </a:solidFill>
                <a:latin typeface="+mn-lt"/>
              </a:rPr>
              <a:t>Текстовые файлы</a:t>
            </a:r>
            <a:r>
              <a:rPr lang="ru-RU" sz="2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ru-RU" sz="2800" dirty="0">
                <a:latin typeface="+mn-lt"/>
              </a:rPr>
              <a:t>– это файлы, в которых данные разбиты на строки и содержат только символы, присутствующие в тексте (английском, русском).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71500" y="3835419"/>
            <a:ext cx="7072334" cy="267765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"library.csv"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"w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en-US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b </a:t>
            </a:r>
            <a:r>
              <a:rPr lang="en-US" sz="2800" b="1" dirty="0">
                <a:solidFill>
                  <a:srgbClr val="333399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Books:</a:t>
            </a: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write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b.author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","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)</a:t>
            </a: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write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b.title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+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","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)</a:t>
            </a: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write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str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b.count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 +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"\n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)</a:t>
            </a:r>
          </a:p>
          <a:p>
            <a:pPr marL="179388" indent="-93663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en-US" sz="28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6186487" y="4357694"/>
            <a:ext cx="2743231" cy="1063625"/>
          </a:xfrm>
          <a:prstGeom prst="rect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w"</a:t>
            </a:r>
            <a:r>
              <a:rPr lang="en-US" sz="2400" dirty="0">
                <a:cs typeface="Courier New" pitchFamily="49" charset="0"/>
              </a:rPr>
              <a:t> – </a:t>
            </a:r>
            <a:r>
              <a:rPr lang="ru-RU" sz="2400" dirty="0">
                <a:cs typeface="Courier New" pitchFamily="49" charset="0"/>
              </a:rPr>
              <a:t>запись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r"</a:t>
            </a:r>
            <a:r>
              <a:rPr lang="en-US" sz="2400" dirty="0">
                <a:cs typeface="Courier New" pitchFamily="49" charset="0"/>
              </a:rPr>
              <a:t> – </a:t>
            </a:r>
            <a:r>
              <a:rPr lang="ru-RU" sz="2400" dirty="0">
                <a:cs typeface="Courier New" pitchFamily="49" charset="0"/>
              </a:rPr>
              <a:t>чтение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a"</a:t>
            </a:r>
            <a:r>
              <a:rPr lang="en-US" sz="2400" dirty="0">
                <a:cs typeface="Courier New" pitchFamily="49" charset="0"/>
              </a:rPr>
              <a:t> – </a:t>
            </a:r>
            <a:r>
              <a:rPr lang="ru-RU" sz="2400" dirty="0">
                <a:cs typeface="Courier New" pitchFamily="49" charset="0"/>
              </a:rPr>
              <a:t>добавление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653" grpId="0"/>
      <p:bldP spid="6" grpId="0" animBg="1"/>
      <p:bldP spid="15" grpId="0" build="p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Чтение структур из 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CSV-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файлов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7838" y="893763"/>
            <a:ext cx="5672137" cy="830262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90488" algn="just" eaLnBrk="0" hangingPunct="0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Пушкин А.С.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Полтава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endParaRPr lang="en-US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 algn="just" eaLnBrk="0" hangingPunct="0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Лермонтов М.Ю.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Мцыри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endParaRPr lang="en-US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504825" y="1804988"/>
            <a:ext cx="6280150" cy="41560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Books = []</a:t>
            </a:r>
          </a:p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"library.csv"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179388" indent="-93663" algn="just">
              <a:defRPr/>
            </a:pPr>
            <a:r>
              <a:rPr lang="en-US" sz="2400" b="1" dirty="0">
                <a:solidFill>
                  <a:srgbClr val="333399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line </a:t>
            </a:r>
            <a:r>
              <a:rPr lang="en-US" sz="2400" b="1" dirty="0">
                <a:solidFill>
                  <a:srgbClr val="333399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F:</a:t>
            </a:r>
          </a:p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line =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line.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rstrip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data =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line.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split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","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</a:p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b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TBook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</a:p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b.author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= data[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</a:p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b.title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= data[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</a:t>
            </a:r>
          </a:p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b.count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=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(data[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])</a:t>
            </a:r>
          </a:p>
          <a:p>
            <a:pPr marL="179388" indent="-93663" algn="just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Books.append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b )</a:t>
            </a:r>
            <a:endParaRPr lang="en-US" sz="2400" b="1" dirty="0">
              <a:latin typeface="Calibri" pitchFamily="34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F.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en-US" sz="24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9" name="Скругленная прямоугольная выноска 18"/>
          <p:cNvSpPr/>
          <p:nvPr/>
        </p:nvSpPr>
        <p:spPr bwMode="auto">
          <a:xfrm>
            <a:off x="5741988" y="1830388"/>
            <a:ext cx="2289175" cy="747712"/>
          </a:xfrm>
          <a:prstGeom prst="wedgeRoundRectCallout">
            <a:avLst>
              <a:gd name="adj1" fmla="val -82421"/>
              <a:gd name="adj2" fmla="val 2126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80000"/>
              </a:lnSpc>
              <a:defRPr/>
            </a:pPr>
            <a:r>
              <a:rPr lang="ru-RU" sz="2400" dirty="0">
                <a:cs typeface="Courier New" pitchFamily="49" charset="0"/>
              </a:rPr>
              <a:t>по умолчанию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r"</a:t>
            </a:r>
            <a:r>
              <a:rPr lang="en-US" sz="2400" dirty="0">
                <a:cs typeface="Courier New" pitchFamily="49" charset="0"/>
              </a:rPr>
              <a:t> – </a:t>
            </a:r>
            <a:r>
              <a:rPr lang="ru-RU" sz="2400" dirty="0">
                <a:cs typeface="Courier New" pitchFamily="49" charset="0"/>
              </a:rPr>
              <a:t>чтение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5572132" y="2928934"/>
            <a:ext cx="2705100" cy="723900"/>
          </a:xfrm>
          <a:prstGeom prst="wedgeRoundRectCallout">
            <a:avLst>
              <a:gd name="adj1" fmla="val -80513"/>
              <a:gd name="adj2" fmla="val -2715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 sz="2400" dirty="0">
                <a:cs typeface="Courier New" pitchFamily="49" charset="0"/>
              </a:rPr>
              <a:t>убрать </a:t>
            </a:r>
            <a:r>
              <a:rPr lang="ru-RU" sz="2400" b="1" dirty="0">
                <a:solidFill>
                  <a:srgbClr val="C00000"/>
                </a:solidFill>
                <a:latin typeface="Courier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rgbClr val="C00000"/>
                </a:solidFill>
                <a:latin typeface="Courier" pitchFamily="49" charset="0"/>
                <a:cs typeface="Courier New" pitchFamily="49" charset="0"/>
              </a:rPr>
              <a:t>\n</a:t>
            </a:r>
            <a:r>
              <a:rPr lang="ru-RU" sz="2400" b="1" dirty="0">
                <a:solidFill>
                  <a:srgbClr val="C00000"/>
                </a:solidFill>
                <a:latin typeface="Courier" pitchFamily="49" charset="0"/>
                <a:cs typeface="Courier New" pitchFamily="49" charset="0"/>
              </a:rPr>
              <a:t>"</a:t>
            </a:r>
            <a:r>
              <a:rPr lang="en-US" sz="2400" dirty="0">
                <a:cs typeface="Courier New" pitchFamily="49" charset="0"/>
              </a:rPr>
              <a:t> </a:t>
            </a:r>
            <a:r>
              <a:rPr lang="ru-RU" sz="2400" dirty="0">
                <a:cs typeface="Courier New" pitchFamily="49" charset="0"/>
              </a:rPr>
              <a:t>в конце строки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Группа 16"/>
          <p:cNvGrpSpPr>
            <a:grpSpLocks/>
          </p:cNvGrpSpPr>
          <p:nvPr/>
        </p:nvGrpSpPr>
        <p:grpSpPr bwMode="auto">
          <a:xfrm>
            <a:off x="2549525" y="5605463"/>
            <a:ext cx="6430963" cy="915987"/>
            <a:chOff x="488796" y="5242128"/>
            <a:chExt cx="6431505" cy="916276"/>
          </a:xfrm>
        </p:grpSpPr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488796" y="5242128"/>
              <a:ext cx="6431505" cy="462108"/>
            </a:xfrm>
            <a:prstGeom prst="rect">
              <a:avLst/>
            </a:prstGeom>
            <a:ln>
              <a:headEnd type="none" w="med" len="med"/>
              <a:tailEnd type="none" w="lg" len="lg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indent="90488" algn="just" eaLnBrk="0" hangingPunct="0">
                <a:defRPr/>
              </a:pPr>
              <a:r>
                <a:rPr lang="en-US" sz="2400" b="1" dirty="0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[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"</a:t>
              </a:r>
              <a:r>
                <a:rPr lang="ru-RU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Пушкин А.С.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"</a:t>
              </a:r>
              <a:r>
                <a:rPr lang="en-US" sz="2400" b="1" dirty="0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,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"</a:t>
              </a:r>
              <a:r>
                <a:rPr lang="ru-RU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Полтава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"</a:t>
              </a:r>
              <a:r>
                <a:rPr lang="en-US" sz="2400" b="1" dirty="0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,</a:t>
              </a:r>
              <a:r>
                <a:rPr lang="ru-RU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"</a:t>
              </a:r>
              <a:r>
                <a:rPr lang="en-US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1</a:t>
              </a:r>
              <a:r>
                <a:rPr lang="ru-RU" sz="2400" b="1" dirty="0">
                  <a:solidFill>
                    <a:srgbClr val="C00000"/>
                  </a:solidFill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2"</a:t>
              </a:r>
              <a:r>
                <a:rPr lang="en-US" sz="2400" b="1" dirty="0">
                  <a:latin typeface="Courier New" pitchFamily="49" charset="0"/>
                  <a:ea typeface="Times New Roman" pitchFamily="18" charset="0"/>
                  <a:cs typeface="Courier New" pitchFamily="49" charset="0"/>
                </a:rPr>
                <a:t>]</a:t>
              </a:r>
            </a:p>
          </p:txBody>
        </p:sp>
        <p:sp>
          <p:nvSpPr>
            <p:cNvPr id="28682" name="Прямоугольник 11"/>
            <p:cNvSpPr>
              <a:spLocks noChangeArrowheads="1"/>
            </p:cNvSpPr>
            <p:nvPr/>
          </p:nvSpPr>
          <p:spPr bwMode="auto">
            <a:xfrm>
              <a:off x="1265583" y="5696739"/>
              <a:ext cx="14750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data[0]</a:t>
              </a:r>
              <a:endParaRPr lang="ru-RU"/>
            </a:p>
          </p:txBody>
        </p:sp>
        <p:sp>
          <p:nvSpPr>
            <p:cNvPr id="28683" name="Прямоугольник 12"/>
            <p:cNvSpPr>
              <a:spLocks noChangeArrowheads="1"/>
            </p:cNvSpPr>
            <p:nvPr/>
          </p:nvSpPr>
          <p:spPr bwMode="auto">
            <a:xfrm>
              <a:off x="3380821" y="5696739"/>
              <a:ext cx="14750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data[</a:t>
              </a:r>
              <a:r>
                <a:rPr lang="ru-RU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1</a:t>
              </a:r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]</a:t>
              </a:r>
              <a:endParaRPr lang="ru-RU"/>
            </a:p>
          </p:txBody>
        </p:sp>
        <p:sp>
          <p:nvSpPr>
            <p:cNvPr id="28684" name="Прямоугольник 15"/>
            <p:cNvSpPr>
              <a:spLocks noChangeArrowheads="1"/>
            </p:cNvSpPr>
            <p:nvPr/>
          </p:nvSpPr>
          <p:spPr bwMode="auto">
            <a:xfrm>
              <a:off x="5198605" y="5696739"/>
              <a:ext cx="147508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0000"/>
                  </a:solidFill>
                  <a:latin typeface="Courier New" pitchFamily="49" charset="0"/>
                  <a:cs typeface="Times New Roman" pitchFamily="18" charset="0"/>
                </a:rPr>
                <a:t>data[2]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build="p"/>
      <p:bldP spid="1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9144000" cy="77311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Запись структуры в двоичный файл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00063" y="1371608"/>
            <a:ext cx="6786581" cy="369331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3663" algn="just">
              <a:defRPr/>
            </a:pP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  <a:cs typeface="Times New Roman" pitchFamily="18" charset="0"/>
              </a:rPr>
              <a:t>import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pickle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B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TBook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B.author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Тургенев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 И.С."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B.title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Муму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B.count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spcBef>
                <a:spcPts val="1200"/>
              </a:spcBef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"books.dat"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wb</a:t>
            </a:r>
            <a:r>
              <a:rPr lang="en-US" sz="28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 err="1">
                <a:latin typeface="Courier New" pitchFamily="49" charset="0"/>
                <a:cs typeface="Times New Roman" pitchFamily="18" charset="0"/>
              </a:rPr>
              <a:t>pickle.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dump</a:t>
            </a:r>
            <a:r>
              <a:rPr lang="en-US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 B, F 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close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()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072199" y="2714620"/>
            <a:ext cx="2857520" cy="1063625"/>
          </a:xfrm>
          <a:prstGeom prst="rect">
            <a:avLst/>
          </a:prstGeom>
          <a:ln>
            <a:headEnd type="none" w="med" len="med"/>
            <a:tailEnd type="triangle" w="lg" len="lg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cs typeface="Courier New" pitchFamily="49" charset="0"/>
              </a:rPr>
              <a:t> – </a:t>
            </a:r>
            <a:r>
              <a:rPr lang="ru-RU" sz="2400" dirty="0">
                <a:cs typeface="Courier New" pitchFamily="49" charset="0"/>
              </a:rPr>
              <a:t>запись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cs typeface="Courier New" pitchFamily="49" charset="0"/>
              </a:rPr>
              <a:t> – </a:t>
            </a:r>
            <a:r>
              <a:rPr lang="ru-RU" sz="2400" dirty="0">
                <a:cs typeface="Courier New" pitchFamily="49" charset="0"/>
              </a:rPr>
              <a:t>чтение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dirty="0">
                <a:cs typeface="Courier New" pitchFamily="49" charset="0"/>
              </a:rPr>
              <a:t> – </a:t>
            </a:r>
            <a:r>
              <a:rPr lang="ru-RU" sz="2400" dirty="0">
                <a:cs typeface="Courier New" pitchFamily="49" charset="0"/>
              </a:rPr>
              <a:t>добавление</a:t>
            </a:r>
          </a:p>
        </p:txBody>
      </p:sp>
      <p:sp>
        <p:nvSpPr>
          <p:cNvPr id="17" name="Скругленная прямоугольная выноска 16"/>
          <p:cNvSpPr/>
          <p:nvPr/>
        </p:nvSpPr>
        <p:spPr bwMode="auto">
          <a:xfrm>
            <a:off x="5715008" y="1357298"/>
            <a:ext cx="3143272" cy="819152"/>
          </a:xfrm>
          <a:prstGeom prst="wedgeRoundRectCallout">
            <a:avLst>
              <a:gd name="adj1" fmla="val -30981"/>
              <a:gd name="adj2" fmla="val 11214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3200" i="1" dirty="0">
                <a:solidFill>
                  <a:srgbClr val="0000FF"/>
                </a:solidFill>
                <a:cs typeface="Courier New" pitchFamily="49" charset="0"/>
              </a:rPr>
              <a:t>binary</a:t>
            </a:r>
            <a:r>
              <a:rPr lang="en-US" sz="3200" dirty="0">
                <a:cs typeface="Courier New" pitchFamily="49" charset="0"/>
              </a:rPr>
              <a:t>, </a:t>
            </a:r>
            <a:r>
              <a:rPr lang="ru-RU" sz="3200" dirty="0">
                <a:cs typeface="Courier New" pitchFamily="49" charset="0"/>
              </a:rPr>
              <a:t>двоичный</a:t>
            </a:r>
            <a:endParaRPr lang="ru-RU" sz="3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978</Words>
  <Application>Microsoft Office PowerPoint</Application>
  <PresentationFormat>Экран (4:3)</PresentationFormat>
  <Paragraphs>194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Структуры</vt:lpstr>
      <vt:lpstr>Зачем нужны структуры?</vt:lpstr>
      <vt:lpstr>Структуры</vt:lpstr>
      <vt:lpstr>Работа со структурами</vt:lpstr>
      <vt:lpstr>Работа со структурами</vt:lpstr>
      <vt:lpstr>Массив структур</vt:lpstr>
      <vt:lpstr>Запись структур в CSV-файлы</vt:lpstr>
      <vt:lpstr>Чтение структур из CSV-файлов</vt:lpstr>
      <vt:lpstr>Запись структуры в двоичный файл</vt:lpstr>
      <vt:lpstr>Запись массива структур</vt:lpstr>
      <vt:lpstr>Чтение структур из файла</vt:lpstr>
      <vt:lpstr>Чтение структур из файла</vt:lpstr>
      <vt:lpstr>Сортировка структур</vt:lpstr>
      <vt:lpstr>Сортировка структур (в стиле Python)</vt:lpstr>
      <vt:lpstr>Сортировка структур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Я</cp:lastModifiedBy>
  <cp:revision>49</cp:revision>
  <dcterms:created xsi:type="dcterms:W3CDTF">2023-01-03T19:21:31Z</dcterms:created>
  <dcterms:modified xsi:type="dcterms:W3CDTF">2023-01-09T10:59:42Z</dcterms:modified>
</cp:coreProperties>
</file>