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97" r:id="rId3"/>
    <p:sldId id="398" r:id="rId4"/>
    <p:sldId id="399" r:id="rId5"/>
    <p:sldId id="400" r:id="rId6"/>
    <p:sldId id="259" r:id="rId7"/>
    <p:sldId id="260" r:id="rId8"/>
    <p:sldId id="401" r:id="rId9"/>
    <p:sldId id="261" r:id="rId10"/>
    <p:sldId id="262" r:id="rId11"/>
    <p:sldId id="3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F62BE-44E3-4BDD-AEA7-CD312182F9F2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14BE0-1FE5-4FEA-AE6B-7A5B9EDA3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568B-8F2B-43DB-AC85-EB410EB6936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программирование.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21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F704-4D0D-4BAC-973C-C675E4A8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0C86-F1CB-491A-8695-5E96F053D3C3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DCFF-623E-46A9-85B3-4E48A830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5%D1%88%D0%B5%D1%82%D0%BE_%D0%90%D1%82%D0%BA%D0%B8%D0%BD%D0%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282" y="214290"/>
            <a:ext cx="8653462" cy="191611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Решето Эратосфена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https://avatars.dzeninfra.ru/get-zen_doc/3504072/pub_5eeb25a57da15b2125bcb8ae_5eeb399d4a887c1a04241b3a/scale_1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3E7"/>
              </a:clrFrom>
              <a:clrTo>
                <a:srgbClr val="F9F3E7">
                  <a:alpha val="0"/>
                </a:srgbClr>
              </a:clrTo>
            </a:clrChange>
            <a:lum contrast="10000"/>
          </a:blip>
          <a:srcRect l="1114" t="1656" r="1931" b="2317"/>
          <a:stretch>
            <a:fillRect/>
          </a:stretch>
        </p:blipFill>
        <p:spPr bwMode="auto">
          <a:xfrm>
            <a:off x="1500166" y="2428868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09575" y="1152528"/>
            <a:ext cx="4810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</a:rPr>
              <a:t>Вывод результата</a:t>
            </a:r>
            <a:r>
              <a:rPr lang="ru-RU" sz="3200" dirty="0">
                <a:solidFill>
                  <a:srgbClr val="000000"/>
                </a:solidFill>
              </a:rPr>
              <a:t>:</a:t>
            </a:r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1857364"/>
            <a:ext cx="5692787" cy="1384995"/>
          </a:xfrm>
          <a:prstGeom prst="rect">
            <a:avLst/>
          </a:prstGeom>
          <a:noFill/>
          <a:ln>
            <a:noFill/>
            <a:headEnd type="none" w="med" len="med"/>
            <a:tailEnd type="non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for 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in range(2,N+1): 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if A[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]: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print(</a:t>
            </a:r>
            <a:r>
              <a:rPr lang="en-US" sz="2800" b="1" dirty="0" err="1" smtClean="0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)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619131" y="3286124"/>
            <a:ext cx="4810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333399"/>
                </a:solidFill>
              </a:rPr>
              <a:t>или так</a:t>
            </a:r>
            <a:r>
              <a:rPr lang="ru-RU" sz="3200" dirty="0">
                <a:solidFill>
                  <a:srgbClr val="000000"/>
                </a:solidFill>
              </a:rPr>
              <a:t>:</a:t>
            </a:r>
            <a:endParaRPr lang="ru-RU" sz="2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5162" y="3898916"/>
            <a:ext cx="7121547" cy="1384995"/>
          </a:xfrm>
          <a:prstGeom prst="rect">
            <a:avLst/>
          </a:prstGeom>
          <a:noFill/>
          <a:ln>
            <a:noFill/>
            <a:headEnd type="none" w="med" len="med"/>
            <a:tailEnd type="non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P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sz="2800" b="1" dirty="0" err="1" smtClean="0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for 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in range(2,N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+1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) 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 </a:t>
            </a:r>
            <a:endParaRPr lang="ru-RU" sz="2800" b="1" dirty="0">
              <a:latin typeface="Calibri" pitchFamily="34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                    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if </a:t>
            </a: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A[</a:t>
            </a:r>
            <a:r>
              <a:rPr lang="ru-RU" sz="2800" b="1" dirty="0" smtClean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]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Courier New" pitchFamily="49" charset="0"/>
                <a:cs typeface="Times New Roman" pitchFamily="18" charset="0"/>
              </a:rPr>
              <a:t>P)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30438" y="4316429"/>
            <a:ext cx="1770036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en-US" sz="28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A[i]</a:t>
            </a:r>
            <a:r>
              <a:rPr lang="en-US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000"/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3862388" y="4951429"/>
            <a:ext cx="3740150" cy="763587"/>
          </a:xfrm>
          <a:prstGeom prst="wedgeRoundRectCallout">
            <a:avLst>
              <a:gd name="adj1" fmla="val -50861"/>
              <a:gd name="adj2" fmla="val -8431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/>
              <a:t>выбираем те, которые не вычеркнуты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Решето Эратосфена</a:t>
            </a:r>
            <a:endParaRPr kumimoji="0" lang="ru-RU" sz="7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28596" y="1571612"/>
            <a:ext cx="8429652" cy="30384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Целые числа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2543180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sz="2800" dirty="0" smtClean="0"/>
              <a:t>Во многих задачах все исходные данные и необходимые результаты — </a:t>
            </a:r>
            <a:r>
              <a:rPr lang="ru-RU" sz="2800" b="1" dirty="0" smtClean="0">
                <a:solidFill>
                  <a:schemeClr val="accent2"/>
                </a:solidFill>
              </a:rPr>
              <a:t>целые числа</a:t>
            </a:r>
            <a:r>
              <a:rPr lang="ru-RU" sz="2800" dirty="0" smtClean="0"/>
              <a:t>. При этом всегда желательно, чтобы все промежуточные вычисления тоже проводились только с целыми числами.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5333"/>
          <a:stretch>
            <a:fillRect/>
          </a:stretch>
        </p:blipFill>
        <p:spPr bwMode="auto">
          <a:xfrm>
            <a:off x="1857356" y="3087154"/>
            <a:ext cx="5500726" cy="34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5001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использования целых чисел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25431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Процессор выполняет </a:t>
            </a:r>
            <a:r>
              <a:rPr lang="ru-RU" sz="2800" b="1" dirty="0" smtClean="0"/>
              <a:t>операции</a:t>
            </a:r>
            <a:r>
              <a:rPr lang="ru-RU" sz="2800" dirty="0" smtClean="0"/>
              <a:t> с целыми числами значительно </a:t>
            </a:r>
            <a:r>
              <a:rPr lang="ru-RU" sz="2800" b="1" dirty="0" smtClean="0"/>
              <a:t>быстрее</a:t>
            </a:r>
            <a:r>
              <a:rPr lang="ru-RU" sz="2800" dirty="0" smtClean="0"/>
              <a:t>, чем с вещественными;</a:t>
            </a:r>
          </a:p>
          <a:p>
            <a:r>
              <a:rPr lang="ru-RU" sz="2800" dirty="0" smtClean="0"/>
              <a:t> целые числа всегда </a:t>
            </a:r>
            <a:r>
              <a:rPr lang="ru-RU" sz="2800" b="1" dirty="0" smtClean="0"/>
              <a:t>точно представляются </a:t>
            </a:r>
            <a:r>
              <a:rPr lang="ru-RU" sz="2800" dirty="0" smtClean="0"/>
              <a:t>в памяти компьютера, и вычисления с ними также выполняются без погрешностей </a:t>
            </a:r>
            <a:endParaRPr lang="ru-RU" sz="2800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4000504"/>
            <a:ext cx="3814861" cy="27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числа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090" cy="3643338"/>
          </a:xfrm>
        </p:spPr>
        <p:txBody>
          <a:bodyPr>
            <a:noAutofit/>
          </a:bodyPr>
          <a:lstStyle/>
          <a:p>
            <a:pPr marL="0" indent="449263">
              <a:buNone/>
            </a:pPr>
            <a:r>
              <a:rPr lang="ru-RU" sz="2800" dirty="0" smtClean="0"/>
              <a:t>широко используются во многих прикладных задачах.</a:t>
            </a:r>
          </a:p>
          <a:p>
            <a:pPr marL="0" indent="449263">
              <a:buNone/>
            </a:pPr>
            <a:r>
              <a:rPr lang="ru-RU" sz="2800" b="1" dirty="0" smtClean="0">
                <a:solidFill>
                  <a:schemeClr val="accent3"/>
                </a:solidFill>
              </a:rPr>
              <a:t>Основные задачи:</a:t>
            </a:r>
          </a:p>
          <a:p>
            <a:pPr marL="0" indent="449263"/>
            <a:r>
              <a:rPr lang="ru-RU" sz="2800" dirty="0" smtClean="0"/>
              <a:t>проверка числа на простоту;</a:t>
            </a:r>
          </a:p>
          <a:p>
            <a:pPr marL="0" indent="449263"/>
            <a:r>
              <a:rPr lang="ru-RU" sz="2800" dirty="0" smtClean="0"/>
              <a:t>нахождение всех простых чисел в заданном диапазоне</a:t>
            </a:r>
            <a:endParaRPr lang="ru-RU" sz="2800" dirty="0"/>
          </a:p>
        </p:txBody>
      </p:sp>
      <p:pic>
        <p:nvPicPr>
          <p:cNvPr id="158722" name="Picture 2" descr="https://miro.medium.com/max/1200/1*16M3YfOMNm9TRFjeox5Aog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9508" t="8186"/>
          <a:stretch>
            <a:fillRect/>
          </a:stretch>
        </p:blipFill>
        <p:spPr bwMode="auto">
          <a:xfrm>
            <a:off x="5072066" y="3966277"/>
            <a:ext cx="3429024" cy="260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8724" name="Picture 4" descr="https://m.nkj.ru/upload/iblock/b95/b95123063df9b0008cb48657a62f38f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1071538" y="4071942"/>
            <a:ext cx="3500462" cy="252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00034" y="928670"/>
            <a:ext cx="8178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</a:rPr>
              <a:t>Задача</a:t>
            </a:r>
            <a:r>
              <a:rPr lang="ru-RU" sz="3200" b="1" dirty="0">
                <a:solidFill>
                  <a:schemeClr val="accent3"/>
                </a:solidFill>
              </a:rPr>
              <a:t>. </a:t>
            </a:r>
            <a:r>
              <a:rPr lang="ru-RU" sz="3200" dirty="0"/>
              <a:t>Вывести все простые числа от 2 до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Поиск простых чисел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Самое простое (неэффективное) решение: </a:t>
            </a:r>
          </a:p>
          <a:p>
            <a:pPr marL="0" indent="0"/>
            <a:r>
              <a:rPr lang="ru-RU" b="1" dirty="0" smtClean="0"/>
              <a:t>в цикле перебираются все числа от 2 до N</a:t>
            </a:r>
            <a:r>
              <a:rPr lang="ru-RU" dirty="0" smtClean="0"/>
              <a:t>,</a:t>
            </a:r>
          </a:p>
          <a:p>
            <a:pPr marL="0" indent="0"/>
            <a:r>
              <a:rPr lang="ru-RU" dirty="0" smtClean="0"/>
              <a:t> </a:t>
            </a:r>
            <a:r>
              <a:rPr lang="ru-RU" b="1" dirty="0" smtClean="0"/>
              <a:t>каждое из них отдельно проверяется на простоту </a:t>
            </a:r>
            <a:r>
              <a:rPr lang="ru-RU" dirty="0" smtClean="0"/>
              <a:t>(есть ли у числа делители в диапазоне от 2 до корня квадратного из этого числа. Если ни одного такого делителя нет, то число простое).</a:t>
            </a:r>
            <a:endParaRPr lang="ru-RU" dirty="0"/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3071812" y="5572144"/>
            <a:ext cx="5000625" cy="663576"/>
            <a:chOff x="-436" y="2171"/>
            <a:chExt cx="3150" cy="418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4" y="2216"/>
              <a:ext cx="270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7800" indent="-177800" eaLnBrk="0" hangingPunct="0">
                <a:spcBef>
                  <a:spcPct val="50000"/>
                </a:spcBef>
                <a:defRPr/>
              </a:pPr>
              <a:r>
                <a:rPr lang="ru-RU" sz="3200" b="1" dirty="0"/>
                <a:t>  </a:t>
              </a:r>
              <a:r>
                <a:rPr lang="ru-RU" sz="3200" b="1" dirty="0" smtClean="0"/>
                <a:t>Работает медленно</a:t>
              </a:r>
              <a:endParaRPr lang="ru-RU" sz="3200" b="1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-436" y="2171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sz="4400" dirty="0" smtClean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Решето Эратосфена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8225" y="889000"/>
            <a:ext cx="1141413" cy="17351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572250" y="2676525"/>
            <a:ext cx="2575426" cy="83317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1600" b="1" dirty="0"/>
              <a:t>Эратосфен Киренский</a:t>
            </a:r>
            <a:br>
              <a:rPr lang="ru-RU" sz="1600" b="1" dirty="0"/>
            </a:br>
            <a:r>
              <a:rPr lang="ru-RU" sz="1600" b="1" dirty="0"/>
              <a:t>(</a:t>
            </a:r>
            <a:r>
              <a:rPr lang="ru-RU" sz="1600" b="1" dirty="0" err="1"/>
              <a:t>Eratosthenes</a:t>
            </a:r>
            <a:r>
              <a:rPr lang="ru-RU" sz="1600" b="1" dirty="0"/>
              <a:t>, </a:t>
            </a:r>
            <a:r>
              <a:rPr lang="ru-RU" sz="1600" b="1" dirty="0" err="1"/>
              <a:t>Ερατοσθδνη</a:t>
            </a:r>
            <a:r>
              <a:rPr lang="ru-RU" sz="1600" b="1" dirty="0"/>
              <a:t>)</a:t>
            </a:r>
            <a:br>
              <a:rPr lang="ru-RU" sz="1600" b="1" dirty="0"/>
            </a:br>
            <a:r>
              <a:rPr lang="ru-RU" sz="1600" b="1" dirty="0"/>
              <a:t>(</a:t>
            </a:r>
            <a:r>
              <a:rPr lang="ru-RU" sz="1600" b="1" dirty="0" err="1"/>
              <a:t>ок</a:t>
            </a:r>
            <a:r>
              <a:rPr lang="ru-RU" sz="1600" b="1" dirty="0"/>
              <a:t>. 275-194 до н.э.)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1313" y="4198938"/>
            <a:ext cx="4016373" cy="40229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 lIns="90000" tIns="46800" rIns="90000" bIns="46800">
            <a:spAutoFit/>
          </a:bodyPr>
          <a:lstStyle/>
          <a:p>
            <a:r>
              <a:rPr lang="ru-RU" sz="2000" dirty="0"/>
              <a:t>Новая версия – </a:t>
            </a:r>
            <a:r>
              <a:rPr lang="ru-RU" sz="2000" b="1" dirty="0">
                <a:solidFill>
                  <a:schemeClr val="accent3"/>
                </a:solidFill>
                <a:hlinkClick r:id="rId3" tooltip="Решето Аткина"/>
              </a:rPr>
              <a:t>решето </a:t>
            </a:r>
            <a:r>
              <a:rPr lang="ru-RU" sz="2000" b="1" dirty="0" err="1">
                <a:solidFill>
                  <a:schemeClr val="accent3"/>
                </a:solidFill>
                <a:hlinkClick r:id="rId3" tooltip="Решето Аткина"/>
              </a:rPr>
              <a:t>Аткина</a:t>
            </a:r>
            <a:r>
              <a:rPr lang="ru-RU" sz="2000" b="1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882650"/>
            <a:ext cx="5926138" cy="10429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14338" y="1206500"/>
            <a:ext cx="6088062" cy="4016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  </a:t>
            </a:r>
            <a:r>
              <a:rPr lang="ru-RU" sz="2000" b="1">
                <a:latin typeface="Courier New" pitchFamily="49" charset="0"/>
              </a:rPr>
              <a:t>2 3 4 5 6 7 8 9 10 11 12 13 14 15 16</a:t>
            </a: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273175"/>
            <a:ext cx="285750" cy="2682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7759">
            <a:off x="1985963" y="1273175"/>
            <a:ext cx="285750" cy="2682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87806">
            <a:off x="2567782" y="1264444"/>
            <a:ext cx="285750" cy="2682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75231">
            <a:off x="3260725" y="1246188"/>
            <a:ext cx="314325" cy="295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5125" y="1236663"/>
            <a:ext cx="314325" cy="295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91906">
            <a:off x="5072063" y="1246188"/>
            <a:ext cx="314325" cy="295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3903">
            <a:off x="5983288" y="1246188"/>
            <a:ext cx="314325" cy="295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6966">
            <a:off x="2889250" y="1244600"/>
            <a:ext cx="285750" cy="2682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142">
            <a:off x="1371600" y="2709863"/>
            <a:ext cx="3962400" cy="1730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00FD"/>
              </a:clrFrom>
              <a:clrTo>
                <a:srgbClr val="FF0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3758">
            <a:off x="5519738" y="1246188"/>
            <a:ext cx="314325" cy="295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79400" y="1933575"/>
            <a:ext cx="8432800" cy="231050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25000"/>
              </a:spcBef>
            </a:pPr>
            <a:r>
              <a:rPr lang="ru-RU" sz="2800" b="1" dirty="0">
                <a:solidFill>
                  <a:schemeClr val="accent3"/>
                </a:solidFill>
              </a:rPr>
              <a:t>Алгоритм:</a:t>
            </a:r>
          </a:p>
          <a:p>
            <a:pPr marL="542925" lvl="1" indent="-363538">
              <a:buFontTx/>
              <a:buAutoNum type="arabicParenR"/>
            </a:pPr>
            <a:r>
              <a:rPr lang="ru-RU" sz="2000" dirty="0"/>
              <a:t>начать с </a:t>
            </a:r>
            <a:r>
              <a:rPr lang="en-US" sz="2400" b="1" dirty="0">
                <a:latin typeface="Courier New" pitchFamily="49" charset="0"/>
              </a:rPr>
              <a:t>k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=</a:t>
            </a:r>
            <a:r>
              <a:rPr lang="en-US" b="1" dirty="0"/>
              <a:t> </a:t>
            </a:r>
            <a:r>
              <a:rPr lang="en-US" sz="2400" b="1" dirty="0">
                <a:latin typeface="Courier New" pitchFamily="49" charset="0"/>
              </a:rPr>
              <a:t>2</a:t>
            </a:r>
            <a:endParaRPr lang="ru-RU" sz="2000" dirty="0"/>
          </a:p>
          <a:p>
            <a:pPr marL="542925" lvl="1" indent="-363538">
              <a:buFontTx/>
              <a:buAutoNum type="arabicParenR"/>
            </a:pPr>
            <a:r>
              <a:rPr lang="ru-RU" sz="2000" dirty="0"/>
              <a:t>«выколоть» все числа через</a:t>
            </a:r>
            <a:r>
              <a:rPr lang="ru-RU" sz="2400" dirty="0"/>
              <a:t> </a:t>
            </a:r>
            <a:r>
              <a:rPr lang="en-US" sz="2400" b="1" dirty="0">
                <a:latin typeface="Courier New" pitchFamily="49" charset="0"/>
              </a:rPr>
              <a:t>k</a:t>
            </a:r>
            <a:r>
              <a:rPr lang="en-US" sz="2000" dirty="0"/>
              <a:t>, </a:t>
            </a:r>
            <a:r>
              <a:rPr lang="ru-RU" sz="2000" dirty="0"/>
              <a:t>начиная с </a:t>
            </a:r>
            <a:r>
              <a:rPr lang="en-US" sz="2400" b="1" dirty="0">
                <a:latin typeface="Courier New" pitchFamily="49" charset="0"/>
              </a:rPr>
              <a:t>2</a:t>
            </a:r>
            <a:r>
              <a:rPr lang="en-US" sz="2000" b="1" dirty="0">
                <a:cs typeface="Arial" charset="0"/>
              </a:rPr>
              <a:t>·</a:t>
            </a:r>
            <a:r>
              <a:rPr lang="en-US" sz="2400" b="1" dirty="0">
                <a:latin typeface="Courier New" pitchFamily="49" charset="0"/>
              </a:rPr>
              <a:t>k</a:t>
            </a:r>
            <a:endParaRPr lang="ru-RU" sz="2000" dirty="0"/>
          </a:p>
          <a:p>
            <a:pPr marL="542925" lvl="1" indent="-363538">
              <a:buFontTx/>
              <a:buAutoNum type="arabicParenR"/>
            </a:pPr>
            <a:r>
              <a:rPr lang="ru-RU" sz="2000" dirty="0"/>
              <a:t>перейти к следующему «</a:t>
            </a:r>
            <a:r>
              <a:rPr lang="ru-RU" sz="2000" dirty="0" err="1"/>
              <a:t>невыколотому</a:t>
            </a:r>
            <a:r>
              <a:rPr lang="ru-RU" sz="2000" dirty="0"/>
              <a:t>» </a:t>
            </a:r>
            <a:r>
              <a:rPr lang="en-US" sz="2400" b="1" dirty="0">
                <a:latin typeface="Courier New" pitchFamily="49" charset="0"/>
              </a:rPr>
              <a:t>k</a:t>
            </a:r>
            <a:endParaRPr lang="ru-RU" sz="2000" dirty="0"/>
          </a:p>
          <a:p>
            <a:pPr marL="542925" lvl="1" indent="-363538">
              <a:buFontTx/>
              <a:buAutoNum type="arabicParenR"/>
            </a:pPr>
            <a:r>
              <a:rPr lang="ru-RU" sz="2000" dirty="0"/>
              <a:t>если </a:t>
            </a:r>
            <a:r>
              <a:rPr lang="en-US" sz="2000" dirty="0"/>
              <a:t>  </a:t>
            </a:r>
            <a:r>
              <a:rPr lang="en-US" sz="2400" b="1" dirty="0">
                <a:latin typeface="Courier New" pitchFamily="49" charset="0"/>
              </a:rPr>
              <a:t>k</a:t>
            </a:r>
            <a:r>
              <a:rPr lang="en-US" sz="1600" b="1" dirty="0"/>
              <a:t> </a:t>
            </a:r>
            <a:r>
              <a:rPr lang="en-US" sz="2400" b="1" dirty="0">
                <a:latin typeface="Courier New" pitchFamily="49" charset="0"/>
              </a:rPr>
              <a:t>&lt;=</a:t>
            </a:r>
            <a:r>
              <a:rPr lang="en-US" sz="1600" b="1" dirty="0"/>
              <a:t> </a:t>
            </a:r>
            <a:r>
              <a:rPr lang="en-US" sz="2400" b="1" dirty="0">
                <a:latin typeface="Courier New" pitchFamily="49" charset="0"/>
              </a:rPr>
              <a:t>N  </a:t>
            </a:r>
            <a:r>
              <a:rPr lang="en-US" sz="2000" dirty="0"/>
              <a:t>, </a:t>
            </a:r>
            <a:r>
              <a:rPr lang="ru-RU" sz="2000" dirty="0"/>
              <a:t>то перейти к шагу 2</a:t>
            </a:r>
          </a:p>
          <a:p>
            <a:pPr marL="542925" lvl="1" indent="-363538">
              <a:buFontTx/>
              <a:buAutoNum type="arabicParenR"/>
            </a:pPr>
            <a:r>
              <a:rPr lang="ru-RU" sz="2000" dirty="0"/>
              <a:t>напечатать все числа, оставшиеся «</a:t>
            </a:r>
            <a:r>
              <a:rPr lang="ru-RU" sz="2000" dirty="0" err="1"/>
              <a:t>невыколотыми</a:t>
            </a:r>
            <a:r>
              <a:rPr lang="ru-RU" sz="2000" dirty="0"/>
              <a:t>»</a:t>
            </a:r>
          </a:p>
        </p:txBody>
      </p:sp>
      <p:grpSp>
        <p:nvGrpSpPr>
          <p:cNvPr id="2" name="Group 37"/>
          <p:cNvGrpSpPr>
            <a:grpSpLocks noChangeAspect="1"/>
          </p:cNvGrpSpPr>
          <p:nvPr/>
        </p:nvGrpSpPr>
        <p:grpSpPr bwMode="auto">
          <a:xfrm>
            <a:off x="642910" y="4922859"/>
            <a:ext cx="417513" cy="417513"/>
            <a:chOff x="2816" y="2458"/>
            <a:chExt cx="1728" cy="1728"/>
          </a:xfrm>
        </p:grpSpPr>
        <p:sp>
          <p:nvSpPr>
            <p:cNvPr id="9252" name="Oval 38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9255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6" name="Rectangle 41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54" name="Freeform 42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3"/>
          <p:cNvGrpSpPr>
            <a:grpSpLocks noChangeAspect="1"/>
          </p:cNvGrpSpPr>
          <p:nvPr/>
        </p:nvGrpSpPr>
        <p:grpSpPr bwMode="auto">
          <a:xfrm>
            <a:off x="642910" y="6000772"/>
            <a:ext cx="417513" cy="417512"/>
            <a:chOff x="552" y="2523"/>
            <a:chExt cx="1728" cy="1728"/>
          </a:xfrm>
        </p:grpSpPr>
        <p:sp>
          <p:nvSpPr>
            <p:cNvPr id="9250" name="Oval 44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Rectangle 45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1120748" y="4919684"/>
            <a:ext cx="598170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 dirty="0"/>
              <a:t>высокая скорость, количество операций </a:t>
            </a: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1131860" y="5975372"/>
            <a:ext cx="6561138" cy="5254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2400"/>
              <a:t>нужно хранить в памяти все числа от </a:t>
            </a:r>
            <a:r>
              <a:rPr lang="ru-RU" sz="2800" b="1">
                <a:latin typeface="Courier New" pitchFamily="49" charset="0"/>
              </a:rPr>
              <a:t>1</a:t>
            </a:r>
            <a:r>
              <a:rPr lang="ru-RU" sz="2400"/>
              <a:t> до </a:t>
            </a:r>
            <a:r>
              <a:rPr lang="en-US" sz="2800" b="1">
                <a:latin typeface="Courier New" pitchFamily="49" charset="0"/>
              </a:rPr>
              <a:t>N</a:t>
            </a:r>
            <a:endParaRPr lang="ru-RU" sz="2800" b="1">
              <a:latin typeface="Courier New" pitchFamily="49" charset="0"/>
            </a:endParaRP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1952598" y="5376884"/>
            <a:ext cx="4289425" cy="525463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2800" b="1" dirty="0">
                <a:latin typeface="Courier New" pitchFamily="49" charset="0"/>
              </a:rPr>
              <a:t>O((</a:t>
            </a:r>
            <a:r>
              <a:rPr lang="en-US" sz="2800" b="1" dirty="0" err="1">
                <a:latin typeface="Courier New" pitchFamily="49" charset="0"/>
              </a:rPr>
              <a:t>N</a:t>
            </a:r>
            <a:r>
              <a:rPr lang="en-US" sz="2800" b="1" dirty="0" err="1">
                <a:cs typeface="Courier New" pitchFamily="49" charset="0"/>
              </a:rPr>
              <a:t>·</a:t>
            </a:r>
            <a:r>
              <a:rPr lang="en-US" sz="2800" b="1" dirty="0" err="1">
                <a:latin typeface="Courier New" pitchFamily="49" charset="0"/>
              </a:rPr>
              <a:t>log</a:t>
            </a:r>
            <a:r>
              <a:rPr lang="en-US" sz="2800" b="1" dirty="0"/>
              <a:t> </a:t>
            </a:r>
            <a:r>
              <a:rPr lang="en-US" sz="2800" b="1" dirty="0">
                <a:latin typeface="Courier New" pitchFamily="49" charset="0"/>
              </a:rPr>
              <a:t>N)</a:t>
            </a:r>
            <a:r>
              <a:rPr lang="en-US" b="1" dirty="0"/>
              <a:t>·</a:t>
            </a:r>
            <a:r>
              <a:rPr lang="en-US" sz="2800" b="1" dirty="0">
                <a:latin typeface="Courier New" pitchFamily="49" charset="0"/>
              </a:rPr>
              <a:t>log</a:t>
            </a:r>
            <a:r>
              <a:rPr lang="en-US" b="1" dirty="0"/>
              <a:t> </a:t>
            </a:r>
            <a:r>
              <a:rPr lang="en-US" sz="2800" b="1" dirty="0" err="1">
                <a:latin typeface="Courier New" pitchFamily="49" charset="0"/>
              </a:rPr>
              <a:t>log</a:t>
            </a:r>
            <a:r>
              <a:rPr lang="en-US" b="1" dirty="0"/>
              <a:t> </a:t>
            </a:r>
            <a:r>
              <a:rPr lang="en-US" sz="2800" b="1" dirty="0">
                <a:latin typeface="Courier New" pitchFamily="49" charset="0"/>
              </a:rPr>
              <a:t>N</a:t>
            </a:r>
            <a:r>
              <a:rPr lang="en-US" b="1" dirty="0"/>
              <a:t> 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ru-RU" sz="2800" b="1" dirty="0">
              <a:latin typeface="Courier New" pitchFamily="49" charset="0"/>
            </a:endParaRPr>
          </a:p>
        </p:txBody>
      </p:sp>
      <p:sp>
        <p:nvSpPr>
          <p:cNvPr id="35" name="Oval 51"/>
          <p:cNvSpPr>
            <a:spLocks noChangeArrowheads="1"/>
          </p:cNvSpPr>
          <p:nvPr/>
        </p:nvSpPr>
        <p:spPr bwMode="auto">
          <a:xfrm>
            <a:off x="762000" y="1238250"/>
            <a:ext cx="300038" cy="30003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36" name="Oval 52"/>
          <p:cNvSpPr>
            <a:spLocks noChangeArrowheads="1"/>
          </p:cNvSpPr>
          <p:nvPr/>
        </p:nvSpPr>
        <p:spPr bwMode="auto">
          <a:xfrm>
            <a:off x="1028700" y="1238250"/>
            <a:ext cx="300038" cy="30003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857884" y="4286256"/>
            <a:ext cx="2990850" cy="663575"/>
            <a:chOff x="464" y="2126"/>
            <a:chExt cx="1884" cy="418"/>
          </a:xfrm>
        </p:grpSpPr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782" y="2189"/>
              <a:ext cx="1566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77800" indent="-177800" eaLnBrk="0" hangingPunct="0">
                <a:spcBef>
                  <a:spcPct val="50000"/>
                </a:spcBef>
                <a:defRPr/>
              </a:pPr>
              <a:r>
                <a:rPr lang="ru-RU" sz="2400" dirty="0"/>
                <a:t>  Как улучшить?</a:t>
              </a:r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429256" y="2714620"/>
            <a:ext cx="65087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ourier New" pitchFamily="49" charset="0"/>
              </a:rPr>
              <a:t>k</a:t>
            </a:r>
            <a:r>
              <a:rPr lang="en-US" sz="2000" b="1" dirty="0" err="1">
                <a:cs typeface="Arial" charset="0"/>
              </a:rPr>
              <a:t>·</a:t>
            </a:r>
            <a:r>
              <a:rPr lang="en-US" sz="2400" b="1" dirty="0" err="1">
                <a:latin typeface="Courier New" pitchFamily="49" charset="0"/>
              </a:rPr>
              <a:t>k</a:t>
            </a:r>
            <a:r>
              <a:rPr lang="en-US" sz="2400" b="1" dirty="0">
                <a:latin typeface="Courier New" pitchFamily="49" charset="0"/>
              </a:rPr>
              <a:t>       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3429000"/>
            <a:ext cx="1346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ourier New" pitchFamily="49" charset="0"/>
              </a:rPr>
              <a:t>k</a:t>
            </a:r>
            <a:r>
              <a:rPr lang="en-US" sz="2000" b="1" dirty="0" err="1">
                <a:cs typeface="Arial" charset="0"/>
              </a:rPr>
              <a:t>·</a:t>
            </a:r>
            <a:r>
              <a:rPr lang="en-US" sz="2400" b="1" dirty="0" err="1">
                <a:latin typeface="Courier New" pitchFamily="49" charset="0"/>
              </a:rPr>
              <a:t>k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&lt;=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itchFamily="49" charset="0"/>
              </a:rPr>
              <a:t>N</a:t>
            </a:r>
            <a:endParaRPr lang="ru-RU" dirty="0"/>
          </a:p>
        </p:txBody>
      </p:sp>
      <p:sp>
        <p:nvSpPr>
          <p:cNvPr id="42" name="Полилиния 41"/>
          <p:cNvSpPr>
            <a:spLocks noChangeArrowheads="1"/>
          </p:cNvSpPr>
          <p:nvPr/>
        </p:nvSpPr>
        <p:spPr bwMode="auto">
          <a:xfrm>
            <a:off x="190500" y="2857500"/>
            <a:ext cx="298450" cy="717550"/>
          </a:xfrm>
          <a:custGeom>
            <a:avLst/>
            <a:gdLst>
              <a:gd name="T0" fmla="*/ 298450 w 298450"/>
              <a:gd name="T1" fmla="*/ 717550 h 717550"/>
              <a:gd name="T2" fmla="*/ 0 w 298450"/>
              <a:gd name="T3" fmla="*/ 717550 h 717550"/>
              <a:gd name="T4" fmla="*/ 0 w 298450"/>
              <a:gd name="T5" fmla="*/ 0 h 717550"/>
              <a:gd name="T6" fmla="*/ 279400 w 298450"/>
              <a:gd name="T7" fmla="*/ 6350 h 717550"/>
              <a:gd name="T8" fmla="*/ 0 60000 65536"/>
              <a:gd name="T9" fmla="*/ 0 60000 65536"/>
              <a:gd name="T10" fmla="*/ 0 60000 65536"/>
              <a:gd name="T11" fmla="*/ 0 60000 65536"/>
              <a:gd name="T12" fmla="*/ 0 w 298450"/>
              <a:gd name="T13" fmla="*/ 0 h 717550"/>
              <a:gd name="T14" fmla="*/ 298450 w 298450"/>
              <a:gd name="T15" fmla="*/ 717550 h 717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450" h="717550">
                <a:moveTo>
                  <a:pt x="298450" y="717550"/>
                </a:moveTo>
                <a:lnTo>
                  <a:pt x="0" y="717550"/>
                </a:lnTo>
                <a:lnTo>
                  <a:pt x="0" y="0"/>
                </a:lnTo>
                <a:lnTo>
                  <a:pt x="279400" y="6350"/>
                </a:lnTo>
              </a:path>
            </a:pathLst>
          </a:custGeom>
          <a:noFill/>
          <a:ln w="38100" algn="ctr">
            <a:solidFill>
              <a:schemeClr val="accent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2934 -0.0296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build="p" bldLvl="2"/>
      <p:bldP spid="32" grpId="0"/>
      <p:bldP spid="33" grpId="0"/>
      <p:bldP spid="34" grpId="0" animBg="1"/>
      <p:bldP spid="35" grpId="0" animBg="1"/>
      <p:bldP spid="35" grpId="1" animBg="1"/>
      <p:bldP spid="36" grpId="0" animBg="1"/>
      <p:bldP spid="36" grpId="1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Решето Эратосфена</a:t>
            </a:r>
            <a:endParaRPr kumimoji="0" lang="ru-RU" sz="7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eratosthe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00108"/>
            <a:ext cx="6803646" cy="564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92113" y="815975"/>
            <a:ext cx="7149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2"/>
                </a:solidFill>
              </a:rPr>
              <a:t>Задача</a:t>
            </a:r>
            <a:r>
              <a:rPr lang="ru-RU" sz="2800" b="1" dirty="0">
                <a:solidFill>
                  <a:schemeClr val="accent2"/>
                </a:solidFill>
              </a:rPr>
              <a:t>. </a:t>
            </a:r>
            <a:r>
              <a:rPr lang="ru-RU" sz="2800" dirty="0"/>
              <a:t>Вывести все простые числа от 2 до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00034" y="1285860"/>
            <a:ext cx="7953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333399"/>
                </a:solidFill>
              </a:rPr>
              <a:t>Массив (сначала все не вычеркнуты)</a:t>
            </a:r>
            <a:r>
              <a:rPr lang="ru-RU" sz="2800" dirty="0">
                <a:solidFill>
                  <a:srgbClr val="000000"/>
                </a:solidFill>
              </a:rPr>
              <a:t>:</a:t>
            </a:r>
            <a:endParaRPr lang="ru-RU" sz="2000" dirty="0"/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409575" y="2805133"/>
            <a:ext cx="4810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333399"/>
                </a:solidFill>
              </a:rPr>
              <a:t>Вычёркивание непростых</a:t>
            </a:r>
            <a:r>
              <a:rPr lang="ru-RU" sz="2800" dirty="0">
                <a:solidFill>
                  <a:srgbClr val="000000"/>
                </a:solidFill>
              </a:rPr>
              <a:t>: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44538" y="1817708"/>
            <a:ext cx="3476625" cy="850900"/>
          </a:xfrm>
          <a:prstGeom prst="rect">
            <a:avLst/>
          </a:prstGeom>
          <a:noFill/>
          <a:ln>
            <a:noFill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pt-BR" sz="2400" b="1" dirty="0">
                <a:solidFill>
                  <a:schemeClr val="tx1"/>
                </a:solidFill>
                <a:latin typeface="+mn-lt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pt-BR" sz="2400" b="1" dirty="0">
                <a:solidFill>
                  <a:schemeClr val="tx1"/>
                </a:solidFill>
                <a:latin typeface="+mn-lt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100</a:t>
            </a:r>
          </a:p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latin typeface="+mn-lt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pt-BR" sz="2400" b="1" dirty="0">
                <a:solidFill>
                  <a:schemeClr val="tx1"/>
                </a:solidFill>
                <a:latin typeface="+mn-lt"/>
                <a:cs typeface="Courier New" pitchFamily="49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[True]*(N+1)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4691063" y="1882795"/>
            <a:ext cx="3236912" cy="1023938"/>
          </a:xfrm>
          <a:prstGeom prst="wedgeRoundRectCallout">
            <a:avLst>
              <a:gd name="adj1" fmla="val -86994"/>
              <a:gd name="adj2" fmla="val 187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выделяем на 1 элемент больше, чтобы начать с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A[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4538" y="3284558"/>
            <a:ext cx="7643812" cy="3073400"/>
          </a:xfrm>
          <a:prstGeom prst="rect">
            <a:avLst/>
          </a:prstGeom>
          <a:noFill/>
          <a:ln>
            <a:noFill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9388" indent="-93663" algn="just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while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k*k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&lt;=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N: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A[k]: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если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k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не вычеркнуто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k*k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начать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c k*k</a:t>
            </a:r>
            <a:endParaRPr lang="ru-RU" sz="2400" b="1" dirty="0">
              <a:solidFill>
                <a:srgbClr val="008000"/>
              </a:solidFill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while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&lt;=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N: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вычеркнуть кратные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k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    A[</a:t>
            </a:r>
            <a:r>
              <a:rPr lang="en-US" sz="24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]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  <a:cs typeface="Times New Roman" pitchFamily="18" charset="0"/>
              </a:rPr>
              <a:t>False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    </a:t>
            </a:r>
            <a:r>
              <a:rPr lang="en-US" sz="24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+=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k      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+=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ourier New" pitchFamily="49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Решето Эратосфена</a:t>
            </a:r>
            <a:endParaRPr kumimoji="0" lang="ru-RU" sz="7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0" grpId="0"/>
      <p:bldP spid="13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428596" y="1071546"/>
            <a:ext cx="4810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3"/>
                </a:solidFill>
              </a:rPr>
              <a:t>или так</a:t>
            </a:r>
            <a:r>
              <a:rPr lang="ru-RU" sz="3600" dirty="0">
                <a:solidFill>
                  <a:schemeClr val="accent3"/>
                </a:solidFill>
              </a:rPr>
              <a:t>: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4538" y="1925644"/>
            <a:ext cx="7827990" cy="2503488"/>
          </a:xfrm>
          <a:prstGeom prst="rect">
            <a:avLst/>
          </a:prstGeom>
          <a:noFill/>
          <a:ln>
            <a:noFill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from math import 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sqrt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spcBef>
                <a:spcPts val="1200"/>
              </a:spcBef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for k in range(2, 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int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sqrt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(N))+1):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if A[k]: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#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если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k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не вычеркнуто</a:t>
            </a:r>
          </a:p>
          <a:p>
            <a:pPr marL="179388" indent="-93663" algn="just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  for 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in range(k*k, N, k):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3663" algn="just">
              <a:defRPr/>
            </a:pP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     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sz="28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]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False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868" y="3357562"/>
            <a:ext cx="3614753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range</a:t>
            </a:r>
            <a:r>
              <a:rPr lang="en-US" sz="2800" b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(k*k, N, k)</a:t>
            </a:r>
            <a:endParaRPr lang="ru-RU" sz="2000"/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4786314" y="4214818"/>
            <a:ext cx="2928958" cy="714380"/>
          </a:xfrm>
          <a:prstGeom prst="wedgeRoundRectCallout">
            <a:avLst>
              <a:gd name="adj1" fmla="val -43582"/>
              <a:gd name="adj2" fmla="val -12567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/>
              <a:t>все кратные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k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Решето Эратосфена</a:t>
            </a:r>
            <a:endParaRPr kumimoji="0" lang="ru-RU" sz="72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459</Words>
  <Application>Microsoft Office PowerPoint</Application>
  <PresentationFormat>Экран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Решето Эратосфена</vt:lpstr>
      <vt:lpstr>Целые числа</vt:lpstr>
      <vt:lpstr>Причины использования целых чисел</vt:lpstr>
      <vt:lpstr>Простые числа</vt:lpstr>
      <vt:lpstr>Слайд 5</vt:lpstr>
      <vt:lpstr>Решето Эратосфена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Алгоритмизация и программирование. Язык Python</dc:title>
  <dc:creator>elvi.nasibullina@outlook.com</dc:creator>
  <cp:lastModifiedBy>elvi.nasibullina@outlook.com</cp:lastModifiedBy>
  <cp:revision>35</cp:revision>
  <dcterms:created xsi:type="dcterms:W3CDTF">2023-01-03T19:21:31Z</dcterms:created>
  <dcterms:modified xsi:type="dcterms:W3CDTF">2023-01-04T09:28:15Z</dcterms:modified>
</cp:coreProperties>
</file>