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14" r:id="rId2"/>
    <p:sldId id="448" r:id="rId3"/>
    <p:sldId id="449" r:id="rId4"/>
    <p:sldId id="450" r:id="rId5"/>
    <p:sldId id="451" r:id="rId6"/>
    <p:sldId id="471" r:id="rId7"/>
    <p:sldId id="472" r:id="rId8"/>
    <p:sldId id="473" r:id="rId9"/>
    <p:sldId id="470" r:id="rId10"/>
    <p:sldId id="454" r:id="rId11"/>
    <p:sldId id="455" r:id="rId12"/>
    <p:sldId id="456" r:id="rId13"/>
    <p:sldId id="457" r:id="rId14"/>
    <p:sldId id="458" r:id="rId15"/>
    <p:sldId id="476" r:id="rId16"/>
    <p:sldId id="309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0000FF"/>
    <a:srgbClr val="333399"/>
    <a:srgbClr val="008000"/>
    <a:srgbClr val="CC0099"/>
    <a:srgbClr val="FF6600"/>
    <a:srgbClr val="FFFF99"/>
    <a:srgbClr val="E6E6FF"/>
    <a:srgbClr val="66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65" autoAdjust="0"/>
    <p:restoredTop sz="99386" autoAdjust="0"/>
  </p:normalViewPr>
  <p:slideViewPr>
    <p:cSldViewPr snapToGrid="0">
      <p:cViewPr varScale="1">
        <p:scale>
          <a:sx n="112" d="100"/>
          <a:sy n="112" d="100"/>
        </p:scale>
        <p:origin x="-16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883F1D-5A8A-4878-AB32-D2CE889E47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EDC1F9-2C61-4FAE-947A-BB2F419AA20B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	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pitchFamily="34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D5320-A311-4AD3-AEF8-4EBFF299D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pitchFamily="34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1760561"/>
            <a:ext cx="8652679" cy="1487606"/>
          </a:xfrm>
        </p:spPr>
        <p:txBody>
          <a:bodyPr/>
          <a:lstStyle>
            <a:lvl1pPr>
              <a:defRPr sz="7200" b="1">
                <a:solidFill>
                  <a:srgbClr val="33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8520" y="4626591"/>
            <a:ext cx="7608626" cy="1380698"/>
          </a:xfrm>
        </p:spPr>
        <p:txBody>
          <a:bodyPr/>
          <a:lstStyle>
            <a:lvl1pPr marL="0" indent="0" algn="ctr">
              <a:buNone/>
              <a:defRPr sz="4000" b="1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342D8-8379-427A-8150-406483DF0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Элементы теории алгоритмов</a:t>
            </a:r>
            <a:r>
              <a:rPr lang="en-US" sz="1400" i="1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, </a:t>
            </a:r>
            <a:r>
              <a:rPr lang="ru-RU" sz="1400" i="1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11 класс</a:t>
            </a:r>
            <a:endParaRPr lang="ru-RU" sz="1400" i="1">
              <a:solidFill>
                <a:srgbClr val="7F7F7F"/>
              </a:solidFill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	</a:t>
            </a:r>
            <a:r>
              <a:rPr lang="en-US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B5673-A961-46D2-B4EC-1E3B59692B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5938" y="155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pPr>
              <a:defRPr/>
            </a:pPr>
            <a:fld id="{39C0EDE2-5A76-4E48-988A-DEB081284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8" r:id="rId1"/>
    <p:sldLayoutId id="2147484299" r:id="rId2"/>
    <p:sldLayoutId id="2147484300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0538" y="258792"/>
            <a:ext cx="8653462" cy="23336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ru-RU" sz="8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Сложность вычислений</a:t>
            </a:r>
          </a:p>
        </p:txBody>
      </p:sp>
      <p:pic>
        <p:nvPicPr>
          <p:cNvPr id="54278" name="Picture 6" descr="https://www.math.asu.ru/wp-content/uploads/2021/06/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9870" y="2761140"/>
            <a:ext cx="5400000" cy="3592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Алгоритмы поиска</a:t>
            </a:r>
          </a:p>
        </p:txBody>
      </p:sp>
      <p:sp>
        <p:nvSpPr>
          <p:cNvPr id="58372" name="Прямоугольник 3"/>
          <p:cNvSpPr>
            <a:spLocks noChangeArrowheads="1"/>
          </p:cNvSpPr>
          <p:nvPr/>
        </p:nvSpPr>
        <p:spPr bwMode="auto">
          <a:xfrm>
            <a:off x="443872" y="964903"/>
            <a:ext cx="44566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cs typeface="Times New Roman" pitchFamily="18" charset="0"/>
              </a:rPr>
              <a:t>Линейный поиск</a:t>
            </a:r>
            <a:endParaRPr lang="ru-RU" sz="3200" dirty="0">
              <a:solidFill>
                <a:schemeClr val="accent6"/>
              </a:solidFill>
            </a:endParaRP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396815" y="1612095"/>
            <a:ext cx="4917057" cy="378565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indent="90488" eaLnBrk="0" hangingPunct="0">
              <a:defRPr/>
            </a:pPr>
            <a:r>
              <a:rPr lang="en-US" sz="40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nX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</a:t>
            </a:r>
            <a:r>
              <a:rPr lang="en-US" sz="40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40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-1</a:t>
            </a:r>
            <a:endParaRPr lang="ru-RU" sz="4000" dirty="0">
              <a:solidFill>
                <a:srgbClr val="00B0F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en-US" sz="40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40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40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(n):</a:t>
            </a:r>
            <a:r>
              <a:rPr lang="ru-RU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ru-RU" sz="4000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40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A[</a:t>
            </a:r>
            <a:r>
              <a:rPr lang="en-US" sz="40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en-US" sz="40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==</a:t>
            </a:r>
            <a:r>
              <a:rPr lang="en-US" sz="40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X:</a:t>
            </a:r>
            <a:endParaRPr lang="ru-RU" sz="4000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en-US" sz="40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nX</a:t>
            </a:r>
            <a:r>
              <a:rPr lang="en-US" sz="40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40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40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endParaRPr lang="ru-RU" sz="4000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en-US" sz="40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en-US" sz="40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break</a:t>
            </a:r>
            <a:endParaRPr lang="ru-RU" sz="4000" dirty="0">
              <a:solidFill>
                <a:srgbClr val="0000FF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5030459" y="2774684"/>
            <a:ext cx="3647715" cy="646331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eaLnBrk="0" hangingPunct="0">
              <a:defRPr/>
            </a:pPr>
            <a:r>
              <a:rPr lang="ru-RU" sz="3600" dirty="0">
                <a:cs typeface="Times New Roman" pitchFamily="18" charset="0"/>
              </a:rPr>
              <a:t>сложность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8375" name="Group 34"/>
          <p:cNvGrpSpPr>
            <a:grpSpLocks/>
          </p:cNvGrpSpPr>
          <p:nvPr/>
        </p:nvGrpSpPr>
        <p:grpSpPr bwMode="auto">
          <a:xfrm>
            <a:off x="4948238" y="1559709"/>
            <a:ext cx="3729644" cy="684213"/>
            <a:chOff x="464" y="2126"/>
            <a:chExt cx="2348" cy="431"/>
          </a:xfrm>
        </p:grpSpPr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030" cy="3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3200" dirty="0"/>
                <a:t>  </a:t>
              </a:r>
              <a:r>
                <a:rPr lang="ru-RU" sz="3200" dirty="0">
                  <a:cs typeface="Times New Roman" pitchFamily="18" charset="0"/>
                </a:rPr>
                <a:t>Сложность?</a:t>
              </a:r>
              <a:endParaRPr lang="ru-RU" sz="3200" dirty="0"/>
            </a:p>
          </p:txBody>
        </p:sp>
        <p:sp>
          <p:nvSpPr>
            <p:cNvPr id="58377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5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Алгоритмы поиска</a:t>
            </a:r>
          </a:p>
        </p:txBody>
      </p:sp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392113" y="895890"/>
            <a:ext cx="40418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333399"/>
                </a:solidFill>
                <a:cs typeface="Times New Roman" pitchFamily="18" charset="0"/>
              </a:rPr>
              <a:t>Двоичный поиск</a:t>
            </a:r>
            <a:endParaRPr lang="ru-RU" sz="2800" dirty="0"/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362309" y="1597057"/>
            <a:ext cx="4589253" cy="353943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indent="90488" eaLnBrk="0" hangingPunct="0">
              <a:defRPr/>
            </a:pP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</a:t>
            </a: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 R</a:t>
            </a: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</a:t>
            </a:r>
            <a:endParaRPr lang="en-US" sz="3200" b="1" dirty="0">
              <a:solidFill>
                <a:srgbClr val="00B0F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en-US" sz="32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 &lt; R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</a:t>
            </a:r>
          </a:p>
          <a:p>
            <a:pPr indent="90488" eaLnBrk="0" hangingPunct="0">
              <a:defRPr/>
            </a:pP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c = (L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R)//</a:t>
            </a:r>
            <a:r>
              <a:rPr lang="en-US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endParaRPr lang="ru-RU" sz="32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A[c]:</a:t>
            </a:r>
            <a:endParaRPr lang="ru-RU" sz="32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</a:t>
            </a:r>
            <a:r>
              <a:rPr lang="en-US" sz="32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</a:t>
            </a:r>
          </a:p>
          <a:p>
            <a:pPr indent="90488" eaLnBrk="0" hangingPunct="0">
              <a:defRPr/>
            </a:pP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32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else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  <a:endParaRPr lang="ru-RU" sz="32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</a:t>
            </a:r>
            <a:r>
              <a:rPr lang="en-US" sz="32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5251450" y="3896265"/>
            <a:ext cx="2827338" cy="460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ru-RU" sz="2400" dirty="0">
                <a:cs typeface="Times New Roman" pitchFamily="18" charset="0"/>
              </a:rPr>
              <a:t>сложность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(log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6038491" y="1535503"/>
            <a:ext cx="1227497" cy="52322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664075" y="2044281"/>
            <a:ext cx="3841750" cy="663575"/>
            <a:chOff x="464" y="2126"/>
            <a:chExt cx="2420" cy="418"/>
          </a:xfrm>
        </p:grpSpPr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102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>
                  <a:latin typeface="Arial" charset="0"/>
                </a:rPr>
                <a:t>  Сколько шагов?</a:t>
              </a:r>
            </a:p>
          </p:txBody>
        </p:sp>
        <p:sp>
          <p:nvSpPr>
            <p:cNvPr id="9234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653088" y="2708815"/>
            <a:ext cx="2087562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= m +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5318125" y="3261265"/>
            <a:ext cx="267652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8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n +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18"/>
          <p:cNvSpPr>
            <a:spLocks noChangeArrowheads="1"/>
          </p:cNvSpPr>
          <p:nvPr/>
        </p:nvSpPr>
        <p:spPr bwMode="auto">
          <a:xfrm>
            <a:off x="6935639" y="793630"/>
            <a:ext cx="1288810" cy="560179"/>
          </a:xfrm>
          <a:prstGeom prst="wedgeRoundRectCallout">
            <a:avLst>
              <a:gd name="adj1" fmla="val -25655"/>
              <a:gd name="adj2" fmla="val 103807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en-US" altLang="zh-CN" sz="2400" dirty="0">
                <a:latin typeface="Times New Roman" pitchFamily="18" charset="0"/>
                <a:ea typeface="SimSun"/>
                <a:cs typeface="Times New Roman" pitchFamily="18" charset="0"/>
              </a:rPr>
              <a:t>log</a:t>
            </a:r>
            <a:r>
              <a:rPr lang="en-US" altLang="zh-CN" sz="2400" baseline="-25000" dirty="0">
                <a:latin typeface="Times New Roman" pitchFamily="18" charset="0"/>
                <a:ea typeface="SimSun"/>
                <a:cs typeface="Times New Roman" pitchFamily="18" charset="0"/>
              </a:rPr>
              <a:t>2</a:t>
            </a:r>
            <a:r>
              <a:rPr lang="en-US" altLang="zh-CN" sz="2400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altLang="zh-CN" sz="2400" i="1" dirty="0">
                <a:latin typeface="Times New Roman" pitchFamily="18" charset="0"/>
                <a:ea typeface="SimSun"/>
                <a:cs typeface="Times New Roman" pitchFamily="18" charset="0"/>
              </a:rPr>
              <a:t>n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5238750" y="5414455"/>
          <a:ext cx="3659310" cy="1107116"/>
        </p:xfrm>
        <a:graphic>
          <a:graphicData uri="http://schemas.openxmlformats.org/presentationml/2006/ole">
            <p:oleObj spid="_x0000_s9218" name="Формула" r:id="rId3" imgW="1418753" imgH="428491" progId="Equation.3">
              <p:embed/>
            </p:oleObj>
          </a:graphicData>
        </a:graphic>
      </p:graphicFrame>
      <p:sp>
        <p:nvSpPr>
          <p:cNvPr id="16" name="AutoShape 18"/>
          <p:cNvSpPr>
            <a:spLocks noChangeArrowheads="1"/>
          </p:cNvSpPr>
          <p:nvPr/>
        </p:nvSpPr>
        <p:spPr bwMode="auto">
          <a:xfrm>
            <a:off x="5826723" y="4640803"/>
            <a:ext cx="3006726" cy="724827"/>
          </a:xfrm>
          <a:prstGeom prst="wedgeRoundRectCallout">
            <a:avLst>
              <a:gd name="adj1" fmla="val 11539"/>
              <a:gd name="adj2" fmla="val -95915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400" b="1" dirty="0">
                <a:latin typeface="+mn-lt"/>
                <a:ea typeface="SimSun"/>
                <a:cs typeface="Times New Roman" pitchFamily="18" charset="0"/>
              </a:rPr>
              <a:t>основание роли не играет</a:t>
            </a:r>
            <a:endParaRPr lang="ru-RU" sz="2400" b="1" i="1" dirty="0">
              <a:latin typeface="+mn-lt"/>
              <a:cs typeface="Times New Roman" pitchFamily="18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19670" y="5238960"/>
            <a:ext cx="4048125" cy="1054100"/>
            <a:chOff x="464" y="2126"/>
            <a:chExt cx="2550" cy="664"/>
          </a:xfrm>
        </p:grpSpPr>
        <p:sp>
          <p:nvSpPr>
            <p:cNvPr id="18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232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>
                  <a:latin typeface="Arial" charset="0"/>
                </a:rPr>
                <a:t>  Какой алгоритм поиска лучше?</a:t>
              </a:r>
            </a:p>
          </p:txBody>
        </p:sp>
        <p:sp>
          <p:nvSpPr>
            <p:cNvPr id="9232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8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8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2" grpId="0"/>
      <p:bldP spid="13" grpId="0"/>
      <p:bldP spid="14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Алгоритмы сортировки</a:t>
            </a:r>
          </a:p>
        </p:txBody>
      </p:sp>
      <p:sp>
        <p:nvSpPr>
          <p:cNvPr id="10246" name="Прямоугольник 3"/>
          <p:cNvSpPr>
            <a:spLocks noChangeArrowheads="1"/>
          </p:cNvSpPr>
          <p:nvPr/>
        </p:nvSpPr>
        <p:spPr bwMode="auto">
          <a:xfrm>
            <a:off x="392113" y="809625"/>
            <a:ext cx="4456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/>
                </a:solidFill>
                <a:cs typeface="Times New Roman" pitchFamily="18" charset="0"/>
              </a:rPr>
              <a:t>Метод «пузырька»</a:t>
            </a:r>
            <a:endParaRPr lang="ru-RU" sz="2800" dirty="0">
              <a:solidFill>
                <a:schemeClr val="accent6"/>
              </a:solidFill>
            </a:endParaRP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579227" y="1479673"/>
            <a:ext cx="8102600" cy="206210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 eaLnBrk="0" hangingPunct="0">
              <a:defRPr/>
            </a:pPr>
            <a:r>
              <a:rPr lang="en-US" sz="32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(n-</a:t>
            </a:r>
            <a:r>
              <a:rPr lang="en-US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):</a:t>
            </a:r>
            <a:endParaRPr lang="en-US" sz="3200" b="1" dirty="0">
              <a:solidFill>
                <a:srgbClr val="00B0F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32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 </a:t>
            </a:r>
            <a:r>
              <a:rPr lang="en-US" sz="32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(n-</a:t>
            </a:r>
            <a:r>
              <a:rPr lang="en-US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,i,</a:t>
            </a:r>
            <a:r>
              <a:rPr lang="ru-RU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-1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):</a:t>
            </a:r>
            <a:endParaRPr lang="ru-RU" sz="3200" b="1" dirty="0">
              <a:solidFill>
                <a:srgbClr val="00B0F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en-US" sz="32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ru-RU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A[j]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&gt;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A[j+</a:t>
            </a:r>
            <a:r>
              <a:rPr lang="en-US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]:</a:t>
            </a:r>
            <a:endParaRPr lang="ru-RU" sz="32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A[j],A[j+</a:t>
            </a:r>
            <a:r>
              <a:rPr lang="en-US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en-US" sz="32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32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A[j+</a:t>
            </a:r>
            <a:r>
              <a:rPr lang="en-US" sz="32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32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],A[j]</a:t>
            </a: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5296619" y="5327687"/>
            <a:ext cx="3416643" cy="5847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eaLnBrk="0" hangingPunct="0">
              <a:defRPr/>
            </a:pPr>
            <a:r>
              <a:rPr lang="ru-RU" sz="3200" dirty="0">
                <a:cs typeface="Times New Roman" pitchFamily="18" charset="0"/>
              </a:rPr>
              <a:t>сложность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52293" y="3854008"/>
            <a:ext cx="20537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cs typeface="Times New Roman" pitchFamily="18" charset="0"/>
              </a:rPr>
              <a:t>сравнений:</a:t>
            </a:r>
            <a:endParaRPr lang="ru-RU" sz="2000" dirty="0"/>
          </a:p>
        </p:txBody>
      </p:sp>
      <p:sp>
        <p:nvSpPr>
          <p:cNvPr id="10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41" name="Object 1"/>
          <p:cNvGraphicFramePr>
            <a:graphicFrameLocks noChangeAspect="1"/>
          </p:cNvGraphicFramePr>
          <p:nvPr/>
        </p:nvGraphicFramePr>
        <p:xfrm>
          <a:off x="2303793" y="3775801"/>
          <a:ext cx="6556375" cy="730250"/>
        </p:xfrm>
        <a:graphic>
          <a:graphicData uri="http://schemas.openxmlformats.org/presentationml/2006/ole">
            <p:oleObj spid="_x0000_s10242" name="Формула" r:id="rId3" imgW="3505200" imgH="393700" progId="Equation.3">
              <p:embed/>
            </p:oleObj>
          </a:graphicData>
        </a:graphic>
      </p:graphicFrame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35040" y="4444678"/>
            <a:ext cx="589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cs typeface="Times New Roman" pitchFamily="18" charset="0"/>
              </a:rPr>
              <a:t>присваиваний при перестановках:</a:t>
            </a:r>
            <a:endParaRPr lang="ru-RU" sz="2000" dirty="0"/>
          </a:p>
        </p:txBody>
      </p:sp>
      <p:sp>
        <p:nvSpPr>
          <p:cNvPr id="10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477359" y="5060957"/>
          <a:ext cx="4488657" cy="925775"/>
        </p:xfrm>
        <a:graphic>
          <a:graphicData uri="http://schemas.openxmlformats.org/presentationml/2006/ole">
            <p:oleObj spid="_x0000_s10243" name="Формула" r:id="rId4" imgW="18923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Алгоритмы сортировки</a:t>
            </a:r>
          </a:p>
        </p:txBody>
      </p:sp>
      <p:sp>
        <p:nvSpPr>
          <p:cNvPr id="59396" name="Прямоугольник 3"/>
          <p:cNvSpPr>
            <a:spLocks noChangeArrowheads="1"/>
          </p:cNvSpPr>
          <p:nvPr/>
        </p:nvSpPr>
        <p:spPr bwMode="auto">
          <a:xfrm>
            <a:off x="392113" y="809625"/>
            <a:ext cx="49015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333399"/>
                </a:solidFill>
                <a:cs typeface="Times New Roman" pitchFamily="18" charset="0"/>
              </a:rPr>
              <a:t>Сортировка подсчётом</a:t>
            </a:r>
            <a:endParaRPr lang="ru-RU" sz="2400" dirty="0"/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561975" y="2255838"/>
            <a:ext cx="429101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 eaLnBrk="0" hangingPunct="0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</a:t>
            </a:r>
            <a:r>
              <a:rPr lang="ru-RU" sz="24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]*MAX</a:t>
            </a:r>
            <a:endParaRPr lang="ru-RU" sz="2400" b="1" dirty="0">
              <a:solidFill>
                <a:srgbClr val="00B0F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593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39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59400" name="Group 34"/>
          <p:cNvGrpSpPr>
            <a:grpSpLocks/>
          </p:cNvGrpSpPr>
          <p:nvPr/>
        </p:nvGrpSpPr>
        <p:grpSpPr bwMode="auto">
          <a:xfrm>
            <a:off x="463550" y="1309688"/>
            <a:ext cx="4876800" cy="663575"/>
            <a:chOff x="464" y="2126"/>
            <a:chExt cx="3072" cy="418"/>
          </a:xfrm>
        </p:grpSpPr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75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Все значения </a:t>
              </a:r>
              <a:r>
                <a:rPr lang="en-US" sz="2400" dirty="0">
                  <a:latin typeface="Arial" charset="0"/>
                </a:rPr>
                <a:t>[0,MAX-1]!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59417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61975" y="2957513"/>
            <a:ext cx="42989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 eaLnBrk="0" hangingPunct="0">
              <a:defRPr/>
            </a:pPr>
            <a:r>
              <a:rPr lang="pt-BR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 </a:t>
            </a:r>
            <a:r>
              <a:rPr lang="pt-BR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(n): </a:t>
            </a:r>
          </a:p>
          <a:p>
            <a:pPr indent="90488" eaLnBrk="0" hangingPunct="0">
              <a:defRPr/>
            </a:pP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C[A[i]]</a:t>
            </a:r>
            <a:r>
              <a:rPr lang="pt-BR" sz="24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+=</a:t>
            </a:r>
            <a:r>
              <a:rPr lang="pt-BR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5068887" y="1955800"/>
            <a:ext cx="3643791" cy="760413"/>
          </a:xfrm>
          <a:prstGeom prst="wedgeRoundRectCallout">
            <a:avLst>
              <a:gd name="adj1" fmla="val -71783"/>
              <a:gd name="adj2" fmla="val 14248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800" dirty="0">
                <a:latin typeface="+mn-lt"/>
                <a:ea typeface="SimSun"/>
                <a:cs typeface="Times New Roman" pitchFamily="18" charset="0"/>
              </a:rPr>
              <a:t>обнулить массив счётчиков</a:t>
            </a:r>
            <a:endParaRPr lang="ru-RU" sz="2800" i="1" dirty="0">
              <a:latin typeface="+mn-lt"/>
              <a:cs typeface="Times New Roman" pitchFamily="18" charset="0"/>
            </a:endParaRP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5068888" y="2965450"/>
            <a:ext cx="3868078" cy="760413"/>
          </a:xfrm>
          <a:prstGeom prst="wedgeRoundRectCallout">
            <a:avLst>
              <a:gd name="adj1" fmla="val -64987"/>
              <a:gd name="adj2" fmla="val -4802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800" dirty="0">
                <a:latin typeface="+mn-lt"/>
                <a:ea typeface="SimSun"/>
                <a:cs typeface="Times New Roman" pitchFamily="18" charset="0"/>
              </a:rPr>
              <a:t>подсчитать, сколько каких чисел</a:t>
            </a:r>
            <a:endParaRPr lang="ru-RU" sz="2800" i="1" dirty="0">
              <a:latin typeface="+mn-lt"/>
              <a:cs typeface="Times New Roman" pitchFamily="18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44722" y="4054655"/>
            <a:ext cx="4543745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indent="90488" eaLnBrk="0" hangingPunct="0">
              <a:defRPr/>
            </a:pP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ru-RU" sz="24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</a:p>
          <a:p>
            <a:pPr indent="90488" eaLnBrk="0" hangingPunct="0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):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</a:p>
          <a:p>
            <a:pPr indent="90488" eaLnBrk="0" hangingPunct="0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24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C[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):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A[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ru-RU" sz="24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ru-RU" sz="24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pt-BR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5068888" y="3975100"/>
            <a:ext cx="3574780" cy="760413"/>
          </a:xfrm>
          <a:prstGeom prst="wedgeRoundRectCallout">
            <a:avLst>
              <a:gd name="adj1" fmla="val -61626"/>
              <a:gd name="adj2" fmla="val 34484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800" dirty="0">
                <a:latin typeface="+mn-lt"/>
                <a:ea typeface="SimSun"/>
                <a:cs typeface="Times New Roman" pitchFamily="18" charset="0"/>
              </a:rPr>
              <a:t>заполнить массив заново</a:t>
            </a:r>
            <a:endParaRPr lang="ru-RU" sz="2800" i="1" dirty="0">
              <a:latin typeface="+mn-lt"/>
              <a:cs typeface="Times New Roman" pitchFamily="18" charset="0"/>
            </a:endParaRPr>
          </a:p>
        </p:txBody>
      </p:sp>
      <p:grpSp>
        <p:nvGrpSpPr>
          <p:cNvPr id="3" name="Группа 22"/>
          <p:cNvGrpSpPr>
            <a:grpSpLocks/>
          </p:cNvGrpSpPr>
          <p:nvPr/>
        </p:nvGrpSpPr>
        <p:grpSpPr bwMode="auto">
          <a:xfrm>
            <a:off x="4100513" y="3038475"/>
            <a:ext cx="434975" cy="511175"/>
            <a:chOff x="6001198" y="3834902"/>
            <a:chExt cx="435816" cy="510761"/>
          </a:xfrm>
        </p:grpSpPr>
        <p:sp>
          <p:nvSpPr>
            <p:cNvPr id="59414" name="Овал 21"/>
            <p:cNvSpPr>
              <a:spLocks noChangeArrowheads="1"/>
            </p:cNvSpPr>
            <p:nvPr/>
          </p:nvSpPr>
          <p:spPr bwMode="auto">
            <a:xfrm>
              <a:off x="6002448" y="3911097"/>
              <a:ext cx="434566" cy="434566"/>
            </a:xfrm>
            <a:prstGeom prst="ellipse">
              <a:avLst/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lIns="0" tIns="0" rIns="0" bIns="0"/>
            <a:lstStyle/>
            <a:p>
              <a:pPr algn="ctr"/>
              <a:endParaRPr lang="ru-RU" sz="20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415" name="Овал 20"/>
            <p:cNvSpPr>
              <a:spLocks noChangeArrowheads="1"/>
            </p:cNvSpPr>
            <p:nvPr/>
          </p:nvSpPr>
          <p:spPr bwMode="auto">
            <a:xfrm>
              <a:off x="6001198" y="3834902"/>
              <a:ext cx="434566" cy="434566"/>
            </a:xfrm>
            <a:prstGeom prst="ellipse">
              <a:avLst/>
            </a:prstGeom>
            <a:noFill/>
            <a:ln w="12700" algn="ctr">
              <a:noFill/>
              <a:round/>
              <a:headEnd/>
              <a:tailEnd type="triangle" w="lg" len="lg"/>
            </a:ln>
          </p:spPr>
          <p:txBody>
            <a:bodyPr lIns="0" tIns="0" rIns="0" bIns="0"/>
            <a:lstStyle/>
            <a:p>
              <a:pPr algn="ctr"/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0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24"/>
          <p:cNvGrpSpPr>
            <a:grpSpLocks/>
          </p:cNvGrpSpPr>
          <p:nvPr/>
        </p:nvGrpSpPr>
        <p:grpSpPr bwMode="auto">
          <a:xfrm>
            <a:off x="4100513" y="5410200"/>
            <a:ext cx="434975" cy="511175"/>
            <a:chOff x="6001198" y="3834902"/>
            <a:chExt cx="435816" cy="510761"/>
          </a:xfrm>
        </p:grpSpPr>
        <p:sp>
          <p:nvSpPr>
            <p:cNvPr id="59412" name="Овал 25"/>
            <p:cNvSpPr>
              <a:spLocks noChangeArrowheads="1"/>
            </p:cNvSpPr>
            <p:nvPr/>
          </p:nvSpPr>
          <p:spPr bwMode="auto">
            <a:xfrm>
              <a:off x="6002448" y="3911097"/>
              <a:ext cx="434566" cy="434566"/>
            </a:xfrm>
            <a:prstGeom prst="ellipse">
              <a:avLst/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lIns="0" tIns="0" rIns="0" bIns="0"/>
            <a:lstStyle/>
            <a:p>
              <a:pPr algn="ctr"/>
              <a:endParaRPr lang="ru-RU" sz="20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413" name="Овал 26"/>
            <p:cNvSpPr>
              <a:spLocks noChangeArrowheads="1"/>
            </p:cNvSpPr>
            <p:nvPr/>
          </p:nvSpPr>
          <p:spPr bwMode="auto">
            <a:xfrm>
              <a:off x="6001198" y="3834902"/>
              <a:ext cx="434566" cy="434566"/>
            </a:xfrm>
            <a:prstGeom prst="ellipse">
              <a:avLst/>
            </a:prstGeom>
            <a:noFill/>
            <a:ln w="12700" algn="ctr">
              <a:noFill/>
              <a:round/>
              <a:headEnd/>
              <a:tailEnd type="triangle" w="lg" len="lg"/>
            </a:ln>
          </p:spPr>
          <p:txBody>
            <a:bodyPr lIns="0" tIns="0" rIns="0" bIns="0"/>
            <a:lstStyle/>
            <a:p>
              <a:pPr algn="ctr"/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5322888" y="4922837"/>
            <a:ext cx="3527814" cy="584775"/>
          </a:xfrm>
          <a:prstGeom prst="rect">
            <a:avLst/>
          </a:prstGeom>
          <a:gradFill flip="none" rotWithShape="1">
            <a:gsLst>
              <a:gs pos="0">
                <a:srgbClr val="66FF66">
                  <a:tint val="66000"/>
                  <a:satMod val="160000"/>
                </a:srgbClr>
              </a:gs>
              <a:gs pos="50000">
                <a:srgbClr val="66FF66">
                  <a:tint val="44500"/>
                  <a:satMod val="160000"/>
                </a:srgbClr>
              </a:gs>
              <a:gs pos="100000">
                <a:srgbClr val="66FF66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 eaLnBrk="0" hangingPunct="0">
              <a:defRPr/>
            </a:pPr>
            <a:r>
              <a:rPr lang="ru-RU" sz="3200" dirty="0">
                <a:cs typeface="Times New Roman" pitchFamily="18" charset="0"/>
              </a:rPr>
              <a:t>сложность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5235575" y="5600700"/>
            <a:ext cx="2795588" cy="663575"/>
            <a:chOff x="464" y="2126"/>
            <a:chExt cx="1761" cy="418"/>
          </a:xfrm>
        </p:grpSpPr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1443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За счёт чего?</a:t>
              </a:r>
            </a:p>
          </p:txBody>
        </p:sp>
        <p:sp>
          <p:nvSpPr>
            <p:cNvPr id="59411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Алгоритмы сортировки</a:t>
            </a:r>
          </a:p>
        </p:txBody>
      </p:sp>
      <p:sp>
        <p:nvSpPr>
          <p:cNvPr id="604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60422" name="Group 34"/>
          <p:cNvGrpSpPr>
            <a:grpSpLocks/>
          </p:cNvGrpSpPr>
          <p:nvPr/>
        </p:nvGrpSpPr>
        <p:grpSpPr bwMode="auto">
          <a:xfrm>
            <a:off x="373063" y="874713"/>
            <a:ext cx="8426450" cy="1484312"/>
            <a:chOff x="464" y="2126"/>
            <a:chExt cx="5308" cy="935"/>
          </a:xfrm>
        </p:grpSpPr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990" cy="8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>
                  <a:latin typeface="Arial" charset="0"/>
                </a:rPr>
                <a:t>  При использовании операций «сравнить» и «переставить» сложность не может быть меньше </a:t>
              </a:r>
              <a:r>
                <a:rPr lang="en-US" sz="2800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lang="en-US" sz="2800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/>
                </a:rPr>
                <a:t> </a:t>
              </a:r>
              <a:r>
                <a:rPr lang="en-US" sz="28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/>
                </a:rPr>
                <a:t>log</a:t>
              </a:r>
              <a:r>
                <a:rPr lang="en-US" sz="2800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/>
                </a:rPr>
                <a:t> n</a:t>
              </a:r>
              <a:r>
                <a:rPr lang="en-US" sz="28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lang="en-US" sz="2800" dirty="0">
                  <a:latin typeface="Arial" charset="0"/>
                </a:rPr>
                <a:t>!</a:t>
              </a:r>
              <a:endParaRPr lang="ru-RU" sz="2800" dirty="0">
                <a:latin typeface="Arial" charset="0"/>
              </a:endParaRPr>
            </a:p>
          </p:txBody>
        </p:sp>
        <p:sp>
          <p:nvSpPr>
            <p:cNvPr id="60433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8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8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7162745" y="2543089"/>
            <a:ext cx="1771639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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log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 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2000" dirty="0"/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375036" y="2525837"/>
            <a:ext cx="62345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Сортировка слиянием </a:t>
            </a:r>
            <a:r>
              <a:rPr lang="ru-RU" sz="2800" dirty="0"/>
              <a:t>(</a:t>
            </a:r>
            <a:r>
              <a:rPr lang="en-US" sz="2800" i="1" dirty="0"/>
              <a:t>Merge sort</a:t>
            </a:r>
            <a:r>
              <a:rPr lang="en-US" sz="2800" dirty="0"/>
              <a:t>)</a:t>
            </a:r>
            <a:endParaRPr lang="ru-RU" sz="20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199833" y="3298559"/>
            <a:ext cx="1771639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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log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 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2000" dirty="0"/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0" y="3298559"/>
            <a:ext cx="71465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Пирамидальная сортировка </a:t>
            </a:r>
            <a:r>
              <a:rPr lang="ru-RU" sz="2800" dirty="0"/>
              <a:t>(</a:t>
            </a:r>
            <a:r>
              <a:rPr lang="en-US" sz="2800" i="1" dirty="0"/>
              <a:t>Heap sort</a:t>
            </a:r>
            <a:r>
              <a:rPr lang="en-US" sz="2800" dirty="0"/>
              <a:t>)</a:t>
            </a:r>
            <a:endParaRPr lang="ru-RU" sz="2000" dirty="0"/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306025" y="3965761"/>
            <a:ext cx="58850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Быстрая сортировка </a:t>
            </a:r>
            <a:r>
              <a:rPr lang="ru-RU" sz="2800"/>
              <a:t>(</a:t>
            </a:r>
            <a:r>
              <a:rPr lang="en-US" sz="2800" i="1"/>
              <a:t>Quick sort</a:t>
            </a:r>
            <a:r>
              <a:rPr lang="en-US" sz="2800"/>
              <a:t>)</a:t>
            </a:r>
            <a:endParaRPr lang="ru-RU" sz="2000"/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2618657" y="4504044"/>
            <a:ext cx="19032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</a:rPr>
              <a:t>в среднем</a:t>
            </a:r>
            <a:endParaRPr lang="ru-RU" sz="2000" dirty="0"/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1728819" y="5182984"/>
            <a:ext cx="30244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</a:rPr>
              <a:t>в худшем случае</a:t>
            </a:r>
            <a:endParaRPr lang="ru-RU" sz="2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941358" y="4486791"/>
            <a:ext cx="1771639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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log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 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20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5010370" y="5217491"/>
            <a:ext cx="984565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/>
      <p:bldP spid="33" grpId="0" animBg="1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Числа Фибоначчи</a:t>
            </a: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93298" y="809086"/>
            <a:ext cx="5694363" cy="181588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indent="90488" eaLnBrk="0" hangingPunct="0"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F( n ):</a:t>
            </a:r>
          </a:p>
          <a:p>
            <a:pPr indent="90488" eaLnBrk="0" hangingPunct="0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 &lt;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</a:p>
          <a:p>
            <a:pPr indent="90488" eaLnBrk="0" hangingPunct="0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</a:p>
          <a:p>
            <a:pPr indent="90488" eaLnBrk="0" hangingPunct="0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F(n-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+ F(n-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5002213" y="5663062"/>
            <a:ext cx="3831236" cy="5847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eaLnBrk="0" hangingPunct="0">
              <a:defRPr/>
            </a:pPr>
            <a:r>
              <a:rPr lang="ru-RU" sz="3200" dirty="0">
                <a:cs typeface="Times New Roman" pitchFamily="18" charset="0"/>
              </a:rPr>
              <a:t>сложность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32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446" name="Group 34"/>
          <p:cNvGrpSpPr>
            <a:grpSpLocks/>
          </p:cNvGrpSpPr>
          <p:nvPr/>
        </p:nvGrpSpPr>
        <p:grpSpPr bwMode="auto">
          <a:xfrm>
            <a:off x="463550" y="2616200"/>
            <a:ext cx="5557838" cy="663575"/>
            <a:chOff x="464" y="2126"/>
            <a:chExt cx="3501" cy="418"/>
          </a:xfrm>
        </p:grpSpPr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3183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>
                  <a:latin typeface="Arial" charset="0"/>
                </a:rPr>
                <a:t>  Сколько вызовов функции?</a:t>
              </a:r>
            </a:p>
          </p:txBody>
        </p:sp>
        <p:sp>
          <p:nvSpPr>
            <p:cNvPr id="61474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435225" y="3402013"/>
            <a:ext cx="140652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5033963" y="4130675"/>
            <a:ext cx="2520950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n–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1)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865188" y="3402013"/>
            <a:ext cx="132397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1223963" y="3935413"/>
            <a:ext cx="965200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435225" y="3935413"/>
            <a:ext cx="140652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1223963" y="4470400"/>
            <a:ext cx="965200" cy="5222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2435225" y="4470400"/>
            <a:ext cx="1406525" cy="5222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1223963" y="4976813"/>
            <a:ext cx="965200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2435225" y="4976813"/>
            <a:ext cx="140652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1223963" y="5502275"/>
            <a:ext cx="965200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2435225" y="5502275"/>
            <a:ext cx="140652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/>
          <a:lstStyle/>
          <a:p>
            <a:pPr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14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43"/>
          <p:cNvGrpSpPr>
            <a:grpSpLocks/>
          </p:cNvGrpSpPr>
          <p:nvPr/>
        </p:nvGrpSpPr>
        <p:grpSpPr bwMode="auto">
          <a:xfrm>
            <a:off x="6178550" y="1546225"/>
            <a:ext cx="2741162" cy="1631950"/>
            <a:chOff x="5862119" y="2360743"/>
            <a:chExt cx="2740681" cy="1631835"/>
          </a:xfrm>
        </p:grpSpPr>
        <p:grpSp>
          <p:nvGrpSpPr>
            <p:cNvPr id="61462" name="Группа 42"/>
            <p:cNvGrpSpPr>
              <a:grpSpLocks/>
            </p:cNvGrpSpPr>
            <p:nvPr/>
          </p:nvGrpSpPr>
          <p:grpSpPr bwMode="auto">
            <a:xfrm>
              <a:off x="5862119" y="3458424"/>
              <a:ext cx="1308948" cy="534154"/>
              <a:chOff x="5862119" y="3458424"/>
              <a:chExt cx="1308948" cy="534154"/>
            </a:xfrm>
          </p:grpSpPr>
          <p:sp>
            <p:nvSpPr>
              <p:cNvPr id="61471" name="Rectangle 16"/>
              <p:cNvSpPr>
                <a:spLocks noChangeArrowheads="1"/>
              </p:cNvSpPr>
              <p:nvPr/>
            </p:nvSpPr>
            <p:spPr bwMode="auto">
              <a:xfrm>
                <a:off x="5912110" y="3465266"/>
                <a:ext cx="1258957" cy="50640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</p:spPr>
            <p:txBody>
              <a:bodyPr wrap="none"/>
              <a:lstStyle/>
              <a:p>
                <a:pPr eaLnBrk="0" hangingPunct="0"/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n-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1)</a:t>
                </a:r>
                <a:endParaRPr lang="ru-RU" sz="2800" baseline="30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472" name="Скругленный прямоугольник 31"/>
              <p:cNvSpPr>
                <a:spLocks noChangeArrowheads="1"/>
              </p:cNvSpPr>
              <p:nvPr/>
            </p:nvSpPr>
            <p:spPr bwMode="auto">
              <a:xfrm>
                <a:off x="5862119" y="3458424"/>
                <a:ext cx="1086416" cy="534154"/>
              </a:xfrm>
              <a:prstGeom prst="roundRect">
                <a:avLst>
                  <a:gd name="adj" fmla="val 16667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ru-RU" sz="2000"/>
              </a:p>
            </p:txBody>
          </p:sp>
        </p:grpSp>
        <p:grpSp>
          <p:nvGrpSpPr>
            <p:cNvPr id="61463" name="Группа 41"/>
            <p:cNvGrpSpPr>
              <a:grpSpLocks/>
            </p:cNvGrpSpPr>
            <p:nvPr/>
          </p:nvGrpSpPr>
          <p:grpSpPr bwMode="auto">
            <a:xfrm>
              <a:off x="7283511" y="3458424"/>
              <a:ext cx="1319289" cy="534154"/>
              <a:chOff x="7283511" y="3458424"/>
              <a:chExt cx="1319289" cy="534154"/>
            </a:xfrm>
          </p:grpSpPr>
          <p:sp>
            <p:nvSpPr>
              <p:cNvPr id="61469" name="Rectangle 16"/>
              <p:cNvSpPr>
                <a:spLocks noChangeArrowheads="1"/>
              </p:cNvSpPr>
              <p:nvPr/>
            </p:nvSpPr>
            <p:spPr bwMode="auto">
              <a:xfrm>
                <a:off x="7333505" y="3465265"/>
                <a:ext cx="1114048" cy="52322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</p:spPr>
            <p:txBody>
              <a:bodyPr wrap="none"/>
              <a:lstStyle/>
              <a:p>
                <a:pPr eaLnBrk="0" hangingPunct="0"/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n-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800" baseline="30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470" name="Скругленный прямоугольник 33"/>
              <p:cNvSpPr>
                <a:spLocks noChangeArrowheads="1"/>
              </p:cNvSpPr>
              <p:nvPr/>
            </p:nvSpPr>
            <p:spPr bwMode="auto">
              <a:xfrm>
                <a:off x="7283511" y="3458424"/>
                <a:ext cx="1319289" cy="534154"/>
              </a:xfrm>
              <a:prstGeom prst="roundRect">
                <a:avLst>
                  <a:gd name="adj" fmla="val 16667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ru-RU" sz="2000"/>
              </a:p>
            </p:txBody>
          </p:sp>
        </p:grpSp>
        <p:grpSp>
          <p:nvGrpSpPr>
            <p:cNvPr id="61464" name="Группа 40"/>
            <p:cNvGrpSpPr>
              <a:grpSpLocks/>
            </p:cNvGrpSpPr>
            <p:nvPr/>
          </p:nvGrpSpPr>
          <p:grpSpPr bwMode="auto">
            <a:xfrm>
              <a:off x="6742568" y="2360743"/>
              <a:ext cx="746911" cy="536365"/>
              <a:chOff x="6876107" y="2360743"/>
              <a:chExt cx="746911" cy="536365"/>
            </a:xfrm>
          </p:grpSpPr>
          <p:sp>
            <p:nvSpPr>
              <p:cNvPr id="61467" name="Rectangle 16"/>
              <p:cNvSpPr>
                <a:spLocks noChangeArrowheads="1"/>
              </p:cNvSpPr>
              <p:nvPr/>
            </p:nvSpPr>
            <p:spPr bwMode="auto">
              <a:xfrm>
                <a:off x="6908191" y="2360743"/>
                <a:ext cx="669559" cy="52322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</p:spPr>
            <p:txBody>
              <a:bodyPr wrap="none"/>
              <a:lstStyle/>
              <a:p>
                <a:pPr eaLnBrk="0" hangingPunct="0"/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800" baseline="30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468" name="Скругленный прямоугольник 34"/>
              <p:cNvSpPr>
                <a:spLocks noChangeArrowheads="1"/>
              </p:cNvSpPr>
              <p:nvPr/>
            </p:nvSpPr>
            <p:spPr bwMode="auto">
              <a:xfrm>
                <a:off x="6876107" y="2362954"/>
                <a:ext cx="746911" cy="534154"/>
              </a:xfrm>
              <a:prstGeom prst="roundRect">
                <a:avLst>
                  <a:gd name="adj" fmla="val 16667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ru-RU" sz="2000"/>
              </a:p>
            </p:txBody>
          </p:sp>
        </p:grpSp>
        <p:cxnSp>
          <p:nvCxnSpPr>
            <p:cNvPr id="61465" name="Прямая со стрелкой 36"/>
            <p:cNvCxnSpPr>
              <a:cxnSpLocks noChangeShapeType="1"/>
              <a:stCxn id="61468" idx="2"/>
              <a:endCxn id="61469" idx="0"/>
            </p:cNvCxnSpPr>
            <p:nvPr/>
          </p:nvCxnSpPr>
          <p:spPr bwMode="auto">
            <a:xfrm rot="16200000" flipH="1">
              <a:off x="7219197" y="2793933"/>
              <a:ext cx="568156" cy="774506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</p:cxnSp>
        <p:cxnSp>
          <p:nvCxnSpPr>
            <p:cNvPr id="61466" name="Прямая со стрелкой 37"/>
            <p:cNvCxnSpPr>
              <a:cxnSpLocks noChangeShapeType="1"/>
              <a:stCxn id="61468" idx="2"/>
              <a:endCxn id="61471" idx="0"/>
            </p:cNvCxnSpPr>
            <p:nvPr/>
          </p:nvCxnSpPr>
          <p:spPr bwMode="auto">
            <a:xfrm rot="5400000">
              <a:off x="6544728" y="2893970"/>
              <a:ext cx="568157" cy="57443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</p:cxnSp>
      </p:grp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5553075" y="4784725"/>
            <a:ext cx="1481138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baseline="30000"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6243638" y="835025"/>
            <a:ext cx="2312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для больших </a:t>
            </a:r>
            <a:r>
              <a:rPr lang="en-US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4329113" y="3476625"/>
            <a:ext cx="4090987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n–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n–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aseline="30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45" grpId="0"/>
      <p:bldP spid="46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Заголовок 5"/>
          <p:cNvSpPr>
            <a:spLocks noGrp="1"/>
          </p:cNvSpPr>
          <p:nvPr>
            <p:ph type="title"/>
          </p:nvPr>
        </p:nvSpPr>
        <p:spPr>
          <a:xfrm>
            <a:off x="311150" y="2035834"/>
            <a:ext cx="8375650" cy="2553419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4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Что такое сложность вычислений?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050" y="817563"/>
            <a:ext cx="8401050" cy="12017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1950" indent="-361950">
              <a:defRPr/>
            </a:pPr>
            <a:r>
              <a:rPr lang="ru-RU" sz="2400" b="1" dirty="0">
                <a:solidFill>
                  <a:schemeClr val="accent2"/>
                </a:solidFill>
              </a:rPr>
              <a:t>Задачи теории алгоритмов</a:t>
            </a:r>
            <a:r>
              <a:rPr lang="ru-RU" sz="2400" dirty="0">
                <a:solidFill>
                  <a:schemeClr val="accent2"/>
                </a:solidFill>
              </a:rPr>
              <a:t>:</a:t>
            </a:r>
          </a:p>
          <a:p>
            <a:pPr marL="447675" indent="-266700">
              <a:buFont typeface="Arial" pitchFamily="34" charset="0"/>
              <a:buChar char="•"/>
              <a:defRPr/>
            </a:pPr>
            <a:r>
              <a:rPr lang="ru-RU" sz="2400" dirty="0"/>
              <a:t>существует ли алгоритм решения задачи?</a:t>
            </a:r>
          </a:p>
          <a:p>
            <a:pPr marL="447675" indent="-266700">
              <a:buFont typeface="Arial" pitchFamily="34" charset="0"/>
              <a:buChar char="•"/>
              <a:defRPr/>
            </a:pPr>
            <a:r>
              <a:rPr lang="ru-RU" sz="2400" dirty="0"/>
              <a:t>можно ли им воспользоваться?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00050" y="1922463"/>
            <a:ext cx="8401050" cy="12017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1950" indent="-361950">
              <a:defRPr/>
            </a:pPr>
            <a:r>
              <a:rPr lang="ru-RU" sz="2400" b="1" dirty="0">
                <a:solidFill>
                  <a:srgbClr val="333399"/>
                </a:solidFill>
              </a:rPr>
              <a:t>Шахматы</a:t>
            </a:r>
            <a:r>
              <a:rPr lang="ru-RU" sz="2400" dirty="0"/>
              <a:t>:</a:t>
            </a:r>
          </a:p>
          <a:p>
            <a:pPr marL="447675" indent="-266700">
              <a:buFont typeface="Arial" pitchFamily="34" charset="0"/>
              <a:buChar char="•"/>
              <a:defRPr/>
            </a:pPr>
            <a:r>
              <a:rPr lang="ru-RU" sz="2400" dirty="0"/>
              <a:t>алгоритм существует (конечное число позиций)</a:t>
            </a:r>
          </a:p>
          <a:p>
            <a:pPr marL="447675" indent="-266700">
              <a:buFont typeface="Arial" pitchFamily="34" charset="0"/>
              <a:buChar char="•"/>
              <a:defRPr/>
            </a:pPr>
            <a:r>
              <a:rPr lang="ru-RU" sz="2400" dirty="0"/>
              <a:t>полный перебор нереален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0050" y="3084513"/>
            <a:ext cx="4124325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1950" indent="-361950">
              <a:defRPr/>
            </a:pPr>
            <a:r>
              <a:rPr lang="ru-RU" sz="2400" b="1" dirty="0">
                <a:solidFill>
                  <a:srgbClr val="333399"/>
                </a:solidFill>
              </a:rPr>
              <a:t>Требования к алгоритму</a:t>
            </a:r>
            <a:r>
              <a:rPr lang="ru-RU" sz="2400" dirty="0"/>
              <a:t>:</a:t>
            </a:r>
          </a:p>
          <a:p>
            <a:pPr marL="447675" indent="-266700">
              <a:buFont typeface="Arial" pitchFamily="34" charset="0"/>
              <a:buChar char="•"/>
              <a:defRPr/>
            </a:pPr>
            <a:r>
              <a:rPr lang="ru-RU" sz="2400" dirty="0"/>
              <a:t>быстродействие</a:t>
            </a:r>
          </a:p>
          <a:p>
            <a:pPr marL="447675" indent="-266700">
              <a:buFont typeface="Arial" pitchFamily="34" charset="0"/>
              <a:buChar char="•"/>
              <a:defRPr/>
            </a:pPr>
            <a:r>
              <a:rPr lang="ru-RU" sz="2400" dirty="0"/>
              <a:t>минимальный расход </a:t>
            </a:r>
            <a:br>
              <a:rPr lang="ru-RU" sz="2400" dirty="0"/>
            </a:br>
            <a:r>
              <a:rPr lang="ru-RU" sz="2400" dirty="0"/>
              <a:t>памяти</a:t>
            </a:r>
          </a:p>
        </p:txBody>
      </p:sp>
      <p:sp>
        <p:nvSpPr>
          <p:cNvPr id="9" name="AutoShape 18"/>
          <p:cNvSpPr>
            <a:spLocks noChangeArrowheads="1"/>
          </p:cNvSpPr>
          <p:nvPr/>
        </p:nvSpPr>
        <p:spPr bwMode="auto">
          <a:xfrm>
            <a:off x="4640263" y="3206750"/>
            <a:ext cx="2989262" cy="760413"/>
          </a:xfrm>
          <a:prstGeom prst="wedgeRoundRectCallout">
            <a:avLst>
              <a:gd name="adj1" fmla="val -94757"/>
              <a:gd name="adj2" fmla="val 10705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800" dirty="0" err="1">
                <a:ea typeface="SimSun"/>
                <a:cs typeface="SimSun"/>
              </a:rPr>
              <a:t>временн</a:t>
            </a:r>
            <a:r>
              <a:rPr lang="en-US" altLang="zh-CN" sz="2800" dirty="0">
                <a:ea typeface="SimSun"/>
                <a:cs typeface="SimSun"/>
              </a:rPr>
              <a:t>á</a:t>
            </a:r>
            <a:r>
              <a:rPr lang="ru-RU" altLang="zh-CN" sz="2800" dirty="0">
                <a:ea typeface="SimSun"/>
                <a:cs typeface="SimSun"/>
              </a:rPr>
              <a:t>я сложность</a:t>
            </a:r>
            <a:endParaRPr lang="ru-RU" sz="2800" dirty="0"/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auto">
          <a:xfrm>
            <a:off x="4640263" y="4187825"/>
            <a:ext cx="3434062" cy="760413"/>
          </a:xfrm>
          <a:prstGeom prst="wedgeRoundRectCallout">
            <a:avLst>
              <a:gd name="adj1" fmla="val -76420"/>
              <a:gd name="adj2" fmla="val -46915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800" dirty="0">
                <a:ea typeface="SimSun"/>
                <a:cs typeface="SimSun"/>
              </a:rPr>
              <a:t>пространственная сложность</a:t>
            </a:r>
            <a:endParaRPr lang="ru-RU" sz="2800" dirty="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85865" y="5430987"/>
            <a:ext cx="8261349" cy="663575"/>
            <a:chOff x="464" y="2126"/>
            <a:chExt cx="5204" cy="418"/>
          </a:xfrm>
        </p:grpSpPr>
        <p:sp>
          <p:nvSpPr>
            <p:cNvPr id="12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886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>
                  <a:latin typeface="Arial" charset="0"/>
                </a:rPr>
                <a:t>  Обычно эти требования противоречивы!</a:t>
              </a:r>
            </a:p>
          </p:txBody>
        </p:sp>
        <p:sp>
          <p:nvSpPr>
            <p:cNvPr id="55307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 build="p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err="1" smtClean="0"/>
              <a:t>Временн</a:t>
            </a:r>
            <a:r>
              <a:rPr lang="en-US" sz="3600" dirty="0" smtClean="0"/>
              <a:t>á</a:t>
            </a:r>
            <a:r>
              <a:rPr lang="ru-RU" sz="3600" dirty="0" smtClean="0"/>
              <a:t>я сложность</a:t>
            </a:r>
          </a:p>
        </p:txBody>
      </p:sp>
      <p:sp>
        <p:nvSpPr>
          <p:cNvPr id="56324" name="Прямоугольник 3"/>
          <p:cNvSpPr>
            <a:spLocks noChangeArrowheads="1"/>
          </p:cNvSpPr>
          <p:nvPr/>
        </p:nvSpPr>
        <p:spPr bwMode="auto">
          <a:xfrm>
            <a:off x="396875" y="835025"/>
            <a:ext cx="9356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7675" indent="-447675"/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>
                <a:solidFill>
                  <a:srgbClr val="000000"/>
                </a:solidFill>
              </a:rPr>
              <a:t> – </a:t>
            </a:r>
            <a:r>
              <a:rPr lang="ru-RU" sz="2400">
                <a:solidFill>
                  <a:srgbClr val="000000"/>
                </a:solidFill>
              </a:rPr>
              <a:t>количество элементарных операций универсального исполнителя (компьютера)</a:t>
            </a:r>
            <a:endParaRPr lang="ru-RU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00063" y="1698625"/>
            <a:ext cx="6653212" cy="663575"/>
            <a:chOff x="464" y="2126"/>
            <a:chExt cx="4191" cy="418"/>
          </a:xfrm>
        </p:grpSpPr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782" y="2165"/>
              <a:ext cx="3873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dirty="0">
                  <a:latin typeface="Arial" charset="0"/>
                </a:rPr>
                <a:t> </a:t>
              </a:r>
              <a:r>
                <a:rPr lang="ru-RU" sz="2400" dirty="0">
                  <a:latin typeface="Arial" charset="0"/>
                </a:rPr>
                <a:t>зависит от размера входных данных </a:t>
              </a:r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56336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85775" y="2419350"/>
            <a:ext cx="7259638" cy="4619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400">
                <a:cs typeface="Times New Roman" pitchFamily="18" charset="0"/>
              </a:rPr>
              <a:t>Временная сложность алгоритма – функция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>
                <a:cs typeface="Times New Roman" pitchFamily="18" charset="0"/>
              </a:rPr>
              <a:t>.</a:t>
            </a:r>
            <a:endParaRPr lang="ru-RU" sz="2400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485775" y="2895600"/>
            <a:ext cx="8324850" cy="8921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marL="361950" indent="-361950" eaLnBrk="0" hangingPunct="0"/>
            <a:r>
              <a:rPr lang="ru-RU" sz="2400" b="1">
                <a:cs typeface="Times New Roman" pitchFamily="18" charset="0"/>
              </a:rPr>
              <a:t>Задача 1</a:t>
            </a:r>
            <a:r>
              <a:rPr lang="ru-RU" sz="2400">
                <a:cs typeface="Times New Roman" pitchFamily="18" charset="0"/>
              </a:rPr>
              <a:t>. Вычислить сумму первых трёх элементов массива (при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 3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).</a:t>
            </a:r>
            <a:r>
              <a:rPr lang="ru-RU" sz="2400">
                <a:cs typeface="Times New Roman" pitchFamily="18" charset="0"/>
              </a:rPr>
              <a:t> </a:t>
            </a:r>
            <a:endParaRPr lang="ru-RU" sz="2400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990600" y="3876675"/>
            <a:ext cx="4246563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Sum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ru-RU" sz="2400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278438" y="3892550"/>
            <a:ext cx="1212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3</a:t>
            </a:r>
            <a:endParaRPr lang="ru-RU"/>
          </a:p>
        </p:txBody>
      </p:sp>
      <p:sp>
        <p:nvSpPr>
          <p:cNvPr id="16" name="AutoShape 18"/>
          <p:cNvSpPr>
            <a:spLocks noChangeArrowheads="1"/>
          </p:cNvSpPr>
          <p:nvPr/>
        </p:nvSpPr>
        <p:spPr bwMode="auto">
          <a:xfrm>
            <a:off x="6802438" y="3400425"/>
            <a:ext cx="2036762" cy="1057275"/>
          </a:xfrm>
          <a:prstGeom prst="wedgeRoundRectCallout">
            <a:avLst>
              <a:gd name="adj1" fmla="val -69504"/>
              <a:gd name="adj2" fmla="val 20554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en-US" altLang="zh-CN" sz="2400" dirty="0">
                <a:ea typeface="SimSun"/>
                <a:cs typeface="SimSun"/>
              </a:rPr>
              <a:t>2 </a:t>
            </a:r>
            <a:r>
              <a:rPr lang="ru-RU" altLang="zh-CN" sz="2400" dirty="0">
                <a:ea typeface="SimSun"/>
                <a:cs typeface="SimSun"/>
              </a:rPr>
              <a:t>сложения + запись в память</a:t>
            </a:r>
            <a:endParaRPr lang="ru-RU" sz="24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85775" y="4419600"/>
            <a:ext cx="8324850" cy="4619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marL="361950" indent="-361950" eaLnBrk="0" hangingPunct="0"/>
            <a:r>
              <a:rPr lang="ru-RU" sz="2400" b="1">
                <a:cs typeface="Times New Roman" pitchFamily="18" charset="0"/>
              </a:rPr>
              <a:t>Задача </a:t>
            </a:r>
            <a:r>
              <a:rPr lang="en-US" sz="2400" b="1">
                <a:cs typeface="Times New Roman" pitchFamily="18" charset="0"/>
              </a:rPr>
              <a:t>2</a:t>
            </a:r>
            <a:r>
              <a:rPr lang="ru-RU" sz="2400" b="1">
                <a:cs typeface="Times New Roman" pitchFamily="18" charset="0"/>
              </a:rPr>
              <a:t>.</a:t>
            </a:r>
            <a:r>
              <a:rPr lang="ru-RU" sz="2400">
                <a:cs typeface="Times New Roman" pitchFamily="18" charset="0"/>
              </a:rPr>
              <a:t> Вычислить сумму всех элементов массива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.</a:t>
            </a:r>
            <a:r>
              <a:rPr lang="ru-RU" sz="2400">
                <a:cs typeface="Times New Roman" pitchFamily="18" charset="0"/>
              </a:rPr>
              <a:t> </a:t>
            </a:r>
            <a:endParaRPr lang="ru-RU" sz="240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990600" y="5032375"/>
            <a:ext cx="4086225" cy="1201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Sum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</a:p>
          <a:p>
            <a:pPr eaLnBrk="0" hangingPunct="0">
              <a:defRPr/>
            </a:pPr>
            <a:r>
              <a:rPr lang="pt-BR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 </a:t>
            </a:r>
            <a:r>
              <a:rPr lang="pt-BR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(n): </a:t>
            </a:r>
          </a:p>
          <a:p>
            <a:pPr eaLnBrk="0" hangingPunct="0">
              <a:defRPr/>
            </a:pP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Sum =</a:t>
            </a:r>
            <a:r>
              <a:rPr lang="pt-BR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Sum</a:t>
            </a:r>
            <a:r>
              <a:rPr lang="pt-BR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pt-BR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A[i]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5278438" y="4864100"/>
            <a:ext cx="1866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lang="ru-RU"/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5392738" y="5505450"/>
            <a:ext cx="2836862" cy="847725"/>
          </a:xfrm>
          <a:prstGeom prst="wedgeRoundRectCallout">
            <a:avLst>
              <a:gd name="adj1" fmla="val -12270"/>
              <a:gd name="adj2" fmla="val -80094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en-US" altLang="zh-CN" sz="2800" i="1" dirty="0">
                <a:latin typeface="Times New Roman" pitchFamily="18" charset="0"/>
                <a:ea typeface="SimSun"/>
                <a:cs typeface="Times New Roman" pitchFamily="18" charset="0"/>
              </a:rPr>
              <a:t>n</a:t>
            </a:r>
            <a:r>
              <a:rPr lang="en-US" altLang="zh-CN" sz="2400" dirty="0">
                <a:ea typeface="SimSun"/>
                <a:cs typeface="SimSun"/>
              </a:rPr>
              <a:t> </a:t>
            </a:r>
            <a:r>
              <a:rPr lang="ru-RU" altLang="zh-CN" sz="2400" dirty="0">
                <a:ea typeface="SimSun"/>
                <a:cs typeface="SimSun"/>
              </a:rPr>
              <a:t>сложений, </a:t>
            </a:r>
            <a:r>
              <a:rPr lang="en-US" altLang="zh-CN" sz="2800" i="1" dirty="0">
                <a:latin typeface="Times New Roman" pitchFamily="18" charset="0"/>
                <a:ea typeface="SimSun"/>
                <a:cs typeface="Times New Roman" pitchFamily="18" charset="0"/>
              </a:rPr>
              <a:t>n</a:t>
            </a:r>
            <a:r>
              <a:rPr lang="ru-RU" altLang="zh-CN" sz="2400" i="1" dirty="0">
                <a:latin typeface="Times New Roman" pitchFamily="18" charset="0"/>
                <a:ea typeface="SimSun"/>
                <a:cs typeface="Times New Roman" pitchFamily="18" charset="0"/>
              </a:rPr>
              <a:t>+</a:t>
            </a:r>
            <a:r>
              <a:rPr lang="ru-RU" altLang="zh-CN" sz="2400" dirty="0">
                <a:latin typeface="Times New Roman" pitchFamily="18" charset="0"/>
                <a:ea typeface="SimSun"/>
                <a:cs typeface="Times New Roman" pitchFamily="18" charset="0"/>
              </a:rPr>
              <a:t>1</a:t>
            </a:r>
            <a:r>
              <a:rPr lang="en-US" altLang="zh-CN" sz="2400" dirty="0">
                <a:ea typeface="SimSun"/>
                <a:cs typeface="SimSun"/>
              </a:rPr>
              <a:t> </a:t>
            </a:r>
            <a:r>
              <a:rPr lang="ru-RU" altLang="zh-CN" sz="2400" dirty="0">
                <a:ea typeface="SimSun"/>
                <a:cs typeface="SimSun"/>
              </a:rPr>
              <a:t>операций записи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9" grpId="0"/>
      <p:bldP spid="52231" grpId="0" animBg="1"/>
      <p:bldP spid="15" grpId="0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err="1" smtClean="0"/>
              <a:t>Временн</a:t>
            </a:r>
            <a:r>
              <a:rPr lang="en-US" sz="3600" dirty="0" smtClean="0"/>
              <a:t>á</a:t>
            </a:r>
            <a:r>
              <a:rPr lang="ru-RU" sz="3600" dirty="0" smtClean="0"/>
              <a:t>я сложность</a:t>
            </a: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381000" y="790575"/>
            <a:ext cx="8324850" cy="95410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marL="361950" indent="-361950" eaLnBrk="0" hangingPunct="0"/>
            <a:r>
              <a:rPr lang="ru-RU" sz="2800" b="1" dirty="0">
                <a:solidFill>
                  <a:schemeClr val="accent6"/>
                </a:solidFill>
                <a:cs typeface="Times New Roman" pitchFamily="18" charset="0"/>
              </a:rPr>
              <a:t>Задача 3</a:t>
            </a:r>
            <a:r>
              <a:rPr lang="ru-RU" sz="2800" dirty="0">
                <a:solidFill>
                  <a:schemeClr val="accent6"/>
                </a:solidFill>
                <a:cs typeface="Times New Roman" pitchFamily="18" charset="0"/>
              </a:rPr>
              <a:t>. </a:t>
            </a:r>
            <a:r>
              <a:rPr lang="ru-RU" sz="2800" dirty="0"/>
              <a:t>Отсортировать все элементы массива по возрастанию методом выбора.</a:t>
            </a:r>
            <a:r>
              <a:rPr lang="ru-RU" sz="2800" dirty="0"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885825" y="1801515"/>
            <a:ext cx="7216775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(n-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): </a:t>
            </a:r>
          </a:p>
          <a:p>
            <a:pPr eaLnBrk="0" hangingPunct="0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nMin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</a:t>
            </a:r>
            <a:r>
              <a:rPr lang="en-US" sz="28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hangingPunct="0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(i+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n): </a:t>
            </a:r>
          </a:p>
          <a:p>
            <a:pPr eaLnBrk="0" hangingPunct="0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en-US" sz="28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en-US" sz="28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nMin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]: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nMin</a:t>
            </a:r>
            <a:r>
              <a:rPr lang="en-US" sz="28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hangingPunct="0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nMin</a:t>
            </a:r>
            <a:r>
              <a:rPr lang="en-US" sz="28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!=</a:t>
            </a:r>
            <a:r>
              <a:rPr lang="en-US" sz="28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hangingPunct="0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A[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],A[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nMin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en-US" sz="28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nMin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],A[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</a:p>
        </p:txBody>
      </p:sp>
      <p:sp>
        <p:nvSpPr>
          <p:cNvPr id="41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3105150" y="4778263"/>
          <a:ext cx="5822950" cy="676275"/>
        </p:xfrm>
        <a:graphic>
          <a:graphicData uri="http://schemas.openxmlformats.org/presentationml/2006/ole">
            <p:oleObj spid="_x0000_s4098" name="Формула" r:id="rId3" imgW="3365500" imgH="393700" progId="Equation.3">
              <p:embed/>
            </p:oleObj>
          </a:graphicData>
        </a:graphic>
      </p:graphicFrame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60363" y="4863988"/>
            <a:ext cx="27543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Число сравнений:</a:t>
            </a:r>
            <a:endParaRPr lang="ru-RU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360363" y="5473588"/>
            <a:ext cx="3190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Число перестановок:</a:t>
            </a:r>
            <a:endParaRPr lang="ru-RU" dirty="0"/>
          </a:p>
        </p:txBody>
      </p:sp>
      <p:sp>
        <p:nvSpPr>
          <p:cNvPr id="410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3676650" y="5511688"/>
          <a:ext cx="1552575" cy="471488"/>
        </p:xfrm>
        <a:graphic>
          <a:graphicData uri="http://schemas.openxmlformats.org/presentationml/2006/ole">
            <p:oleObj spid="_x0000_s4099" name="Формула" r:id="rId4" imgW="787320" imgH="241200" progId="Equation.3">
              <p:embed/>
            </p:oleObj>
          </a:graphicData>
        </a:graphic>
      </p:graphicFrame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5735638" y="5521213"/>
            <a:ext cx="2442204" cy="647700"/>
          </a:xfrm>
          <a:prstGeom prst="wedgeRoundRectCallout">
            <a:avLst>
              <a:gd name="adj1" fmla="val -69464"/>
              <a:gd name="adj2" fmla="val -13593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400" b="1" dirty="0">
                <a:ea typeface="SimSun"/>
                <a:cs typeface="SimSun"/>
              </a:rPr>
              <a:t>зависит от данных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200" dirty="0" smtClean="0"/>
              <a:t>Сравнение алгоритмов по сложности</a:t>
            </a:r>
          </a:p>
        </p:txBody>
      </p:sp>
      <p:sp>
        <p:nvSpPr>
          <p:cNvPr id="51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1"/>
          <p:cNvGraphicFramePr>
            <a:graphicFrameLocks noChangeAspect="1"/>
          </p:cNvGraphicFramePr>
          <p:nvPr/>
        </p:nvGraphicFramePr>
        <p:xfrm>
          <a:off x="962025" y="885825"/>
          <a:ext cx="2082800" cy="447675"/>
        </p:xfrm>
        <a:graphic>
          <a:graphicData uri="http://schemas.openxmlformats.org/presentationml/2006/ole">
            <p:oleObj spid="_x0000_s5122" name="Формула" r:id="rId3" imgW="1015559" imgH="215806" progId="Equation.3">
              <p:embed/>
            </p:oleObj>
          </a:graphicData>
        </a:graphic>
      </p:graphicFrame>
      <p:sp>
        <p:nvSpPr>
          <p:cNvPr id="513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902075" y="885825"/>
          <a:ext cx="1927225" cy="466725"/>
        </p:xfrm>
        <a:graphic>
          <a:graphicData uri="http://schemas.openxmlformats.org/presentationml/2006/ole">
            <p:oleObj spid="_x0000_s5123" name="Формула" r:id="rId4" imgW="939800" imgH="228600" progId="Equation.3">
              <p:embed/>
            </p:oleObj>
          </a:graphicData>
        </a:graphic>
      </p:graphicFrame>
      <p:sp>
        <p:nvSpPr>
          <p:cNvPr id="51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6686550" y="885825"/>
          <a:ext cx="1323975" cy="485775"/>
        </p:xfrm>
        <a:graphic>
          <a:graphicData uri="http://schemas.openxmlformats.org/presentationml/2006/ole">
            <p:oleObj spid="_x0000_s5124" name="Формула" r:id="rId5" imgW="647700" imgH="241300" progId="Equation.3">
              <p:embed/>
            </p:oleObj>
          </a:graphicData>
        </a:graphic>
      </p:graphicFrame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255838" y="1435100"/>
            <a:ext cx="4632325" cy="663575"/>
            <a:chOff x="464" y="2126"/>
            <a:chExt cx="2917" cy="418"/>
          </a:xfrm>
        </p:grpSpPr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599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Какой алгоритм выбрать?</a:t>
              </a:r>
            </a:p>
          </p:txBody>
        </p:sp>
        <p:sp>
          <p:nvSpPr>
            <p:cNvPr id="5160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" name="Группа 42"/>
          <p:cNvGrpSpPr>
            <a:grpSpLocks/>
          </p:cNvGrpSpPr>
          <p:nvPr/>
        </p:nvGrpSpPr>
        <p:grpSpPr bwMode="auto">
          <a:xfrm>
            <a:off x="596900" y="2476500"/>
            <a:ext cx="3552825" cy="3114675"/>
            <a:chOff x="596664" y="2476500"/>
            <a:chExt cx="3553064" cy="3114677"/>
          </a:xfrm>
        </p:grpSpPr>
        <p:grpSp>
          <p:nvGrpSpPr>
            <p:cNvPr id="5146" name="Group 7"/>
            <p:cNvGrpSpPr>
              <a:grpSpLocks noChangeAspect="1"/>
            </p:cNvGrpSpPr>
            <p:nvPr/>
          </p:nvGrpSpPr>
          <p:grpSpPr bwMode="auto">
            <a:xfrm>
              <a:off x="596664" y="2556096"/>
              <a:ext cx="3553064" cy="3035081"/>
              <a:chOff x="5101" y="8822"/>
              <a:chExt cx="3062" cy="2615"/>
            </a:xfrm>
          </p:grpSpPr>
          <p:sp>
            <p:nvSpPr>
              <p:cNvPr id="5147" name="Freeform 9"/>
              <p:cNvSpPr>
                <a:spLocks/>
              </p:cNvSpPr>
              <p:nvPr/>
            </p:nvSpPr>
            <p:spPr bwMode="auto">
              <a:xfrm>
                <a:off x="5461" y="9579"/>
                <a:ext cx="2320" cy="1515"/>
              </a:xfrm>
              <a:custGeom>
                <a:avLst/>
                <a:gdLst>
                  <a:gd name="T0" fmla="*/ 0 w 3981"/>
                  <a:gd name="T1" fmla="*/ 2 h 2599"/>
                  <a:gd name="T2" fmla="*/ 2 w 3981"/>
                  <a:gd name="T3" fmla="*/ 2 h 2599"/>
                  <a:gd name="T4" fmla="*/ 3 w 3981"/>
                  <a:gd name="T5" fmla="*/ 0 h 2599"/>
                  <a:gd name="T6" fmla="*/ 0 60000 65536"/>
                  <a:gd name="T7" fmla="*/ 0 60000 65536"/>
                  <a:gd name="T8" fmla="*/ 0 60000 65536"/>
                  <a:gd name="T9" fmla="*/ 0 w 3981"/>
                  <a:gd name="T10" fmla="*/ 0 h 2599"/>
                  <a:gd name="T11" fmla="*/ 3981 w 3981"/>
                  <a:gd name="T12" fmla="*/ 2599 h 259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81" h="2599">
                    <a:moveTo>
                      <a:pt x="0" y="2599"/>
                    </a:moveTo>
                    <a:cubicBezTo>
                      <a:pt x="656" y="2576"/>
                      <a:pt x="1323" y="2412"/>
                      <a:pt x="2014" y="1944"/>
                    </a:cubicBezTo>
                    <a:cubicBezTo>
                      <a:pt x="2705" y="1476"/>
                      <a:pt x="3407" y="714"/>
                      <a:pt x="3981" y="0"/>
                    </a:cubicBezTo>
                  </a:path>
                </a:pathLst>
              </a:custGeom>
              <a:noFill/>
              <a:ln w="571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 b="1"/>
              </a:p>
            </p:txBody>
          </p:sp>
          <p:sp>
            <p:nvSpPr>
              <p:cNvPr id="5148" name="Line 10"/>
              <p:cNvSpPr>
                <a:spLocks noChangeShapeType="1"/>
              </p:cNvSpPr>
              <p:nvPr/>
            </p:nvSpPr>
            <p:spPr bwMode="auto">
              <a:xfrm flipV="1">
                <a:off x="5461" y="10344"/>
                <a:ext cx="2313" cy="750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/>
              </a:p>
            </p:txBody>
          </p:sp>
          <p:sp>
            <p:nvSpPr>
              <p:cNvPr id="5149" name="Freeform 11"/>
              <p:cNvSpPr>
                <a:spLocks/>
              </p:cNvSpPr>
              <p:nvPr/>
            </p:nvSpPr>
            <p:spPr bwMode="auto">
              <a:xfrm>
                <a:off x="5461" y="8842"/>
                <a:ext cx="2102" cy="2252"/>
              </a:xfrm>
              <a:custGeom>
                <a:avLst/>
                <a:gdLst>
                  <a:gd name="T0" fmla="*/ 0 w 3606"/>
                  <a:gd name="T1" fmla="*/ 3 h 3863"/>
                  <a:gd name="T2" fmla="*/ 2 w 3606"/>
                  <a:gd name="T3" fmla="*/ 3 h 3863"/>
                  <a:gd name="T4" fmla="*/ 3 w 3606"/>
                  <a:gd name="T5" fmla="*/ 0 h 3863"/>
                  <a:gd name="T6" fmla="*/ 0 60000 65536"/>
                  <a:gd name="T7" fmla="*/ 0 60000 65536"/>
                  <a:gd name="T8" fmla="*/ 0 60000 65536"/>
                  <a:gd name="T9" fmla="*/ 0 w 3606"/>
                  <a:gd name="T10" fmla="*/ 0 h 3863"/>
                  <a:gd name="T11" fmla="*/ 3606 w 3606"/>
                  <a:gd name="T12" fmla="*/ 3863 h 38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06" h="3863">
                    <a:moveTo>
                      <a:pt x="0" y="3863"/>
                    </a:moveTo>
                    <a:cubicBezTo>
                      <a:pt x="843" y="3863"/>
                      <a:pt x="1298" y="3844"/>
                      <a:pt x="1990" y="3208"/>
                    </a:cubicBezTo>
                    <a:cubicBezTo>
                      <a:pt x="2682" y="2572"/>
                      <a:pt x="3349" y="819"/>
                      <a:pt x="3606" y="0"/>
                    </a:cubicBezTo>
                  </a:path>
                </a:pathLst>
              </a:custGeom>
              <a:noFill/>
              <a:ln w="5715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 b="1"/>
              </a:p>
            </p:txBody>
          </p:sp>
          <p:sp>
            <p:nvSpPr>
              <p:cNvPr id="5150" name="Freeform 12"/>
              <p:cNvSpPr>
                <a:spLocks/>
              </p:cNvSpPr>
              <p:nvPr/>
            </p:nvSpPr>
            <p:spPr bwMode="auto">
              <a:xfrm>
                <a:off x="5464" y="8822"/>
                <a:ext cx="2645" cy="2275"/>
              </a:xfrm>
              <a:custGeom>
                <a:avLst/>
                <a:gdLst>
                  <a:gd name="T0" fmla="*/ 4 w 4538"/>
                  <a:gd name="T1" fmla="*/ 2 h 4193"/>
                  <a:gd name="T2" fmla="*/ 0 w 4538"/>
                  <a:gd name="T3" fmla="*/ 2 h 4193"/>
                  <a:gd name="T4" fmla="*/ 0 w 4538"/>
                  <a:gd name="T5" fmla="*/ 0 h 4193"/>
                  <a:gd name="T6" fmla="*/ 0 60000 65536"/>
                  <a:gd name="T7" fmla="*/ 0 60000 65536"/>
                  <a:gd name="T8" fmla="*/ 0 60000 65536"/>
                  <a:gd name="T9" fmla="*/ 0 w 4538"/>
                  <a:gd name="T10" fmla="*/ 0 h 4193"/>
                  <a:gd name="T11" fmla="*/ 4538 w 4538"/>
                  <a:gd name="T12" fmla="*/ 4193 h 419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38" h="4193">
                    <a:moveTo>
                      <a:pt x="4538" y="4193"/>
                    </a:moveTo>
                    <a:lnTo>
                      <a:pt x="0" y="419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/>
              <a:lstStyle/>
              <a:p>
                <a:endParaRPr lang="ru-RU" b="1"/>
              </a:p>
            </p:txBody>
          </p:sp>
          <p:sp>
            <p:nvSpPr>
              <p:cNvPr id="5151" name="Line 13"/>
              <p:cNvSpPr>
                <a:spLocks noChangeShapeType="1"/>
              </p:cNvSpPr>
              <p:nvPr/>
            </p:nvSpPr>
            <p:spPr bwMode="auto">
              <a:xfrm>
                <a:off x="6611" y="10712"/>
                <a:ext cx="1" cy="38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 b="1"/>
              </a:p>
            </p:txBody>
          </p:sp>
          <p:sp>
            <p:nvSpPr>
              <p:cNvPr id="5152" name="Text Box 14"/>
              <p:cNvSpPr txBox="1">
                <a:spLocks noChangeArrowheads="1"/>
              </p:cNvSpPr>
              <p:nvPr/>
            </p:nvSpPr>
            <p:spPr bwMode="auto">
              <a:xfrm>
                <a:off x="5204" y="11082"/>
                <a:ext cx="284" cy="2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latin typeface="Times New Roman" pitchFamily="18" charset="0"/>
                  </a:rPr>
                  <a:t>0</a:t>
                </a:r>
                <a:endParaRPr lang="ru-RU" sz="3600" b="1"/>
              </a:p>
            </p:txBody>
          </p:sp>
          <p:sp>
            <p:nvSpPr>
              <p:cNvPr id="5153" name="Text Box 15"/>
              <p:cNvSpPr txBox="1">
                <a:spLocks noChangeArrowheads="1"/>
              </p:cNvSpPr>
              <p:nvPr/>
            </p:nvSpPr>
            <p:spPr bwMode="auto">
              <a:xfrm>
                <a:off x="6365" y="11091"/>
                <a:ext cx="4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spcAft>
                    <a:spcPts val="1000"/>
                  </a:spcAft>
                </a:pPr>
                <a:r>
                  <a:rPr lang="ru-RU" sz="2000" b="1">
                    <a:latin typeface="Calibri" pitchFamily="34" charset="0"/>
                  </a:rPr>
                  <a:t>10</a:t>
                </a:r>
                <a:r>
                  <a:rPr lang="en-US" sz="2000" b="1">
                    <a:latin typeface="Times New Roman" pitchFamily="18" charset="0"/>
                  </a:rPr>
                  <a:t>0</a:t>
                </a:r>
                <a:endParaRPr lang="ru-RU" sz="3600" b="1"/>
              </a:p>
            </p:txBody>
          </p:sp>
          <p:sp>
            <p:nvSpPr>
              <p:cNvPr id="5154" name="Text Box 16"/>
              <p:cNvSpPr txBox="1">
                <a:spLocks noChangeArrowheads="1"/>
              </p:cNvSpPr>
              <p:nvPr/>
            </p:nvSpPr>
            <p:spPr bwMode="auto">
              <a:xfrm>
                <a:off x="7754" y="11116"/>
                <a:ext cx="409" cy="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 sz="3600" b="1"/>
              </a:p>
            </p:txBody>
          </p:sp>
          <p:sp>
            <p:nvSpPr>
              <p:cNvPr id="5155" name="Text Box 17"/>
              <p:cNvSpPr txBox="1">
                <a:spLocks noChangeArrowheads="1"/>
              </p:cNvSpPr>
              <p:nvPr/>
            </p:nvSpPr>
            <p:spPr bwMode="auto">
              <a:xfrm>
                <a:off x="5101" y="8861"/>
                <a:ext cx="351" cy="3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 sz="3600" b="1"/>
              </a:p>
            </p:txBody>
          </p:sp>
          <p:sp>
            <p:nvSpPr>
              <p:cNvPr id="5156" name="Text Box 18"/>
              <p:cNvSpPr txBox="1">
                <a:spLocks noChangeArrowheads="1"/>
              </p:cNvSpPr>
              <p:nvPr/>
            </p:nvSpPr>
            <p:spPr bwMode="auto">
              <a:xfrm>
                <a:off x="6928" y="9053"/>
                <a:ext cx="444" cy="3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 sz="3600" b="1"/>
              </a:p>
            </p:txBody>
          </p:sp>
          <p:sp>
            <p:nvSpPr>
              <p:cNvPr id="5157" name="Text Box 19"/>
              <p:cNvSpPr txBox="1">
                <a:spLocks noChangeArrowheads="1"/>
              </p:cNvSpPr>
              <p:nvPr/>
            </p:nvSpPr>
            <p:spPr bwMode="auto">
              <a:xfrm>
                <a:off x="7566" y="9717"/>
                <a:ext cx="420" cy="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 sz="3600" b="1"/>
              </a:p>
            </p:txBody>
          </p:sp>
          <p:sp>
            <p:nvSpPr>
              <p:cNvPr id="5158" name="Oval 21"/>
              <p:cNvSpPr>
                <a:spLocks noChangeArrowheads="1"/>
              </p:cNvSpPr>
              <p:nvPr/>
            </p:nvSpPr>
            <p:spPr bwMode="auto">
              <a:xfrm>
                <a:off x="6592" y="10696"/>
                <a:ext cx="45" cy="4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600" b="1"/>
              </a:p>
            </p:txBody>
          </p:sp>
        </p:grpSp>
        <p:graphicFrame>
          <p:nvGraphicFramePr>
            <p:cNvPr id="5127" name="Object 8"/>
            <p:cNvGraphicFramePr>
              <a:graphicFrameLocks noChangeAspect="1"/>
            </p:cNvGraphicFramePr>
            <p:nvPr/>
          </p:nvGraphicFramePr>
          <p:xfrm>
            <a:off x="3810000" y="5214938"/>
            <a:ext cx="260350" cy="284162"/>
          </p:xfrm>
          <a:graphic>
            <a:graphicData uri="http://schemas.openxmlformats.org/presentationml/2006/ole">
              <p:oleObj spid="_x0000_s5127" name="Формула" r:id="rId6" imgW="126720" imgH="139680" progId="Equation.3">
                <p:embed/>
              </p:oleObj>
            </a:graphicData>
          </a:graphic>
        </p:graphicFrame>
        <p:graphicFrame>
          <p:nvGraphicFramePr>
            <p:cNvPr id="5128" name="Object 6"/>
            <p:cNvGraphicFramePr>
              <a:graphicFrameLocks noChangeAspect="1"/>
            </p:cNvGraphicFramePr>
            <p:nvPr/>
          </p:nvGraphicFramePr>
          <p:xfrm>
            <a:off x="3533775" y="2965450"/>
            <a:ext cx="338138" cy="439738"/>
          </p:xfrm>
          <a:graphic>
            <a:graphicData uri="http://schemas.openxmlformats.org/presentationml/2006/ole">
              <p:oleObj spid="_x0000_s5128" name="Формула" r:id="rId7" imgW="164880" imgH="215640" progId="Equation.3">
                <p:embed/>
              </p:oleObj>
            </a:graphicData>
          </a:graphic>
        </p:graphicFrame>
        <p:graphicFrame>
          <p:nvGraphicFramePr>
            <p:cNvPr id="5129" name="Object 7"/>
            <p:cNvGraphicFramePr>
              <a:graphicFrameLocks noChangeAspect="1"/>
            </p:cNvGraphicFramePr>
            <p:nvPr/>
          </p:nvGraphicFramePr>
          <p:xfrm>
            <a:off x="3632200" y="3927475"/>
            <a:ext cx="311150" cy="439738"/>
          </p:xfrm>
          <a:graphic>
            <a:graphicData uri="http://schemas.openxmlformats.org/presentationml/2006/ole">
              <p:oleObj spid="_x0000_s5129" name="Формула" r:id="rId8" imgW="152280" imgH="215640" progId="Equation.3">
                <p:embed/>
              </p:oleObj>
            </a:graphicData>
          </a:graphic>
        </p:graphicFrame>
        <p:graphicFrame>
          <p:nvGraphicFramePr>
            <p:cNvPr id="5130" name="Object 11"/>
            <p:cNvGraphicFramePr>
              <a:graphicFrameLocks noChangeAspect="1"/>
            </p:cNvGraphicFramePr>
            <p:nvPr/>
          </p:nvGraphicFramePr>
          <p:xfrm>
            <a:off x="3003550" y="2476500"/>
            <a:ext cx="312738" cy="466725"/>
          </p:xfrm>
          <a:graphic>
            <a:graphicData uri="http://schemas.openxmlformats.org/presentationml/2006/ole">
              <p:oleObj spid="_x0000_s5130" name="Формула" r:id="rId9" imgW="152280" imgH="228600" progId="Equation.3">
                <p:embed/>
              </p:oleObj>
            </a:graphicData>
          </a:graphic>
        </p:graphicFrame>
        <p:graphicFrame>
          <p:nvGraphicFramePr>
            <p:cNvPr id="5131" name="Object 9"/>
            <p:cNvGraphicFramePr>
              <a:graphicFrameLocks noChangeAspect="1"/>
            </p:cNvGraphicFramePr>
            <p:nvPr/>
          </p:nvGraphicFramePr>
          <p:xfrm>
            <a:off x="663575" y="2551113"/>
            <a:ext cx="285750" cy="334962"/>
          </p:xfrm>
          <a:graphic>
            <a:graphicData uri="http://schemas.openxmlformats.org/presentationml/2006/ole">
              <p:oleObj spid="_x0000_s5131" name="Формула" r:id="rId10" imgW="139680" imgH="164880" progId="Equation.3">
                <p:embed/>
              </p:oleObj>
            </a:graphicData>
          </a:graphic>
        </p:graphicFrame>
      </p:grp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57700" y="2276475"/>
            <a:ext cx="193357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marL="361950" indent="-361950" eaLnBrk="0" hangingPunct="0"/>
            <a:r>
              <a:rPr lang="ru-RU" sz="2400" dirty="0">
                <a:cs typeface="Times New Roman" pitchFamily="18" charset="0"/>
              </a:rPr>
              <a:t>при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100</a:t>
            </a:r>
            <a:r>
              <a:rPr lang="en-US" sz="2400" dirty="0">
                <a:cs typeface="Times New Roman" pitchFamily="18" charset="0"/>
              </a:rPr>
              <a:t>:</a:t>
            </a:r>
            <a:endParaRPr lang="ru-RU" sz="2400" dirty="0"/>
          </a:p>
        </p:txBody>
      </p:sp>
      <p:sp>
        <p:nvSpPr>
          <p:cNvPr id="514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6347" name="Object 27"/>
          <p:cNvGraphicFramePr>
            <a:graphicFrameLocks noChangeAspect="1"/>
          </p:cNvGraphicFramePr>
          <p:nvPr/>
        </p:nvGraphicFramePr>
        <p:xfrm>
          <a:off x="5048250" y="2781300"/>
          <a:ext cx="2713038" cy="482600"/>
        </p:xfrm>
        <a:graphic>
          <a:graphicData uri="http://schemas.openxmlformats.org/presentationml/2006/ole">
            <p:oleObj spid="_x0000_s5125" name="Формула" r:id="rId11" imgW="1282700" imgH="228600" progId="Equation.3">
              <p:embed/>
            </p:oleObj>
          </a:graphicData>
        </a:graphic>
      </p:graphicFrame>
      <p:sp>
        <p:nvSpPr>
          <p:cNvPr id="514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6349" name="Object 29"/>
          <p:cNvGraphicFramePr>
            <a:graphicFrameLocks noChangeAspect="1"/>
          </p:cNvGraphicFramePr>
          <p:nvPr/>
        </p:nvGraphicFramePr>
        <p:xfrm>
          <a:off x="5048250" y="3752850"/>
          <a:ext cx="2752725" cy="482600"/>
        </p:xfrm>
        <a:graphic>
          <a:graphicData uri="http://schemas.openxmlformats.org/presentationml/2006/ole">
            <p:oleObj spid="_x0000_s5126" name="Формула" r:id="rId12" imgW="1308100" imgH="228600" progId="Equation.3">
              <p:embed/>
            </p:oleObj>
          </a:graphicData>
        </a:graphic>
      </p:graphicFrame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4457700" y="3219450"/>
            <a:ext cx="193357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marL="361950" indent="-361950" eaLnBrk="0" hangingPunct="0"/>
            <a:r>
              <a:rPr lang="ru-RU" sz="2400">
                <a:cs typeface="Times New Roman" pitchFamily="18" charset="0"/>
              </a:rPr>
              <a:t>при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&gt; 100</a:t>
            </a:r>
            <a:r>
              <a:rPr lang="en-US" sz="2400">
                <a:cs typeface="Times New Roman" pitchFamily="18" charset="0"/>
              </a:rPr>
              <a:t>:</a:t>
            </a:r>
            <a:endParaRPr lang="ru-RU" sz="2400"/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503738" y="4597400"/>
            <a:ext cx="3825875" cy="930275"/>
            <a:chOff x="464" y="2126"/>
            <a:chExt cx="2410" cy="586"/>
          </a:xfrm>
        </p:grpSpPr>
        <p:sp>
          <p:nvSpPr>
            <p:cNvPr id="41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092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</a:t>
              </a:r>
              <a:r>
                <a:rPr lang="ru-RU" sz="2400" dirty="0">
                  <a:cs typeface="Times New Roman" pitchFamily="18" charset="0"/>
                </a:rPr>
                <a:t>Нужно знать размер данных!</a:t>
              </a:r>
              <a:endParaRPr lang="ru-RU" sz="2400" dirty="0"/>
            </a:p>
          </p:txBody>
        </p:sp>
        <p:sp>
          <p:nvSpPr>
            <p:cNvPr id="5145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11150" y="284372"/>
            <a:ext cx="8375650" cy="471488"/>
          </a:xfrm>
        </p:spPr>
        <p:txBody>
          <a:bodyPr/>
          <a:lstStyle/>
          <a:p>
            <a:r>
              <a:rPr lang="ru-RU" sz="4000" dirty="0" smtClean="0"/>
              <a:t>Асимптотическая сложность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603848" y="896938"/>
            <a:ext cx="8540151" cy="830997"/>
          </a:xfrm>
          <a:prstGeom prst="rect">
            <a:avLst/>
          </a:prstGeom>
          <a:noFill/>
          <a:ln>
            <a:noFill/>
            <a:headEnd type="none" w="med" len="med"/>
            <a:tailEnd type="none" w="lg" len="lg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1950" indent="-361950" eaLnBrk="0" hangingPunct="0">
              <a:defRPr/>
            </a:pPr>
            <a:r>
              <a:rPr lang="ru-RU" sz="2400" b="1" dirty="0">
                <a:solidFill>
                  <a:schemeClr val="accent6"/>
                </a:solidFill>
                <a:latin typeface="+mn-lt"/>
                <a:cs typeface="Times New Roman" pitchFamily="18" charset="0"/>
              </a:rPr>
              <a:t>Асимптотическая сложность </a:t>
            </a:r>
            <a:r>
              <a:rPr lang="ru-RU" sz="2400" dirty="0">
                <a:latin typeface="+mn-lt"/>
                <a:cs typeface="Times New Roman" pitchFamily="18" charset="0"/>
              </a:rPr>
              <a:t>– это оценка скорости роста количества операций при больших значениях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+mn-lt"/>
                <a:cs typeface="Times New Roman" pitchFamily="18" charset="0"/>
              </a:rPr>
              <a:t>.</a:t>
            </a:r>
            <a:r>
              <a:rPr lang="ru-RU" sz="2400" dirty="0">
                <a:latin typeface="+mn-lt"/>
                <a:cs typeface="Times New Roman" pitchFamily="18" charset="0"/>
              </a:rPr>
              <a:t> </a:t>
            </a:r>
            <a:endParaRPr lang="ru-RU" sz="2400" dirty="0">
              <a:latin typeface="+mn-lt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765175" y="2514600"/>
            <a:ext cx="7313613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сложность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latin typeface="+mn-lt"/>
                <a:cs typeface="Times New Roman" pitchFamily="18" charset="0"/>
              </a:rPr>
              <a:t>        </a:t>
            </a:r>
            <a:r>
              <a:rPr lang="en-US" sz="2400" dirty="0">
                <a:latin typeface="+mn-lt"/>
                <a:cs typeface="Times New Roman" pitchFamily="18" charset="0"/>
                <a:sym typeface="Symbol" pitchFamily="18" charset="2"/>
              </a:rPr>
              <a:t>     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  </a:t>
            </a:r>
            <a:r>
              <a:rPr lang="ru-RU" sz="2400" dirty="0">
                <a:latin typeface="+mn-lt"/>
                <a:cs typeface="Times New Roman" pitchFamily="18" charset="0"/>
                <a:sym typeface="Symbol" pitchFamily="18" charset="2"/>
              </a:rPr>
              <a:t>для </a:t>
            </a:r>
            <a:r>
              <a:rPr lang="en-US" sz="2400" dirty="0">
                <a:latin typeface="+mn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N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4968875" y="1817688"/>
            <a:ext cx="2465388" cy="496887"/>
          </a:xfrm>
          <a:prstGeom prst="wedgeRoundRectCallout">
            <a:avLst>
              <a:gd name="adj1" fmla="val -19075"/>
              <a:gd name="adj2" fmla="val 124262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400" dirty="0">
                <a:latin typeface="Arial" charset="0"/>
                <a:ea typeface="SimSun"/>
                <a:cs typeface="SimSun"/>
              </a:rPr>
              <a:t>постоянная</a:t>
            </a:r>
            <a:endParaRPr lang="ru-RU" sz="2400" dirty="0">
              <a:latin typeface="Arial" charset="0"/>
            </a:endParaRP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687388" y="1895475"/>
            <a:ext cx="1946275" cy="419100"/>
          </a:xfrm>
          <a:prstGeom prst="wedgeRoundRectCallout">
            <a:avLst>
              <a:gd name="adj1" fmla="val -26136"/>
              <a:gd name="adj2" fmla="val 124262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400" dirty="0">
                <a:latin typeface="Arial" charset="0"/>
                <a:ea typeface="SimSun"/>
                <a:cs typeface="SimSun"/>
              </a:rPr>
              <a:t>линейная</a:t>
            </a:r>
            <a:endParaRPr lang="ru-RU" sz="2400" dirty="0">
              <a:latin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85800" y="2990850"/>
            <a:ext cx="4314825" cy="4619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marL="361950" indent="-361950" eaLnBrk="0" hangingPunct="0"/>
            <a:r>
              <a:rPr lang="ru-RU" sz="2400">
                <a:cs typeface="Times New Roman" pitchFamily="18" charset="0"/>
              </a:rPr>
              <a:t>сумма элементов массива:</a:t>
            </a:r>
            <a:endParaRPr lang="ru-RU" sz="24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944563" y="3463925"/>
            <a:ext cx="6086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sz="2400" i="1" dirty="0">
                <a:solidFill>
                  <a:srgbClr val="000000"/>
                </a:solidFill>
                <a:latin typeface="+mn-lt"/>
                <a:cs typeface="Times New Roman" pitchFamily="18" charset="0"/>
                <a:sym typeface="Symbol" pitchFamily="18" charset="2"/>
              </a:rPr>
              <a:t>   </a:t>
            </a:r>
            <a:r>
              <a:rPr lang="ru-RU" sz="2400" dirty="0">
                <a:latin typeface="+mn-lt"/>
                <a:cs typeface="Times New Roman" pitchFamily="18" charset="0"/>
                <a:sym typeface="Symbol" pitchFamily="18" charset="2"/>
              </a:rPr>
              <a:t>для </a:t>
            </a:r>
            <a:r>
              <a:rPr lang="en-US" sz="2400" dirty="0">
                <a:latin typeface="+mn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815975" y="4486275"/>
            <a:ext cx="7391400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сложность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     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ru-RU" sz="2400" dirty="0">
                <a:latin typeface="+mn-lt"/>
                <a:cs typeface="Times New Roman" pitchFamily="18" charset="0"/>
                <a:sym typeface="Symbol" pitchFamily="18" charset="2"/>
              </a:rPr>
              <a:t>для </a:t>
            </a:r>
            <a:r>
              <a:rPr lang="en-US" sz="2400" dirty="0">
                <a:latin typeface="+mn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N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>
            <a:off x="687388" y="3875088"/>
            <a:ext cx="2251075" cy="506412"/>
          </a:xfrm>
          <a:prstGeom prst="wedgeRoundRectCallout">
            <a:avLst>
              <a:gd name="adj1" fmla="val -25655"/>
              <a:gd name="adj2" fmla="val 103807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400" dirty="0">
                <a:latin typeface="Arial" charset="0"/>
                <a:ea typeface="SimSun"/>
                <a:cs typeface="SimSun"/>
              </a:rPr>
              <a:t>квадратичная</a:t>
            </a:r>
            <a:endParaRPr lang="ru-RU" sz="24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685800" y="4962525"/>
            <a:ext cx="5038725" cy="4619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marL="361950" indent="-361950" eaLnBrk="0" hangingPunct="0"/>
            <a:r>
              <a:rPr lang="ru-RU" sz="2400">
                <a:cs typeface="Times New Roman" pitchFamily="18" charset="0"/>
              </a:rPr>
              <a:t>сортировка методом выбора:</a:t>
            </a:r>
            <a:endParaRPr lang="ru-RU" sz="2400"/>
          </a:p>
        </p:txBody>
      </p:sp>
      <p:graphicFrame>
        <p:nvGraphicFramePr>
          <p:cNvPr id="13" name="Object 18"/>
          <p:cNvGraphicFramePr>
            <a:graphicFrameLocks noChangeAspect="1"/>
          </p:cNvGraphicFramePr>
          <p:nvPr/>
        </p:nvGraphicFramePr>
        <p:xfrm>
          <a:off x="895350" y="5457825"/>
          <a:ext cx="3754438" cy="860425"/>
        </p:xfrm>
        <a:graphic>
          <a:graphicData uri="http://schemas.openxmlformats.org/presentationml/2006/ole">
            <p:oleObj spid="_x0000_s6146" name="Формула" r:id="rId3" imgW="1701720" imgH="393480" progId="Equation.3">
              <p:embed/>
            </p:oleObj>
          </a:graphicData>
        </a:graphic>
      </p:graphicFrame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4603750" y="5648325"/>
            <a:ext cx="3300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latin typeface="+mn-lt"/>
                <a:cs typeface="Times New Roman" pitchFamily="18" charset="0"/>
                <a:sym typeface="Symbol" pitchFamily="18" charset="2"/>
              </a:rPr>
              <a:t>для </a:t>
            </a:r>
            <a:r>
              <a:rPr lang="en-US" sz="2400" dirty="0">
                <a:latin typeface="+mn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Асимптотическая сложность</a:t>
            </a: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661988" y="1398588"/>
            <a:ext cx="7083425" cy="4619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сложность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   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ru-RU" sz="2400" dirty="0">
                <a:latin typeface="+mn-lt"/>
                <a:cs typeface="Times New Roman" pitchFamily="18" charset="0"/>
                <a:sym typeface="Symbol" pitchFamily="18" charset="2"/>
              </a:rPr>
              <a:t>для </a:t>
            </a:r>
            <a:r>
              <a:rPr lang="en-US" sz="2400" dirty="0">
                <a:latin typeface="+mn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379412" y="874713"/>
            <a:ext cx="1819501" cy="419100"/>
          </a:xfrm>
          <a:prstGeom prst="wedgeRoundRectCallout">
            <a:avLst>
              <a:gd name="adj1" fmla="val -25655"/>
              <a:gd name="adj2" fmla="val 103807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altLang="zh-CN" sz="2400" dirty="0">
                <a:latin typeface="Arial" charset="0"/>
                <a:ea typeface="SimSun"/>
                <a:cs typeface="SimSun"/>
              </a:rPr>
              <a:t>кубичная</a:t>
            </a:r>
            <a:endParaRPr lang="ru-RU" sz="2400" dirty="0">
              <a:latin typeface="Arial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588963" y="1941513"/>
            <a:ext cx="2495550" cy="4619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сложность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573088" y="2486025"/>
            <a:ext cx="2527300" cy="460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сложность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!)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вая фигурная скобка 7"/>
          <p:cNvSpPr>
            <a:spLocks/>
          </p:cNvSpPr>
          <p:nvPr/>
        </p:nvSpPr>
        <p:spPr bwMode="auto">
          <a:xfrm flipH="1">
            <a:off x="3206750" y="1982788"/>
            <a:ext cx="153988" cy="977900"/>
          </a:xfrm>
          <a:prstGeom prst="leftBrace">
            <a:avLst>
              <a:gd name="adj1" fmla="val 7241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292475" y="2030413"/>
            <a:ext cx="4314825" cy="8318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cs typeface="Times New Roman" pitchFamily="18" charset="0"/>
              </a:rPr>
              <a:t>задачи оптимизации, полный перебор вариантов</a:t>
            </a:r>
            <a:endParaRPr lang="ru-RU" sz="2400"/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684961" y="3205612"/>
            <a:ext cx="5932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333399"/>
                </a:solidFill>
                <a:cs typeface="Times New Roman" pitchFamily="18" charset="0"/>
              </a:rPr>
              <a:t>Факториал числа </a:t>
            </a:r>
            <a:r>
              <a:rPr lang="en-US" sz="2400" b="1" i="1" dirty="0">
                <a:solidFill>
                  <a:srgbClr val="333399"/>
                </a:solidFill>
                <a:cs typeface="Times New Roman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N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! = 1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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2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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3 …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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N</a:t>
            </a:r>
            <a:endParaRPr lang="ru-RU" dirty="0"/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668338" y="3923285"/>
          <a:ext cx="5068887" cy="2103120"/>
        </p:xfrm>
        <a:graphic>
          <a:graphicData uri="http://schemas.openxmlformats.org/drawingml/2006/table">
            <a:tbl>
              <a:tblPr/>
              <a:tblGrid>
                <a:gridCol w="1628775"/>
                <a:gridCol w="3440112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время выполнения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100 нс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 мс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0,001 с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ru-RU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лет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AutoShape 18"/>
          <p:cNvSpPr>
            <a:spLocks noChangeArrowheads="1"/>
          </p:cNvSpPr>
          <p:nvPr/>
        </p:nvSpPr>
        <p:spPr bwMode="auto">
          <a:xfrm>
            <a:off x="6072641" y="3854116"/>
            <a:ext cx="2146073" cy="899658"/>
          </a:xfrm>
          <a:prstGeom prst="wedgeRoundRectCallout">
            <a:avLst>
              <a:gd name="adj1" fmla="val -74741"/>
              <a:gd name="adj2" fmla="val -16788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zh-CN" sz="2400" i="1" dirty="0">
                <a:latin typeface="Arial" charset="0"/>
                <a:ea typeface="SimSun"/>
                <a:cs typeface="SimSun"/>
              </a:rPr>
              <a:t>N</a:t>
            </a:r>
            <a:r>
              <a:rPr lang="en-US" altLang="zh-CN" sz="2400" dirty="0">
                <a:latin typeface="Arial" charset="0"/>
                <a:ea typeface="SimSun"/>
                <a:cs typeface="SimSun"/>
              </a:rPr>
              <a:t> = 100,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>
                <a:latin typeface="Arial" charset="0"/>
              </a:rPr>
              <a:t>1 </a:t>
            </a:r>
            <a:r>
              <a:rPr lang="ru-RU" sz="2400" dirty="0" err="1">
                <a:latin typeface="Arial" charset="0"/>
              </a:rPr>
              <a:t>млрд</a:t>
            </a:r>
            <a:r>
              <a:rPr lang="ru-RU" sz="2400" dirty="0">
                <a:latin typeface="Arial" charset="0"/>
              </a:rPr>
              <a:t> оп</a:t>
            </a:r>
            <a:r>
              <a:rPr lang="en-US" sz="2400" dirty="0">
                <a:latin typeface="Arial" charset="0"/>
              </a:rPr>
              <a:t>/</a:t>
            </a:r>
            <a:r>
              <a:rPr lang="ru-RU" sz="2400" dirty="0">
                <a:latin typeface="Arial" charset="0"/>
              </a:rPr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Асимптотическая сложность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77813" y="936625"/>
            <a:ext cx="5422900" cy="2492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361950" indent="-361950" eaLnBrk="0" hangingPunct="0"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Алгоритм относится к классу </a:t>
            </a:r>
            <a:br>
              <a:rPr lang="ru-RU" sz="2400" dirty="0">
                <a:latin typeface="+mn-lt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)</a:t>
            </a:r>
            <a:r>
              <a:rPr lang="en-US" sz="2400" dirty="0">
                <a:latin typeface="+mn-lt"/>
                <a:cs typeface="Times New Roman" pitchFamily="18" charset="0"/>
              </a:rPr>
              <a:t>, </a:t>
            </a:r>
            <a:r>
              <a:rPr lang="ru-RU" sz="2400" dirty="0">
                <a:latin typeface="+mn-lt"/>
                <a:cs typeface="Times New Roman" pitchFamily="18" charset="0"/>
              </a:rPr>
              <a:t>если найдется такая постоянная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2400" dirty="0">
                <a:latin typeface="+mn-lt"/>
                <a:cs typeface="Times New Roman" pitchFamily="18" charset="0"/>
              </a:rPr>
              <a:t>, </a:t>
            </a:r>
            <a:r>
              <a:rPr lang="ru-RU" sz="2400" dirty="0">
                <a:latin typeface="+mn-lt"/>
                <a:cs typeface="Times New Roman" pitchFamily="18" charset="0"/>
              </a:rPr>
              <a:t>что начиная с некоторого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ru-RU" sz="2400" dirty="0">
                <a:latin typeface="+mn-lt"/>
                <a:cs typeface="Times New Roman" pitchFamily="18" charset="0"/>
              </a:rPr>
              <a:t>выполняется условие</a:t>
            </a:r>
          </a:p>
          <a:p>
            <a:pPr marL="361950" indent="-361950" algn="ctr" eaLnBrk="0" hangingPunct="0">
              <a:defRPr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c f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78" name="Группа 54"/>
          <p:cNvGrpSpPr>
            <a:grpSpLocks/>
          </p:cNvGrpSpPr>
          <p:nvPr/>
        </p:nvGrpSpPr>
        <p:grpSpPr bwMode="auto">
          <a:xfrm>
            <a:off x="5740400" y="865188"/>
            <a:ext cx="2935288" cy="2646362"/>
            <a:chOff x="5942311" y="3378575"/>
            <a:chExt cx="2934756" cy="2646040"/>
          </a:xfrm>
        </p:grpSpPr>
        <p:grpSp>
          <p:nvGrpSpPr>
            <p:cNvPr id="7183" name="Group 12"/>
            <p:cNvGrpSpPr>
              <a:grpSpLocks noChangeAspect="1"/>
            </p:cNvGrpSpPr>
            <p:nvPr/>
          </p:nvGrpSpPr>
          <p:grpSpPr bwMode="auto">
            <a:xfrm>
              <a:off x="5942311" y="3390197"/>
              <a:ext cx="2934756" cy="2458657"/>
              <a:chOff x="5067" y="8842"/>
              <a:chExt cx="3096" cy="2595"/>
            </a:xfrm>
          </p:grpSpPr>
          <p:sp>
            <p:nvSpPr>
              <p:cNvPr id="7184" name="Freeform 14"/>
              <p:cNvSpPr>
                <a:spLocks/>
              </p:cNvSpPr>
              <p:nvPr/>
            </p:nvSpPr>
            <p:spPr bwMode="auto">
              <a:xfrm>
                <a:off x="5461" y="9883"/>
                <a:ext cx="2260" cy="927"/>
              </a:xfrm>
              <a:custGeom>
                <a:avLst/>
                <a:gdLst>
                  <a:gd name="T0" fmla="*/ 0 w 2260"/>
                  <a:gd name="T1" fmla="*/ 927 h 927"/>
                  <a:gd name="T2" fmla="*/ 2260 w 2260"/>
                  <a:gd name="T3" fmla="*/ 0 h 927"/>
                  <a:gd name="T4" fmla="*/ 0 60000 65536"/>
                  <a:gd name="T5" fmla="*/ 0 60000 65536"/>
                  <a:gd name="T6" fmla="*/ 0 w 2260"/>
                  <a:gd name="T7" fmla="*/ 0 h 927"/>
                  <a:gd name="T8" fmla="*/ 2260 w 2260"/>
                  <a:gd name="T9" fmla="*/ 927 h 92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60" h="927">
                    <a:moveTo>
                      <a:pt x="0" y="927"/>
                    </a:moveTo>
                    <a:cubicBezTo>
                      <a:pt x="1224" y="914"/>
                      <a:pt x="1782" y="802"/>
                      <a:pt x="2260" y="0"/>
                    </a:cubicBezTo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5" name="Freeform 15"/>
              <p:cNvSpPr>
                <a:spLocks/>
              </p:cNvSpPr>
              <p:nvPr/>
            </p:nvSpPr>
            <p:spPr bwMode="auto">
              <a:xfrm>
                <a:off x="5461" y="8842"/>
                <a:ext cx="2102" cy="2252"/>
              </a:xfrm>
              <a:custGeom>
                <a:avLst/>
                <a:gdLst>
                  <a:gd name="T0" fmla="*/ 0 w 2102"/>
                  <a:gd name="T1" fmla="*/ 2252 h 2252"/>
                  <a:gd name="T2" fmla="*/ 2102 w 2102"/>
                  <a:gd name="T3" fmla="*/ 0 h 2252"/>
                  <a:gd name="T4" fmla="*/ 0 60000 65536"/>
                  <a:gd name="T5" fmla="*/ 0 60000 65536"/>
                  <a:gd name="T6" fmla="*/ 0 w 2102"/>
                  <a:gd name="T7" fmla="*/ 0 h 2252"/>
                  <a:gd name="T8" fmla="*/ 2102 w 2102"/>
                  <a:gd name="T9" fmla="*/ 2252 h 225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02" h="2252">
                    <a:moveTo>
                      <a:pt x="0" y="2252"/>
                    </a:moveTo>
                    <a:cubicBezTo>
                      <a:pt x="1062" y="2188"/>
                      <a:pt x="2025" y="1063"/>
                      <a:pt x="2102" y="0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6" name="Freeform 16"/>
              <p:cNvSpPr>
                <a:spLocks/>
              </p:cNvSpPr>
              <p:nvPr/>
            </p:nvSpPr>
            <p:spPr bwMode="auto">
              <a:xfrm>
                <a:off x="5464" y="8843"/>
                <a:ext cx="2645" cy="2254"/>
              </a:xfrm>
              <a:custGeom>
                <a:avLst/>
                <a:gdLst>
                  <a:gd name="T0" fmla="*/ 1 w 4538"/>
                  <a:gd name="T1" fmla="*/ 1 h 4193"/>
                  <a:gd name="T2" fmla="*/ 0 w 4538"/>
                  <a:gd name="T3" fmla="*/ 1 h 4193"/>
                  <a:gd name="T4" fmla="*/ 0 w 4538"/>
                  <a:gd name="T5" fmla="*/ 0 h 4193"/>
                  <a:gd name="T6" fmla="*/ 0 60000 65536"/>
                  <a:gd name="T7" fmla="*/ 0 60000 65536"/>
                  <a:gd name="T8" fmla="*/ 0 60000 65536"/>
                  <a:gd name="T9" fmla="*/ 0 w 4538"/>
                  <a:gd name="T10" fmla="*/ 0 h 4193"/>
                  <a:gd name="T11" fmla="*/ 4538 w 4538"/>
                  <a:gd name="T12" fmla="*/ 4193 h 419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38" h="4193">
                    <a:moveTo>
                      <a:pt x="4538" y="4193"/>
                    </a:moveTo>
                    <a:lnTo>
                      <a:pt x="0" y="4193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7" name="Text Box 17"/>
              <p:cNvSpPr txBox="1">
                <a:spLocks noChangeArrowheads="1"/>
              </p:cNvSpPr>
              <p:nvPr/>
            </p:nvSpPr>
            <p:spPr bwMode="auto">
              <a:xfrm>
                <a:off x="5204" y="11080"/>
                <a:ext cx="283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88" name="Text Box 18"/>
              <p:cNvSpPr txBox="1">
                <a:spLocks noChangeArrowheads="1"/>
              </p:cNvSpPr>
              <p:nvPr/>
            </p:nvSpPr>
            <p:spPr bwMode="auto">
              <a:xfrm>
                <a:off x="7754" y="11116"/>
                <a:ext cx="409" cy="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89" name="Text Box 19"/>
              <p:cNvSpPr txBox="1">
                <a:spLocks noChangeArrowheads="1"/>
              </p:cNvSpPr>
              <p:nvPr/>
            </p:nvSpPr>
            <p:spPr bwMode="auto">
              <a:xfrm>
                <a:off x="5067" y="8882"/>
                <a:ext cx="351" cy="3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90" name="Text Box 20"/>
              <p:cNvSpPr txBox="1">
                <a:spLocks noChangeArrowheads="1"/>
              </p:cNvSpPr>
              <p:nvPr/>
            </p:nvSpPr>
            <p:spPr bwMode="auto">
              <a:xfrm>
                <a:off x="6943" y="9053"/>
                <a:ext cx="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91" name="Text Box 21"/>
              <p:cNvSpPr txBox="1">
                <a:spLocks noChangeArrowheads="1"/>
              </p:cNvSpPr>
              <p:nvPr/>
            </p:nvSpPr>
            <p:spPr bwMode="auto">
              <a:xfrm>
                <a:off x="7705" y="9544"/>
                <a:ext cx="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92" name="Line 22"/>
              <p:cNvSpPr>
                <a:spLocks noChangeShapeType="1"/>
              </p:cNvSpPr>
              <p:nvPr/>
            </p:nvSpPr>
            <p:spPr bwMode="auto">
              <a:xfrm>
                <a:off x="6406" y="10759"/>
                <a:ext cx="1" cy="34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Text Box 23"/>
              <p:cNvSpPr txBox="1">
                <a:spLocks noChangeArrowheads="1"/>
              </p:cNvSpPr>
              <p:nvPr/>
            </p:nvSpPr>
            <p:spPr bwMode="auto">
              <a:xfrm>
                <a:off x="6413" y="11094"/>
                <a:ext cx="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94" name="Oval 24"/>
              <p:cNvSpPr>
                <a:spLocks noChangeArrowheads="1"/>
              </p:cNvSpPr>
              <p:nvPr/>
            </p:nvSpPr>
            <p:spPr bwMode="auto">
              <a:xfrm>
                <a:off x="6382" y="10733"/>
                <a:ext cx="45" cy="4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7170" name="Object 3"/>
            <p:cNvGraphicFramePr>
              <a:graphicFrameLocks noChangeAspect="1"/>
            </p:cNvGraphicFramePr>
            <p:nvPr/>
          </p:nvGraphicFramePr>
          <p:xfrm>
            <a:off x="8039476" y="4878732"/>
            <a:ext cx="746651" cy="410826"/>
          </p:xfrm>
          <a:graphic>
            <a:graphicData uri="http://schemas.openxmlformats.org/presentationml/2006/ole">
              <p:oleObj spid="_x0000_s7170" name="Формула" r:id="rId3" imgW="368280" imgH="203040" progId="Equation.3">
                <p:embed/>
              </p:oleObj>
            </a:graphicData>
          </a:graphic>
        </p:graphicFrame>
        <p:graphicFrame>
          <p:nvGraphicFramePr>
            <p:cNvPr id="7171" name="Object 4"/>
            <p:cNvGraphicFramePr>
              <a:graphicFrameLocks noChangeAspect="1"/>
            </p:cNvGraphicFramePr>
            <p:nvPr/>
          </p:nvGraphicFramePr>
          <p:xfrm>
            <a:off x="7030552" y="5559595"/>
            <a:ext cx="417436" cy="465020"/>
          </p:xfrm>
          <a:graphic>
            <a:graphicData uri="http://schemas.openxmlformats.org/presentationml/2006/ole">
              <p:oleObj spid="_x0000_s7171" name="Формула" r:id="rId4" imgW="203040" imgH="228600" progId="Equation.3">
                <p:embed/>
              </p:oleObj>
            </a:graphicData>
          </a:graphic>
        </p:graphicFrame>
        <p:graphicFrame>
          <p:nvGraphicFramePr>
            <p:cNvPr id="7172" name="Object 5"/>
            <p:cNvGraphicFramePr>
              <a:graphicFrameLocks noChangeAspect="1"/>
            </p:cNvGraphicFramePr>
            <p:nvPr/>
          </p:nvGraphicFramePr>
          <p:xfrm>
            <a:off x="6990312" y="3679562"/>
            <a:ext cx="1180754" cy="495157"/>
          </p:xfrm>
          <a:graphic>
            <a:graphicData uri="http://schemas.openxmlformats.org/presentationml/2006/ole">
              <p:oleObj spid="_x0000_s7172" name="Формула" r:id="rId5" imgW="482400" imgH="203040" progId="Equation.3">
                <p:embed/>
              </p:oleObj>
            </a:graphicData>
          </a:graphic>
        </p:graphicFrame>
        <p:graphicFrame>
          <p:nvGraphicFramePr>
            <p:cNvPr id="7173" name="Object 6"/>
            <p:cNvGraphicFramePr>
              <a:graphicFrameLocks noChangeAspect="1"/>
            </p:cNvGraphicFramePr>
            <p:nvPr/>
          </p:nvGraphicFramePr>
          <p:xfrm>
            <a:off x="5989301" y="3378575"/>
            <a:ext cx="249193" cy="268219"/>
          </p:xfrm>
          <a:graphic>
            <a:graphicData uri="http://schemas.openxmlformats.org/presentationml/2006/ole">
              <p:oleObj spid="_x0000_s7173" name="Формула" r:id="rId6" imgW="152280" imgH="164880" progId="Equation.3">
                <p:embed/>
              </p:oleObj>
            </a:graphicData>
          </a:graphic>
        </p:graphicFrame>
        <p:graphicFrame>
          <p:nvGraphicFramePr>
            <p:cNvPr id="7174" name="Object 6"/>
            <p:cNvGraphicFramePr>
              <a:graphicFrameLocks noChangeAspect="1"/>
            </p:cNvGraphicFramePr>
            <p:nvPr/>
          </p:nvGraphicFramePr>
          <p:xfrm>
            <a:off x="8517731" y="5622733"/>
            <a:ext cx="339664" cy="336465"/>
          </p:xfrm>
          <a:graphic>
            <a:graphicData uri="http://schemas.openxmlformats.org/presentationml/2006/ole">
              <p:oleObj spid="_x0000_s7174" name="Формула" r:id="rId7" imgW="164880" imgH="164880" progId="Equation.3">
                <p:embed/>
              </p:oleObj>
            </a:graphicData>
          </a:graphic>
        </p:graphicFrame>
      </p:grp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3884613" y="3498850"/>
            <a:ext cx="2030412" cy="830263"/>
          </a:xfrm>
          <a:prstGeom prst="wedgeRoundRectCallout">
            <a:avLst>
              <a:gd name="adj1" fmla="val -43012"/>
              <a:gd name="adj2" fmla="val -75176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zh-CN" sz="2400" dirty="0">
                <a:latin typeface="Arial" charset="0"/>
                <a:ea typeface="SimSun"/>
                <a:cs typeface="SimSun"/>
              </a:rPr>
              <a:t>это верхняя оценка!</a:t>
            </a:r>
            <a:endParaRPr lang="ru-RU" sz="2400" dirty="0">
              <a:latin typeface="Arial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419100" y="4383088"/>
            <a:ext cx="5146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38150" y="5032375"/>
            <a:ext cx="7015073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1950" indent="-361950" eaLnBrk="0" hangingPunct="0">
              <a:defRPr/>
            </a:pPr>
            <a:r>
              <a:rPr lang="ru-RU" sz="2800" dirty="0">
                <a:latin typeface="+mn-lt"/>
                <a:cs typeface="Times New Roman" pitchFamily="18" charset="0"/>
              </a:rPr>
              <a:t>«Алгоритм имеет сложность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>
                <a:latin typeface="+mn-lt"/>
                <a:cs typeface="Times New Roman" pitchFamily="18" charset="0"/>
              </a:rPr>
              <a:t>».</a:t>
            </a:r>
          </a:p>
        </p:txBody>
      </p:sp>
      <p:sp>
        <p:nvSpPr>
          <p:cNvPr id="26" name="AutoShape 18"/>
          <p:cNvSpPr>
            <a:spLocks noChangeArrowheads="1"/>
          </p:cNvSpPr>
          <p:nvPr/>
        </p:nvSpPr>
        <p:spPr bwMode="auto">
          <a:xfrm>
            <a:off x="3679825" y="5691188"/>
            <a:ext cx="4229100" cy="690562"/>
          </a:xfrm>
          <a:prstGeom prst="wedgeRoundRectCallout">
            <a:avLst>
              <a:gd name="adj1" fmla="val -23690"/>
              <a:gd name="adj2" fmla="val -94894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zh-CN" sz="2400" dirty="0">
                <a:latin typeface="Arial" charset="0"/>
                <a:ea typeface="SimSun"/>
                <a:cs typeface="SimSun"/>
              </a:rPr>
              <a:t>обычно – наиболее точная верхняя оценка!</a:t>
            </a:r>
            <a:endParaRPr lang="ru-RU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Заголовок 1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z="3600" dirty="0" smtClean="0"/>
              <a:t>Асимптотическая сложность</a:t>
            </a:r>
          </a:p>
        </p:txBody>
      </p:sp>
      <p:graphicFrame>
        <p:nvGraphicFramePr>
          <p:cNvPr id="8194" name="Object 57"/>
          <p:cNvGraphicFramePr>
            <a:graphicFrameLocks noChangeAspect="1"/>
          </p:cNvGraphicFramePr>
          <p:nvPr/>
        </p:nvGraphicFramePr>
        <p:xfrm>
          <a:off x="8275638" y="5608638"/>
          <a:ext cx="471547" cy="546794"/>
        </p:xfrm>
        <a:graphic>
          <a:graphicData uri="http://schemas.openxmlformats.org/presentationml/2006/ole">
            <p:oleObj spid="_x0000_s8194" name="Формула" r:id="rId3" imgW="126835" imgH="139518" progId="Equation.3">
              <p:embed/>
            </p:oleObj>
          </a:graphicData>
        </a:graphic>
      </p:graphicFrame>
      <p:graphicFrame>
        <p:nvGraphicFramePr>
          <p:cNvPr id="8195" name="Object 55"/>
          <p:cNvGraphicFramePr>
            <a:graphicFrameLocks noChangeAspect="1"/>
          </p:cNvGraphicFramePr>
          <p:nvPr/>
        </p:nvGraphicFramePr>
        <p:xfrm>
          <a:off x="224287" y="981075"/>
          <a:ext cx="1026663" cy="615192"/>
        </p:xfrm>
        <a:graphic>
          <a:graphicData uri="http://schemas.openxmlformats.org/presentationml/2006/ole">
            <p:oleObj spid="_x0000_s8195" name="Формула" r:id="rId4" imgW="330057" imgH="203112" progId="Equation.3">
              <p:embed/>
            </p:oleObj>
          </a:graphicData>
        </a:graphic>
      </p:graphicFrame>
      <p:graphicFrame>
        <p:nvGraphicFramePr>
          <p:cNvPr id="8196" name="Object 11"/>
          <p:cNvGraphicFramePr>
            <a:graphicFrameLocks noChangeAspect="1"/>
          </p:cNvGraphicFramePr>
          <p:nvPr/>
        </p:nvGraphicFramePr>
        <p:xfrm>
          <a:off x="3664188" y="1877847"/>
          <a:ext cx="873305" cy="965066"/>
        </p:xfrm>
        <a:graphic>
          <a:graphicData uri="http://schemas.openxmlformats.org/presentationml/2006/ole">
            <p:oleObj spid="_x0000_s8196" name="Формула" r:id="rId5" imgW="177569" imgH="202936" progId="Equation.3">
              <p:embed/>
            </p:oleObj>
          </a:graphicData>
        </a:graphic>
      </p:graphicFrame>
      <p:graphicFrame>
        <p:nvGraphicFramePr>
          <p:cNvPr id="8197" name="Object 9"/>
          <p:cNvGraphicFramePr>
            <a:graphicFrameLocks noChangeAspect="1"/>
          </p:cNvGraphicFramePr>
          <p:nvPr/>
        </p:nvGraphicFramePr>
        <p:xfrm>
          <a:off x="1593850" y="1069675"/>
          <a:ext cx="546030" cy="649588"/>
        </p:xfrm>
        <a:graphic>
          <a:graphicData uri="http://schemas.openxmlformats.org/presentationml/2006/ole">
            <p:oleObj spid="_x0000_s8197" name="Формула" r:id="rId6" imgW="152202" imgH="177569" progId="Equation.3">
              <p:embed/>
            </p:oleObj>
          </a:graphicData>
        </a:graphic>
      </p:graphicFrame>
      <p:graphicFrame>
        <p:nvGraphicFramePr>
          <p:cNvPr id="8198" name="Object 7"/>
          <p:cNvGraphicFramePr>
            <a:graphicFrameLocks noChangeAspect="1"/>
          </p:cNvGraphicFramePr>
          <p:nvPr/>
        </p:nvGraphicFramePr>
        <p:xfrm>
          <a:off x="2127249" y="1535501"/>
          <a:ext cx="753973" cy="794949"/>
        </p:xfrm>
        <a:graphic>
          <a:graphicData uri="http://schemas.openxmlformats.org/presentationml/2006/ole">
            <p:oleObj spid="_x0000_s8198" name="Формула" r:id="rId7" imgW="177646" imgH="190335" progId="Equation.3">
              <p:embed/>
            </p:oleObj>
          </a:graphicData>
        </a:graphic>
      </p:graphicFrame>
      <p:graphicFrame>
        <p:nvGraphicFramePr>
          <p:cNvPr id="8199" name="Object 5"/>
          <p:cNvGraphicFramePr>
            <a:graphicFrameLocks noChangeAspect="1"/>
          </p:cNvGraphicFramePr>
          <p:nvPr/>
        </p:nvGraphicFramePr>
        <p:xfrm>
          <a:off x="5814205" y="2752930"/>
          <a:ext cx="1551796" cy="723696"/>
        </p:xfrm>
        <a:graphic>
          <a:graphicData uri="http://schemas.openxmlformats.org/presentationml/2006/ole">
            <p:oleObj spid="_x0000_s8199" name="Формула" r:id="rId8" imgW="431613" imgH="203112" progId="Equation.3">
              <p:embed/>
            </p:oleObj>
          </a:graphicData>
        </a:graphic>
      </p:graphicFrame>
      <p:graphicFrame>
        <p:nvGraphicFramePr>
          <p:cNvPr id="8200" name="Object 3"/>
          <p:cNvGraphicFramePr>
            <a:graphicFrameLocks noChangeAspect="1"/>
          </p:cNvGraphicFramePr>
          <p:nvPr/>
        </p:nvGraphicFramePr>
        <p:xfrm>
          <a:off x="7305674" y="4416725"/>
          <a:ext cx="603945" cy="696613"/>
        </p:xfrm>
        <a:graphic>
          <a:graphicData uri="http://schemas.openxmlformats.org/presentationml/2006/ole">
            <p:oleObj spid="_x0000_s8200" name="Формула" r:id="rId9" imgW="126835" imgH="139518" progId="Equation.3">
              <p:embed/>
            </p:oleObj>
          </a:graphicData>
        </a:graphic>
      </p:graphicFrame>
      <p:grpSp>
        <p:nvGrpSpPr>
          <p:cNvPr id="8203" name="Group 1"/>
          <p:cNvGrpSpPr>
            <a:grpSpLocks noChangeAspect="1"/>
          </p:cNvGrpSpPr>
          <p:nvPr/>
        </p:nvGrpSpPr>
        <p:grpSpPr bwMode="auto">
          <a:xfrm>
            <a:off x="552450" y="1098550"/>
            <a:ext cx="8024813" cy="4940300"/>
            <a:chOff x="2773" y="7532"/>
            <a:chExt cx="5996" cy="3690"/>
          </a:xfrm>
        </p:grpSpPr>
        <p:sp>
          <p:nvSpPr>
            <p:cNvPr id="8213" name="Freeform 59"/>
            <p:cNvSpPr>
              <a:spLocks/>
            </p:cNvSpPr>
            <p:nvPr/>
          </p:nvSpPr>
          <p:spPr bwMode="auto">
            <a:xfrm>
              <a:off x="3377" y="7696"/>
              <a:ext cx="5233" cy="3140"/>
            </a:xfrm>
            <a:custGeom>
              <a:avLst/>
              <a:gdLst>
                <a:gd name="T0" fmla="*/ 10670 w 4538"/>
                <a:gd name="T1" fmla="*/ 740 h 4193"/>
                <a:gd name="T2" fmla="*/ 0 w 4538"/>
                <a:gd name="T3" fmla="*/ 740 h 4193"/>
                <a:gd name="T4" fmla="*/ 0 w 4538"/>
                <a:gd name="T5" fmla="*/ 0 h 4193"/>
                <a:gd name="T6" fmla="*/ 0 60000 65536"/>
                <a:gd name="T7" fmla="*/ 0 60000 65536"/>
                <a:gd name="T8" fmla="*/ 0 60000 65536"/>
                <a:gd name="T9" fmla="*/ 0 w 4538"/>
                <a:gd name="T10" fmla="*/ 0 h 4193"/>
                <a:gd name="T11" fmla="*/ 4538 w 4538"/>
                <a:gd name="T12" fmla="*/ 4193 h 41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38" h="4193">
                  <a:moveTo>
                    <a:pt x="4538" y="4193"/>
                  </a:moveTo>
                  <a:lnTo>
                    <a:pt x="0" y="4193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14" name="Text Box 58"/>
            <p:cNvSpPr txBox="1">
              <a:spLocks noChangeArrowheads="1"/>
            </p:cNvSpPr>
            <p:nvPr/>
          </p:nvSpPr>
          <p:spPr bwMode="auto">
            <a:xfrm>
              <a:off x="3060" y="10832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15" name="Text Box 56"/>
            <p:cNvSpPr txBox="1">
              <a:spLocks noChangeArrowheads="1"/>
            </p:cNvSpPr>
            <p:nvPr/>
          </p:nvSpPr>
          <p:spPr bwMode="auto">
            <a:xfrm>
              <a:off x="8360" y="10857"/>
              <a:ext cx="409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endParaRPr lang="ru-RU" sz="3600" b="1"/>
            </a:p>
          </p:txBody>
        </p:sp>
        <p:sp>
          <p:nvSpPr>
            <p:cNvPr id="8216" name="Text Box 54"/>
            <p:cNvSpPr txBox="1">
              <a:spLocks noChangeArrowheads="1"/>
            </p:cNvSpPr>
            <p:nvPr/>
          </p:nvSpPr>
          <p:spPr bwMode="auto">
            <a:xfrm>
              <a:off x="2773" y="7532"/>
              <a:ext cx="0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ru-RU" sz="3600" b="1"/>
            </a:p>
          </p:txBody>
        </p:sp>
        <p:sp>
          <p:nvSpPr>
            <p:cNvPr id="8217" name="Line 53"/>
            <p:cNvSpPr>
              <a:spLocks noChangeShapeType="1"/>
            </p:cNvSpPr>
            <p:nvPr/>
          </p:nvSpPr>
          <p:spPr bwMode="auto">
            <a:xfrm>
              <a:off x="3374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18" name="Line 52"/>
            <p:cNvSpPr>
              <a:spLocks noChangeShapeType="1"/>
            </p:cNvSpPr>
            <p:nvPr/>
          </p:nvSpPr>
          <p:spPr bwMode="auto">
            <a:xfrm>
              <a:off x="3852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19" name="Line 51"/>
            <p:cNvSpPr>
              <a:spLocks noChangeShapeType="1"/>
            </p:cNvSpPr>
            <p:nvPr/>
          </p:nvSpPr>
          <p:spPr bwMode="auto">
            <a:xfrm>
              <a:off x="4325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0" name="Line 50"/>
            <p:cNvSpPr>
              <a:spLocks noChangeShapeType="1"/>
            </p:cNvSpPr>
            <p:nvPr/>
          </p:nvSpPr>
          <p:spPr bwMode="auto">
            <a:xfrm>
              <a:off x="4797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1" name="Line 49"/>
            <p:cNvSpPr>
              <a:spLocks noChangeShapeType="1"/>
            </p:cNvSpPr>
            <p:nvPr/>
          </p:nvSpPr>
          <p:spPr bwMode="auto">
            <a:xfrm>
              <a:off x="5270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2" name="Line 48"/>
            <p:cNvSpPr>
              <a:spLocks noChangeShapeType="1"/>
            </p:cNvSpPr>
            <p:nvPr/>
          </p:nvSpPr>
          <p:spPr bwMode="auto">
            <a:xfrm>
              <a:off x="5743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3" name="Line 47"/>
            <p:cNvSpPr>
              <a:spLocks noChangeShapeType="1"/>
            </p:cNvSpPr>
            <p:nvPr/>
          </p:nvSpPr>
          <p:spPr bwMode="auto">
            <a:xfrm>
              <a:off x="6215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4" name="Line 46"/>
            <p:cNvSpPr>
              <a:spLocks noChangeShapeType="1"/>
            </p:cNvSpPr>
            <p:nvPr/>
          </p:nvSpPr>
          <p:spPr bwMode="auto">
            <a:xfrm>
              <a:off x="6688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5" name="Line 45"/>
            <p:cNvSpPr>
              <a:spLocks noChangeShapeType="1"/>
            </p:cNvSpPr>
            <p:nvPr/>
          </p:nvSpPr>
          <p:spPr bwMode="auto">
            <a:xfrm>
              <a:off x="7160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6" name="Line 44"/>
            <p:cNvSpPr>
              <a:spLocks noChangeShapeType="1"/>
            </p:cNvSpPr>
            <p:nvPr/>
          </p:nvSpPr>
          <p:spPr bwMode="auto">
            <a:xfrm>
              <a:off x="7633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7" name="Line 43"/>
            <p:cNvSpPr>
              <a:spLocks noChangeShapeType="1"/>
            </p:cNvSpPr>
            <p:nvPr/>
          </p:nvSpPr>
          <p:spPr bwMode="auto">
            <a:xfrm>
              <a:off x="8106" y="10756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8" name="Line 42"/>
            <p:cNvSpPr>
              <a:spLocks noChangeShapeType="1"/>
            </p:cNvSpPr>
            <p:nvPr/>
          </p:nvSpPr>
          <p:spPr bwMode="auto">
            <a:xfrm rot="-5400000">
              <a:off x="3375" y="10752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29" name="Line 41"/>
            <p:cNvSpPr>
              <a:spLocks noChangeShapeType="1"/>
            </p:cNvSpPr>
            <p:nvPr/>
          </p:nvSpPr>
          <p:spPr bwMode="auto">
            <a:xfrm rot="-5400000">
              <a:off x="3375" y="10475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0" name="Line 40"/>
            <p:cNvSpPr>
              <a:spLocks noChangeShapeType="1"/>
            </p:cNvSpPr>
            <p:nvPr/>
          </p:nvSpPr>
          <p:spPr bwMode="auto">
            <a:xfrm rot="-5400000">
              <a:off x="3375" y="9923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 rot="-5400000">
              <a:off x="3375" y="9647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2" name="Line 38"/>
            <p:cNvSpPr>
              <a:spLocks noChangeShapeType="1"/>
            </p:cNvSpPr>
            <p:nvPr/>
          </p:nvSpPr>
          <p:spPr bwMode="auto">
            <a:xfrm rot="-5400000">
              <a:off x="3375" y="9371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3" name="Line 37"/>
            <p:cNvSpPr>
              <a:spLocks noChangeShapeType="1"/>
            </p:cNvSpPr>
            <p:nvPr/>
          </p:nvSpPr>
          <p:spPr bwMode="auto">
            <a:xfrm rot="-5400000">
              <a:off x="3375" y="9095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4" name="Line 36"/>
            <p:cNvSpPr>
              <a:spLocks noChangeShapeType="1"/>
            </p:cNvSpPr>
            <p:nvPr/>
          </p:nvSpPr>
          <p:spPr bwMode="auto">
            <a:xfrm rot="-5400000">
              <a:off x="3375" y="8819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5" name="Line 35"/>
            <p:cNvSpPr>
              <a:spLocks noChangeShapeType="1"/>
            </p:cNvSpPr>
            <p:nvPr/>
          </p:nvSpPr>
          <p:spPr bwMode="auto">
            <a:xfrm rot="-5400000">
              <a:off x="3375" y="8543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6" name="Line 34"/>
            <p:cNvSpPr>
              <a:spLocks noChangeShapeType="1"/>
            </p:cNvSpPr>
            <p:nvPr/>
          </p:nvSpPr>
          <p:spPr bwMode="auto">
            <a:xfrm rot="-5400000">
              <a:off x="3375" y="8267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7" name="Line 33"/>
            <p:cNvSpPr>
              <a:spLocks noChangeShapeType="1"/>
            </p:cNvSpPr>
            <p:nvPr/>
          </p:nvSpPr>
          <p:spPr bwMode="auto">
            <a:xfrm rot="-5400000">
              <a:off x="3375" y="7991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38" name="Text Box 32"/>
            <p:cNvSpPr txBox="1">
              <a:spLocks noChangeArrowheads="1"/>
            </p:cNvSpPr>
            <p:nvPr/>
          </p:nvSpPr>
          <p:spPr bwMode="auto">
            <a:xfrm>
              <a:off x="3702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39" name="Text Box 31"/>
            <p:cNvSpPr txBox="1">
              <a:spLocks noChangeArrowheads="1"/>
            </p:cNvSpPr>
            <p:nvPr/>
          </p:nvSpPr>
          <p:spPr bwMode="auto">
            <a:xfrm>
              <a:off x="4159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000" b="1">
                  <a:ea typeface="Calibri" pitchFamily="34" charset="0"/>
                  <a:cs typeface="Times New Roman" pitchFamily="18" charset="0"/>
                </a:rPr>
                <a:t>20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0" name="Text Box 30"/>
            <p:cNvSpPr txBox="1">
              <a:spLocks noChangeArrowheads="1"/>
            </p:cNvSpPr>
            <p:nvPr/>
          </p:nvSpPr>
          <p:spPr bwMode="auto">
            <a:xfrm>
              <a:off x="4662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3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1" name="Text Box 29"/>
            <p:cNvSpPr txBox="1">
              <a:spLocks noChangeArrowheads="1"/>
            </p:cNvSpPr>
            <p:nvPr/>
          </p:nvSpPr>
          <p:spPr bwMode="auto">
            <a:xfrm>
              <a:off x="5127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000" b="1">
                  <a:ea typeface="Calibri" pitchFamily="34" charset="0"/>
                  <a:cs typeface="Times New Roman" pitchFamily="18" charset="0"/>
                </a:rPr>
                <a:t>40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2" name="Text Box 28"/>
            <p:cNvSpPr txBox="1">
              <a:spLocks noChangeArrowheads="1"/>
            </p:cNvSpPr>
            <p:nvPr/>
          </p:nvSpPr>
          <p:spPr bwMode="auto">
            <a:xfrm>
              <a:off x="5600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5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3" name="Text Box 27"/>
            <p:cNvSpPr txBox="1">
              <a:spLocks noChangeArrowheads="1"/>
            </p:cNvSpPr>
            <p:nvPr/>
          </p:nvSpPr>
          <p:spPr bwMode="auto">
            <a:xfrm>
              <a:off x="6080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000" b="1">
                  <a:ea typeface="Calibri" pitchFamily="34" charset="0"/>
                  <a:cs typeface="Times New Roman" pitchFamily="18" charset="0"/>
                </a:rPr>
                <a:t>60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4" name="Text Box 26"/>
            <p:cNvSpPr txBox="1">
              <a:spLocks noChangeArrowheads="1"/>
            </p:cNvSpPr>
            <p:nvPr/>
          </p:nvSpPr>
          <p:spPr bwMode="auto">
            <a:xfrm>
              <a:off x="6545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7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5" name="Text Box 25"/>
            <p:cNvSpPr txBox="1">
              <a:spLocks noChangeArrowheads="1"/>
            </p:cNvSpPr>
            <p:nvPr/>
          </p:nvSpPr>
          <p:spPr bwMode="auto">
            <a:xfrm>
              <a:off x="7018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000" b="1">
                  <a:ea typeface="Calibri" pitchFamily="34" charset="0"/>
                  <a:cs typeface="Times New Roman" pitchFamily="18" charset="0"/>
                </a:rPr>
                <a:t>80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6" name="Text Box 24"/>
            <p:cNvSpPr txBox="1">
              <a:spLocks noChangeArrowheads="1"/>
            </p:cNvSpPr>
            <p:nvPr/>
          </p:nvSpPr>
          <p:spPr bwMode="auto">
            <a:xfrm>
              <a:off x="7490" y="10925"/>
              <a:ext cx="28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9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7" name="Text Box 23"/>
            <p:cNvSpPr txBox="1">
              <a:spLocks noChangeArrowheads="1"/>
            </p:cNvSpPr>
            <p:nvPr/>
          </p:nvSpPr>
          <p:spPr bwMode="auto">
            <a:xfrm>
              <a:off x="7869" y="10925"/>
              <a:ext cx="47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000" b="1">
                  <a:ea typeface="Calibri" pitchFamily="34" charset="0"/>
                  <a:cs typeface="Times New Roman" pitchFamily="18" charset="0"/>
                </a:rPr>
                <a:t>100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8" name="Text Box 22"/>
            <p:cNvSpPr txBox="1">
              <a:spLocks noChangeArrowheads="1"/>
            </p:cNvSpPr>
            <p:nvPr/>
          </p:nvSpPr>
          <p:spPr bwMode="auto">
            <a:xfrm>
              <a:off x="2774" y="10182"/>
              <a:ext cx="47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49" name="Text Box 21"/>
            <p:cNvSpPr txBox="1">
              <a:spLocks noChangeArrowheads="1"/>
            </p:cNvSpPr>
            <p:nvPr/>
          </p:nvSpPr>
          <p:spPr bwMode="auto">
            <a:xfrm>
              <a:off x="2774" y="7960"/>
              <a:ext cx="47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en-US" sz="2000" b="1" dirty="0">
                  <a:ea typeface="Calibri" pitchFamily="34" charset="0"/>
                  <a:cs typeface="Times New Roman" pitchFamily="18" charset="0"/>
                </a:rPr>
                <a:t>10</a:t>
              </a:r>
              <a:r>
                <a:rPr lang="ru-RU" sz="2000" b="1" dirty="0">
                  <a:ea typeface="Calibri" pitchFamily="34" charset="0"/>
                  <a:cs typeface="Times New Roman" pitchFamily="18" charset="0"/>
                </a:rPr>
                <a:t>0</a:t>
              </a:r>
              <a:r>
                <a:rPr lang="en-US" sz="2000" b="1" dirty="0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 dirty="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50" name="Text Box 20"/>
            <p:cNvSpPr txBox="1">
              <a:spLocks noChangeArrowheads="1"/>
            </p:cNvSpPr>
            <p:nvPr/>
          </p:nvSpPr>
          <p:spPr bwMode="auto">
            <a:xfrm>
              <a:off x="2774" y="8552"/>
              <a:ext cx="47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80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51" name="Text Box 19"/>
            <p:cNvSpPr txBox="1">
              <a:spLocks noChangeArrowheads="1"/>
            </p:cNvSpPr>
            <p:nvPr/>
          </p:nvSpPr>
          <p:spPr bwMode="auto">
            <a:xfrm>
              <a:off x="2774" y="9101"/>
              <a:ext cx="47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60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52" name="Text Box 18"/>
            <p:cNvSpPr txBox="1">
              <a:spLocks noChangeArrowheads="1"/>
            </p:cNvSpPr>
            <p:nvPr/>
          </p:nvSpPr>
          <p:spPr bwMode="auto">
            <a:xfrm>
              <a:off x="2774" y="9642"/>
              <a:ext cx="47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2000" b="1">
                  <a:ea typeface="Calibri" pitchFamily="34" charset="0"/>
                  <a:cs typeface="Times New Roman" pitchFamily="18" charset="0"/>
                </a:rPr>
                <a:t>40</a:t>
              </a:r>
              <a:r>
                <a:rPr lang="en-US" sz="2000" b="1">
                  <a:ea typeface="Calibri" pitchFamily="34" charset="0"/>
                  <a:cs typeface="Times New Roman" pitchFamily="18" charset="0"/>
                </a:rPr>
                <a:t>0</a:t>
              </a:r>
              <a:endParaRPr lang="en-US" sz="36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53" name="Line 17"/>
            <p:cNvSpPr>
              <a:spLocks noChangeShapeType="1"/>
            </p:cNvSpPr>
            <p:nvPr/>
          </p:nvSpPr>
          <p:spPr bwMode="auto">
            <a:xfrm rot="-5400000">
              <a:off x="3375" y="10199"/>
              <a:ext cx="1" cy="1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54" name="Line 16"/>
            <p:cNvSpPr>
              <a:spLocks noChangeShapeType="1"/>
            </p:cNvSpPr>
            <p:nvPr/>
          </p:nvSpPr>
          <p:spPr bwMode="auto">
            <a:xfrm flipV="1">
              <a:off x="3367" y="10589"/>
              <a:ext cx="4739" cy="244"/>
            </a:xfrm>
            <a:prstGeom prst="line">
              <a:avLst/>
            </a:prstGeom>
            <a:noFill/>
            <a:ln w="571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55" name="Freeform 15"/>
            <p:cNvSpPr>
              <a:spLocks/>
            </p:cNvSpPr>
            <p:nvPr/>
          </p:nvSpPr>
          <p:spPr bwMode="auto">
            <a:xfrm>
              <a:off x="3380" y="9186"/>
              <a:ext cx="4697" cy="1683"/>
            </a:xfrm>
            <a:custGeom>
              <a:avLst/>
              <a:gdLst>
                <a:gd name="T0" fmla="*/ 0 w 4697"/>
                <a:gd name="T1" fmla="*/ 1649 h 1683"/>
                <a:gd name="T2" fmla="*/ 4697 w 4697"/>
                <a:gd name="T3" fmla="*/ 0 h 1683"/>
                <a:gd name="T4" fmla="*/ 0 60000 65536"/>
                <a:gd name="T5" fmla="*/ 0 60000 65536"/>
                <a:gd name="T6" fmla="*/ 0 w 4697"/>
                <a:gd name="T7" fmla="*/ 0 h 1683"/>
                <a:gd name="T8" fmla="*/ 4697 w 4697"/>
                <a:gd name="T9" fmla="*/ 1683 h 168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97" h="1683">
                  <a:moveTo>
                    <a:pt x="0" y="1649"/>
                  </a:moveTo>
                  <a:cubicBezTo>
                    <a:pt x="575" y="1683"/>
                    <a:pt x="4109" y="324"/>
                    <a:pt x="4697" y="0"/>
                  </a:cubicBezTo>
                </a:path>
              </a:pathLst>
            </a:custGeom>
            <a:noFill/>
            <a:ln w="571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56" name="Freeform 14"/>
            <p:cNvSpPr>
              <a:spLocks/>
            </p:cNvSpPr>
            <p:nvPr/>
          </p:nvSpPr>
          <p:spPr bwMode="auto">
            <a:xfrm>
              <a:off x="3382" y="8069"/>
              <a:ext cx="1602" cy="2796"/>
            </a:xfrm>
            <a:custGeom>
              <a:avLst/>
              <a:gdLst>
                <a:gd name="T0" fmla="*/ 0 w 1602"/>
                <a:gd name="T1" fmla="*/ 2930 h 2764"/>
                <a:gd name="T2" fmla="*/ 1602 w 1602"/>
                <a:gd name="T3" fmla="*/ 0 h 2764"/>
                <a:gd name="T4" fmla="*/ 0 60000 65536"/>
                <a:gd name="T5" fmla="*/ 0 60000 65536"/>
                <a:gd name="T6" fmla="*/ 0 w 1602"/>
                <a:gd name="T7" fmla="*/ 0 h 2764"/>
                <a:gd name="T8" fmla="*/ 1602 w 1602"/>
                <a:gd name="T9" fmla="*/ 2764 h 27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2" h="2764">
                  <a:moveTo>
                    <a:pt x="0" y="2734"/>
                  </a:moveTo>
                  <a:cubicBezTo>
                    <a:pt x="866" y="2764"/>
                    <a:pt x="1440" y="515"/>
                    <a:pt x="1602" y="0"/>
                  </a:cubicBezTo>
                </a:path>
              </a:pathLst>
            </a:custGeom>
            <a:noFill/>
            <a:ln w="57150">
              <a:solidFill>
                <a:srgbClr val="CC00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57" name="Freeform 13"/>
            <p:cNvSpPr>
              <a:spLocks/>
            </p:cNvSpPr>
            <p:nvPr/>
          </p:nvSpPr>
          <p:spPr bwMode="auto">
            <a:xfrm>
              <a:off x="3377" y="8066"/>
              <a:ext cx="505" cy="2803"/>
            </a:xfrm>
            <a:custGeom>
              <a:avLst/>
              <a:gdLst>
                <a:gd name="T0" fmla="*/ 0 w 505"/>
                <a:gd name="T1" fmla="*/ 2931 h 2771"/>
                <a:gd name="T2" fmla="*/ 317 w 505"/>
                <a:gd name="T3" fmla="*/ 2732 h 2771"/>
                <a:gd name="T4" fmla="*/ 505 w 505"/>
                <a:gd name="T5" fmla="*/ 0 h 2771"/>
                <a:gd name="T6" fmla="*/ 0 60000 65536"/>
                <a:gd name="T7" fmla="*/ 0 60000 65536"/>
                <a:gd name="T8" fmla="*/ 0 60000 65536"/>
                <a:gd name="T9" fmla="*/ 0 w 505"/>
                <a:gd name="T10" fmla="*/ 0 h 2771"/>
                <a:gd name="T11" fmla="*/ 505 w 505"/>
                <a:gd name="T12" fmla="*/ 2771 h 27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5" h="2771">
                  <a:moveTo>
                    <a:pt x="0" y="2736"/>
                  </a:moveTo>
                  <a:cubicBezTo>
                    <a:pt x="116" y="2736"/>
                    <a:pt x="209" y="2771"/>
                    <a:pt x="317" y="2551"/>
                  </a:cubicBezTo>
                  <a:cubicBezTo>
                    <a:pt x="492" y="2102"/>
                    <a:pt x="499" y="522"/>
                    <a:pt x="505" y="0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58" name="Freeform 12"/>
            <p:cNvSpPr>
              <a:spLocks/>
            </p:cNvSpPr>
            <p:nvPr/>
          </p:nvSpPr>
          <p:spPr bwMode="auto">
            <a:xfrm>
              <a:off x="3385" y="8066"/>
              <a:ext cx="300" cy="2803"/>
            </a:xfrm>
            <a:custGeom>
              <a:avLst/>
              <a:gdLst>
                <a:gd name="T0" fmla="*/ 0 w 300"/>
                <a:gd name="T1" fmla="*/ 2931 h 2771"/>
                <a:gd name="T2" fmla="*/ 228 w 300"/>
                <a:gd name="T3" fmla="*/ 2741 h 2771"/>
                <a:gd name="T4" fmla="*/ 300 w 300"/>
                <a:gd name="T5" fmla="*/ 0 h 2771"/>
                <a:gd name="T6" fmla="*/ 0 60000 65536"/>
                <a:gd name="T7" fmla="*/ 0 60000 65536"/>
                <a:gd name="T8" fmla="*/ 0 60000 65536"/>
                <a:gd name="T9" fmla="*/ 0 w 300"/>
                <a:gd name="T10" fmla="*/ 0 h 2771"/>
                <a:gd name="T11" fmla="*/ 300 w 300"/>
                <a:gd name="T12" fmla="*/ 2771 h 27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0" h="2771">
                  <a:moveTo>
                    <a:pt x="0" y="2736"/>
                  </a:moveTo>
                  <a:cubicBezTo>
                    <a:pt x="69" y="2736"/>
                    <a:pt x="189" y="2771"/>
                    <a:pt x="228" y="2558"/>
                  </a:cubicBezTo>
                  <a:cubicBezTo>
                    <a:pt x="294" y="2098"/>
                    <a:pt x="296" y="522"/>
                    <a:pt x="300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/>
            </a:p>
          </p:txBody>
        </p:sp>
        <p:sp>
          <p:nvSpPr>
            <p:cNvPr id="8259" name="Text Box 10"/>
            <p:cNvSpPr txBox="1">
              <a:spLocks noChangeArrowheads="1"/>
            </p:cNvSpPr>
            <p:nvPr/>
          </p:nvSpPr>
          <p:spPr bwMode="auto">
            <a:xfrm>
              <a:off x="4955" y="8260"/>
              <a:ext cx="0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ru-RU" sz="3600" b="1"/>
            </a:p>
          </p:txBody>
        </p:sp>
        <p:sp>
          <p:nvSpPr>
            <p:cNvPr id="8260" name="Text Box 8"/>
            <p:cNvSpPr txBox="1">
              <a:spLocks noChangeArrowheads="1"/>
            </p:cNvSpPr>
            <p:nvPr/>
          </p:nvSpPr>
          <p:spPr bwMode="auto">
            <a:xfrm>
              <a:off x="3576" y="7736"/>
              <a:ext cx="0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ru-RU" sz="3600" b="1"/>
            </a:p>
          </p:txBody>
        </p:sp>
        <p:sp>
          <p:nvSpPr>
            <p:cNvPr id="8261" name="Text Box 6"/>
            <p:cNvSpPr txBox="1">
              <a:spLocks noChangeArrowheads="1"/>
            </p:cNvSpPr>
            <p:nvPr/>
          </p:nvSpPr>
          <p:spPr bwMode="auto">
            <a:xfrm>
              <a:off x="3947" y="8153"/>
              <a:ext cx="0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ru-RU" sz="3600" b="1"/>
            </a:p>
          </p:txBody>
        </p:sp>
        <p:sp>
          <p:nvSpPr>
            <p:cNvPr id="8262" name="Text Box 4"/>
            <p:cNvSpPr txBox="1">
              <a:spLocks noChangeArrowheads="1"/>
            </p:cNvSpPr>
            <p:nvPr/>
          </p:nvSpPr>
          <p:spPr bwMode="auto">
            <a:xfrm>
              <a:off x="6903" y="9064"/>
              <a:ext cx="0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ru-RU" sz="3600" b="1"/>
            </a:p>
          </p:txBody>
        </p:sp>
        <p:sp>
          <p:nvSpPr>
            <p:cNvPr id="8263" name="Text Box 2"/>
            <p:cNvSpPr txBox="1">
              <a:spLocks noChangeArrowheads="1"/>
            </p:cNvSpPr>
            <p:nvPr/>
          </p:nvSpPr>
          <p:spPr bwMode="auto">
            <a:xfrm>
              <a:off x="7676" y="10323"/>
              <a:ext cx="0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ru-RU" sz="3600" b="1"/>
            </a:p>
          </p:txBody>
        </p:sp>
      </p:grpSp>
      <p:sp>
        <p:nvSpPr>
          <p:cNvPr id="8204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5" name="Rectangle 63"/>
          <p:cNvSpPr>
            <a:spLocks noChangeArrowheads="1"/>
          </p:cNvSpPr>
          <p:nvPr/>
        </p:nvSpPr>
        <p:spPr bwMode="auto">
          <a:xfrm>
            <a:off x="4572000" y="457200"/>
            <a:ext cx="0" cy="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206" name="Rectangle 65"/>
          <p:cNvSpPr>
            <a:spLocks noChangeArrowheads="1"/>
          </p:cNvSpPr>
          <p:nvPr/>
        </p:nvSpPr>
        <p:spPr bwMode="auto">
          <a:xfrm>
            <a:off x="4572000" y="600075"/>
            <a:ext cx="0" cy="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207" name="Rectangle 82"/>
          <p:cNvSpPr>
            <a:spLocks noChangeArrowheads="1"/>
          </p:cNvSpPr>
          <p:nvPr/>
        </p:nvSpPr>
        <p:spPr bwMode="auto">
          <a:xfrm>
            <a:off x="4572000" y="800100"/>
            <a:ext cx="0" cy="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208" name="Rectangle 84"/>
          <p:cNvSpPr>
            <a:spLocks noChangeArrowheads="1"/>
          </p:cNvSpPr>
          <p:nvPr/>
        </p:nvSpPr>
        <p:spPr bwMode="auto">
          <a:xfrm>
            <a:off x="4572000" y="1000125"/>
            <a:ext cx="0" cy="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209" name="Rectangle 86"/>
          <p:cNvSpPr>
            <a:spLocks noChangeArrowheads="1"/>
          </p:cNvSpPr>
          <p:nvPr/>
        </p:nvSpPr>
        <p:spPr bwMode="auto">
          <a:xfrm>
            <a:off x="4572000" y="1181100"/>
            <a:ext cx="0" cy="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210" name="Rectangle 88"/>
          <p:cNvSpPr>
            <a:spLocks noChangeArrowheads="1"/>
          </p:cNvSpPr>
          <p:nvPr/>
        </p:nvSpPr>
        <p:spPr bwMode="auto">
          <a:xfrm>
            <a:off x="4572000" y="1371600"/>
            <a:ext cx="0" cy="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211" name="Rectangle 90"/>
          <p:cNvSpPr>
            <a:spLocks noChangeArrowheads="1"/>
          </p:cNvSpPr>
          <p:nvPr/>
        </p:nvSpPr>
        <p:spPr bwMode="auto">
          <a:xfrm>
            <a:off x="4572000" y="1571625"/>
            <a:ext cx="0" cy="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212" name="Rectangle 92"/>
          <p:cNvSpPr>
            <a:spLocks noChangeArrowheads="1"/>
          </p:cNvSpPr>
          <p:nvPr/>
        </p:nvSpPr>
        <p:spPr bwMode="auto">
          <a:xfrm>
            <a:off x="0" y="40576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620e081fb34da3c8539b491aff6079f614d88d"/>
</p:tagLst>
</file>

<file path=ppt/theme/theme1.xml><?xml version="1.0" encoding="utf-8"?>
<a:theme xmlns:a="http://schemas.openxmlformats.org/drawingml/2006/main" name="Оформление по умолчанию">
  <a:themeElements>
    <a:clrScheme name="Другая 1">
      <a:dk1>
        <a:sysClr val="windowText" lastClr="000000"/>
      </a:dk1>
      <a:lt1>
        <a:sysClr val="window" lastClr="FFFFFF"/>
      </a:lt1>
      <a:dk2>
        <a:srgbClr val="E40059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4B98FF"/>
      </a:accent5>
      <a:accent6>
        <a:srgbClr val="00349E"/>
      </a:accent6>
      <a:hlink>
        <a:srgbClr val="2B71FF"/>
      </a:hlink>
      <a:folHlink>
        <a:srgbClr val="E9006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71442</TotalTime>
  <Words>901</Words>
  <Application>Microsoft Office PowerPoint</Application>
  <PresentationFormat>Экран (4:3)</PresentationFormat>
  <Paragraphs>202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Оформление по умолчанию</vt:lpstr>
      <vt:lpstr>Формула</vt:lpstr>
      <vt:lpstr>Сложность вычислений</vt:lpstr>
      <vt:lpstr>Что такое сложность вычислений?</vt:lpstr>
      <vt:lpstr>Временнáя сложность</vt:lpstr>
      <vt:lpstr>Временнáя сложность</vt:lpstr>
      <vt:lpstr>Сравнение алгоритмов по сложности</vt:lpstr>
      <vt:lpstr>Асимптотическая сложность</vt:lpstr>
      <vt:lpstr>Асимптотическая сложность</vt:lpstr>
      <vt:lpstr>Асимптотическая сложность</vt:lpstr>
      <vt:lpstr>Асимптотическая сложность</vt:lpstr>
      <vt:lpstr>Алгоритмы поиска</vt:lpstr>
      <vt:lpstr>Алгоритмы поиска</vt:lpstr>
      <vt:lpstr>Алгоритмы сортировки</vt:lpstr>
      <vt:lpstr>Алгоритмы сортировки</vt:lpstr>
      <vt:lpstr>Алгоритмы сортировки</vt:lpstr>
      <vt:lpstr>Числа Фибоначчи</vt:lpstr>
      <vt:lpstr>Спасибо за внимание!</vt:lpstr>
    </vt:vector>
  </TitlesOfParts>
  <Company>163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(ПО)</dc:title>
  <dc:creator>kp</dc:creator>
  <cp:lastModifiedBy>Я</cp:lastModifiedBy>
  <cp:revision>3187</cp:revision>
  <dcterms:created xsi:type="dcterms:W3CDTF">2007-01-31T19:13:48Z</dcterms:created>
  <dcterms:modified xsi:type="dcterms:W3CDTF">2023-01-09T08:23:28Z</dcterms:modified>
</cp:coreProperties>
</file>