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8" r:id="rId2"/>
    <p:sldId id="289" r:id="rId3"/>
    <p:sldId id="397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404" r:id="rId13"/>
    <p:sldId id="298" r:id="rId14"/>
    <p:sldId id="400" r:id="rId15"/>
    <p:sldId id="401" r:id="rId16"/>
    <p:sldId id="402" r:id="rId17"/>
    <p:sldId id="403" r:id="rId18"/>
    <p:sldId id="398" r:id="rId19"/>
    <p:sldId id="399" r:id="rId20"/>
    <p:sldId id="39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6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F62BE-44E3-4BDD-AEA7-CD312182F9F2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14BE0-1FE5-4FEA-AE6B-7A5B9EDA3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450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3568B-8F2B-43DB-AC85-EB410EB69369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85076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63" Type="http://schemas.openxmlformats.org/officeDocument/2006/relationships/slideLayout" Target="../slideLayouts/slideLayout63.xml"/><Relationship Id="rId84" Type="http://schemas.openxmlformats.org/officeDocument/2006/relationships/slideLayout" Target="../slideLayouts/slideLayout84.xml"/><Relationship Id="rId138" Type="http://schemas.openxmlformats.org/officeDocument/2006/relationships/slideLayout" Target="../slideLayouts/slideLayout138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slideLayout" Target="../slideLayouts/slideLayout123.xml"/><Relationship Id="rId128" Type="http://schemas.openxmlformats.org/officeDocument/2006/relationships/slideLayout" Target="../slideLayouts/slideLayout128.xml"/><Relationship Id="rId14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134" Type="http://schemas.openxmlformats.org/officeDocument/2006/relationships/slideLayout" Target="../slideLayouts/slideLayout134.xml"/><Relationship Id="rId139" Type="http://schemas.openxmlformats.org/officeDocument/2006/relationships/slideLayout" Target="../slideLayouts/slideLayout139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59" Type="http://schemas.openxmlformats.org/officeDocument/2006/relationships/slideLayout" Target="../slideLayouts/slideLayout59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24" Type="http://schemas.openxmlformats.org/officeDocument/2006/relationships/slideLayout" Target="../slideLayouts/slideLayout124.xml"/><Relationship Id="rId129" Type="http://schemas.openxmlformats.org/officeDocument/2006/relationships/slideLayout" Target="../slideLayouts/slideLayout129.xml"/><Relationship Id="rId54" Type="http://schemas.openxmlformats.org/officeDocument/2006/relationships/slideLayout" Target="../slideLayouts/slideLayout54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40" Type="http://schemas.openxmlformats.org/officeDocument/2006/relationships/slideLayout" Target="../slideLayouts/slideLayout14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49" Type="http://schemas.openxmlformats.org/officeDocument/2006/relationships/slideLayout" Target="../slideLayouts/slideLayout49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44" Type="http://schemas.openxmlformats.org/officeDocument/2006/relationships/slideLayout" Target="../slideLayouts/slideLayout44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130" Type="http://schemas.openxmlformats.org/officeDocument/2006/relationships/slideLayout" Target="../slideLayouts/slideLayout130.xml"/><Relationship Id="rId135" Type="http://schemas.openxmlformats.org/officeDocument/2006/relationships/slideLayout" Target="../slideLayouts/slideLayout135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41" Type="http://schemas.openxmlformats.org/officeDocument/2006/relationships/slideLayout" Target="../slideLayouts/slideLayout14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131" Type="http://schemas.openxmlformats.org/officeDocument/2006/relationships/slideLayout" Target="../slideLayouts/slideLayout131.xml"/><Relationship Id="rId136" Type="http://schemas.openxmlformats.org/officeDocument/2006/relationships/slideLayout" Target="../slideLayouts/slideLayout136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26" Type="http://schemas.openxmlformats.org/officeDocument/2006/relationships/slideLayout" Target="../slideLayouts/slideLayout12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142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3.xml"/><Relationship Id="rId25" Type="http://schemas.openxmlformats.org/officeDocument/2006/relationships/slideLayout" Target="../slideLayouts/slideLayout25.xml"/><Relationship Id="rId46" Type="http://schemas.openxmlformats.org/officeDocument/2006/relationships/slideLayout" Target="../slideLayouts/slideLayout46.xml"/><Relationship Id="rId67" Type="http://schemas.openxmlformats.org/officeDocument/2006/relationships/slideLayout" Target="../slideLayouts/slideLayout67.xml"/><Relationship Id="rId116" Type="http://schemas.openxmlformats.org/officeDocument/2006/relationships/slideLayout" Target="../slideLayouts/slideLayout116.xml"/><Relationship Id="rId137" Type="http://schemas.openxmlformats.org/officeDocument/2006/relationships/slideLayout" Target="../slideLayouts/slideLayout13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62" Type="http://schemas.openxmlformats.org/officeDocument/2006/relationships/slideLayout" Target="../slideLayouts/slideLayout62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111" Type="http://schemas.openxmlformats.org/officeDocument/2006/relationships/slideLayout" Target="../slideLayouts/slideLayout111.xml"/><Relationship Id="rId132" Type="http://schemas.openxmlformats.org/officeDocument/2006/relationships/slideLayout" Target="../slideLayouts/slideLayout132.xml"/><Relationship Id="rId15" Type="http://schemas.openxmlformats.org/officeDocument/2006/relationships/slideLayout" Target="../slideLayouts/slideLayout15.xml"/><Relationship Id="rId36" Type="http://schemas.openxmlformats.org/officeDocument/2006/relationships/slideLayout" Target="../slideLayouts/slideLayout36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27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52" Type="http://schemas.openxmlformats.org/officeDocument/2006/relationships/slideLayout" Target="../slideLayouts/slideLayout52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Relationship Id="rId143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47" Type="http://schemas.openxmlformats.org/officeDocument/2006/relationships/slideLayout" Target="../slideLayouts/slideLayout47.xml"/><Relationship Id="rId68" Type="http://schemas.openxmlformats.org/officeDocument/2006/relationships/slideLayout" Target="../slideLayouts/slideLayout68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33" Type="http://schemas.openxmlformats.org/officeDocument/2006/relationships/slideLayout" Target="../slideLayouts/slideLayout133.xml"/><Relationship Id="rId16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0C86-F1CB-491A-8695-5E96F053D3C3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90538" y="571480"/>
            <a:ext cx="8653462" cy="1487487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257300" indent="-1257300">
              <a:lnSpc>
                <a:spcPct val="90000"/>
              </a:lnSpc>
              <a:defRPr/>
            </a:pPr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Словари</a:t>
            </a:r>
          </a:p>
        </p:txBody>
      </p:sp>
      <p:pic>
        <p:nvPicPr>
          <p:cNvPr id="13314" name="Picture 2" descr="https://cdn.culture.ru/images/c2b6f004-78f8-5c72-9e92-87915cee4d1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285992"/>
            <a:ext cx="7643834" cy="40257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Словарь и массив пар </a:t>
            </a:r>
          </a:p>
        </p:txBody>
      </p:sp>
      <p:sp>
        <p:nvSpPr>
          <p:cNvPr id="45060" name="Прямоугольник 4"/>
          <p:cNvSpPr>
            <a:spLocks noChangeArrowheads="1"/>
          </p:cNvSpPr>
          <p:nvPr/>
        </p:nvSpPr>
        <p:spPr bwMode="auto">
          <a:xfrm>
            <a:off x="374650" y="800100"/>
            <a:ext cx="63220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333399"/>
                </a:solidFill>
              </a:rPr>
              <a:t>Массив </a:t>
            </a:r>
            <a:r>
              <a:rPr lang="en-US" sz="2800" b="1">
                <a:solidFill>
                  <a:srgbClr val="333399"/>
                </a:solidFill>
              </a:rPr>
              <a:t>(</a:t>
            </a:r>
            <a:r>
              <a:rPr lang="ru-RU" sz="2800" b="1">
                <a:solidFill>
                  <a:srgbClr val="333399"/>
                </a:solidFill>
              </a:rPr>
              <a:t>список</a:t>
            </a:r>
            <a:r>
              <a:rPr lang="en-US" sz="2800" b="1">
                <a:solidFill>
                  <a:srgbClr val="333399"/>
                </a:solidFill>
              </a:rPr>
              <a:t>) </a:t>
            </a:r>
            <a:r>
              <a:rPr lang="ru-RU" sz="2800" b="1">
                <a:solidFill>
                  <a:srgbClr val="333399"/>
                </a:solidFill>
              </a:rPr>
              <a:t>пар «ключ-значение»:</a:t>
            </a:r>
            <a:endParaRPr lang="ru-RU" sz="2000" b="1">
              <a:solidFill>
                <a:srgbClr val="333399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79425" y="1335088"/>
            <a:ext cx="4046538" cy="461962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list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D.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items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458788" y="1692275"/>
            <a:ext cx="2984500" cy="1176338"/>
            <a:chOff x="3775075" y="3306400"/>
            <a:chExt cx="2984500" cy="1175113"/>
          </a:xfrm>
        </p:grpSpPr>
        <p:sp>
          <p:nvSpPr>
            <p:cNvPr id="14" name="Равнобедренный треугольник 13"/>
            <p:cNvSpPr/>
            <p:nvPr/>
          </p:nvSpPr>
          <p:spPr bwMode="auto">
            <a:xfrm>
              <a:off x="3997325" y="3306400"/>
              <a:ext cx="88900" cy="364745"/>
            </a:xfrm>
            <a:prstGeom prst="triangle">
              <a:avLst/>
            </a:prstGeom>
            <a:solidFill>
              <a:srgbClr val="E6E6FF"/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lnSpc>
                  <a:spcPct val="80000"/>
                </a:lnSpc>
                <a:defRPr/>
              </a:pPr>
              <a:endParaRPr lang="ru-RU" sz="2400" b="1">
                <a:latin typeface="+mn-lt"/>
                <a:cs typeface="Courier New" pitchFamily="49" charset="0"/>
              </a:endParaRPr>
            </a:p>
          </p:txBody>
        </p:sp>
        <p:sp>
          <p:nvSpPr>
            <p:cNvPr id="13" name="Скругленная прямоугольная выноска 12"/>
            <p:cNvSpPr/>
            <p:nvPr/>
          </p:nvSpPr>
          <p:spPr bwMode="auto">
            <a:xfrm flipH="1">
              <a:off x="3775075" y="3655286"/>
              <a:ext cx="2984500" cy="826227"/>
            </a:xfrm>
            <a:prstGeom prst="wedgeRoundRectCallout">
              <a:avLst>
                <a:gd name="adj1" fmla="val 50190"/>
                <a:gd name="adj2" fmla="val 15333"/>
                <a:gd name="adj3" fmla="val 16667"/>
              </a:avLst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2400" b="1" dirty="0">
                  <a:latin typeface="+mn-lt"/>
                  <a:cs typeface="Courier New" pitchFamily="49" charset="0"/>
                </a:rPr>
                <a:t>список пар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ru-RU" sz="2400" b="1" dirty="0">
                  <a:latin typeface="+mn-lt"/>
                  <a:cs typeface="Courier New" pitchFamily="49" charset="0"/>
                </a:rPr>
                <a:t> (ключ, значение)</a:t>
              </a:r>
            </a:p>
          </p:txBody>
        </p:sp>
      </p:grp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657600" y="1968500"/>
            <a:ext cx="5278438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 = {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400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бам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 2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там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}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648075" y="2938463"/>
            <a:ext cx="5287963" cy="4603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 =[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("</a:t>
            </a:r>
            <a:r>
              <a:rPr lang="ru-RU" sz="2400" b="1" dirty="0" err="1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бам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", 2)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("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там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", 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)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3" name="Группа 29"/>
          <p:cNvGrpSpPr>
            <a:grpSpLocks/>
          </p:cNvGrpSpPr>
          <p:nvPr/>
        </p:nvGrpSpPr>
        <p:grpSpPr bwMode="auto">
          <a:xfrm>
            <a:off x="4667250" y="2451100"/>
            <a:ext cx="3790950" cy="576263"/>
            <a:chOff x="4667250" y="2451100"/>
            <a:chExt cx="3790950" cy="576263"/>
          </a:xfrm>
        </p:grpSpPr>
        <p:sp>
          <p:nvSpPr>
            <p:cNvPr id="45078" name="Прямоугольник 15"/>
            <p:cNvSpPr>
              <a:spLocks noChangeArrowheads="1"/>
            </p:cNvSpPr>
            <p:nvPr/>
          </p:nvSpPr>
          <p:spPr bwMode="auto">
            <a:xfrm>
              <a:off x="4913313" y="2484438"/>
              <a:ext cx="922337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A[0]</a:t>
              </a:r>
              <a:endParaRPr lang="ru-RU"/>
            </a:p>
          </p:txBody>
        </p:sp>
        <p:sp>
          <p:nvSpPr>
            <p:cNvPr id="45079" name="Прямоугольник 16"/>
            <p:cNvSpPr>
              <a:spLocks noChangeArrowheads="1"/>
            </p:cNvSpPr>
            <p:nvPr/>
          </p:nvSpPr>
          <p:spPr bwMode="auto">
            <a:xfrm>
              <a:off x="7186613" y="2484438"/>
              <a:ext cx="920750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A[</a:t>
              </a:r>
              <a:r>
                <a:rPr lang="ru-RU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1</a:t>
              </a:r>
              <a:r>
                <a:rPr lang="en-US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]</a:t>
              </a:r>
              <a:endParaRPr lang="ru-RU"/>
            </a:p>
          </p:txBody>
        </p:sp>
        <p:sp>
          <p:nvSpPr>
            <p:cNvPr id="45080" name="Прямоугольник 18"/>
            <p:cNvSpPr>
              <a:spLocks noChangeArrowheads="1"/>
            </p:cNvSpPr>
            <p:nvPr/>
          </p:nvSpPr>
          <p:spPr bwMode="auto">
            <a:xfrm>
              <a:off x="5903913" y="2451100"/>
              <a:ext cx="1241425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0000FF"/>
                  </a:solidFill>
                  <a:cs typeface="Courier New" pitchFamily="49" charset="0"/>
                </a:rPr>
                <a:t>кортеж</a:t>
              </a:r>
              <a:endParaRPr lang="ru-RU" b="1">
                <a:solidFill>
                  <a:srgbClr val="0000FF"/>
                </a:solidFill>
              </a:endParaRPr>
            </a:p>
          </p:txBody>
        </p:sp>
        <p:sp>
          <p:nvSpPr>
            <p:cNvPr id="45081" name="Правая фигурная скобка 19"/>
            <p:cNvSpPr>
              <a:spLocks/>
            </p:cNvSpPr>
            <p:nvPr/>
          </p:nvSpPr>
          <p:spPr bwMode="auto">
            <a:xfrm rot="-5400000">
              <a:off x="5431632" y="2129631"/>
              <a:ext cx="133350" cy="1662113"/>
            </a:xfrm>
            <a:prstGeom prst="rightBrace">
              <a:avLst>
                <a:gd name="adj1" fmla="val 66822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82" name="Правая фигурная скобка 20"/>
            <p:cNvSpPr>
              <a:spLocks/>
            </p:cNvSpPr>
            <p:nvPr/>
          </p:nvSpPr>
          <p:spPr bwMode="auto">
            <a:xfrm rot="-5400000">
              <a:off x="7560469" y="2129632"/>
              <a:ext cx="133350" cy="1662112"/>
            </a:xfrm>
            <a:prstGeom prst="rightBrace">
              <a:avLst>
                <a:gd name="adj1" fmla="val 66822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83" name="Полилиния 21"/>
            <p:cNvSpPr>
              <a:spLocks/>
            </p:cNvSpPr>
            <p:nvPr/>
          </p:nvSpPr>
          <p:spPr bwMode="auto">
            <a:xfrm>
              <a:off x="5953125" y="2832100"/>
              <a:ext cx="1104900" cy="128588"/>
            </a:xfrm>
            <a:custGeom>
              <a:avLst/>
              <a:gdLst>
                <a:gd name="T0" fmla="*/ 0 w 1104900"/>
                <a:gd name="T1" fmla="*/ 128588 h 128588"/>
                <a:gd name="T2" fmla="*/ 185738 w 1104900"/>
                <a:gd name="T3" fmla="*/ 0 h 128588"/>
                <a:gd name="T4" fmla="*/ 909638 w 1104900"/>
                <a:gd name="T5" fmla="*/ 0 h 128588"/>
                <a:gd name="T6" fmla="*/ 1104900 w 1104900"/>
                <a:gd name="T7" fmla="*/ 114300 h 1285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04900"/>
                <a:gd name="T13" fmla="*/ 0 h 128588"/>
                <a:gd name="T14" fmla="*/ 1104900 w 1104900"/>
                <a:gd name="T15" fmla="*/ 128588 h 1285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04900" h="128588">
                  <a:moveTo>
                    <a:pt x="0" y="128588"/>
                  </a:moveTo>
                  <a:lnTo>
                    <a:pt x="185738" y="0"/>
                  </a:lnTo>
                  <a:lnTo>
                    <a:pt x="909638" y="0"/>
                  </a:lnTo>
                  <a:lnTo>
                    <a:pt x="1104900" y="11430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med"/>
              <a:tailEnd type="triangle" w="sm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Группа 33"/>
          <p:cNvGrpSpPr>
            <a:grpSpLocks/>
          </p:cNvGrpSpPr>
          <p:nvPr/>
        </p:nvGrpSpPr>
        <p:grpSpPr bwMode="auto">
          <a:xfrm>
            <a:off x="3835400" y="3436938"/>
            <a:ext cx="1741488" cy="668337"/>
            <a:chOff x="3835400" y="3436938"/>
            <a:chExt cx="1741488" cy="668337"/>
          </a:xfrm>
        </p:grpSpPr>
        <p:sp>
          <p:nvSpPr>
            <p:cNvPr id="45075" name="Прямоугольник 17"/>
            <p:cNvSpPr>
              <a:spLocks noChangeArrowheads="1"/>
            </p:cNvSpPr>
            <p:nvPr/>
          </p:nvSpPr>
          <p:spPr bwMode="auto">
            <a:xfrm>
              <a:off x="3835400" y="3643313"/>
              <a:ext cx="147637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A[0][0]</a:t>
              </a:r>
              <a:endParaRPr lang="ru-RU"/>
            </a:p>
          </p:txBody>
        </p:sp>
        <p:sp>
          <p:nvSpPr>
            <p:cNvPr id="45076" name="Правая фигурная скобка 23"/>
            <p:cNvSpPr>
              <a:spLocks/>
            </p:cNvSpPr>
            <p:nvPr/>
          </p:nvSpPr>
          <p:spPr bwMode="auto">
            <a:xfrm rot="5400000" flipV="1">
              <a:off x="5056981" y="3047207"/>
              <a:ext cx="130175" cy="909638"/>
            </a:xfrm>
            <a:prstGeom prst="rightBrace">
              <a:avLst>
                <a:gd name="adj1" fmla="val 66934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77" name="Полилиния 25"/>
            <p:cNvSpPr>
              <a:spLocks/>
            </p:cNvSpPr>
            <p:nvPr/>
          </p:nvSpPr>
          <p:spPr bwMode="auto">
            <a:xfrm>
              <a:off x="4645025" y="3549650"/>
              <a:ext cx="325438" cy="207963"/>
            </a:xfrm>
            <a:custGeom>
              <a:avLst/>
              <a:gdLst>
                <a:gd name="T0" fmla="*/ 0 w 488887"/>
                <a:gd name="T1" fmla="*/ 320635 h 199177"/>
                <a:gd name="T2" fmla="*/ 5568 w 488887"/>
                <a:gd name="T3" fmla="*/ 0 h 199177"/>
                <a:gd name="T4" fmla="*/ 0 60000 65536"/>
                <a:gd name="T5" fmla="*/ 0 60000 65536"/>
                <a:gd name="T6" fmla="*/ 0 w 488887"/>
                <a:gd name="T7" fmla="*/ 0 h 199177"/>
                <a:gd name="T8" fmla="*/ 488887 w 488887"/>
                <a:gd name="T9" fmla="*/ 199177 h 19917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8887" h="199177">
                  <a:moveTo>
                    <a:pt x="0" y="199177"/>
                  </a:moveTo>
                  <a:lnTo>
                    <a:pt x="488887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Группа 34"/>
          <p:cNvGrpSpPr>
            <a:grpSpLocks/>
          </p:cNvGrpSpPr>
          <p:nvPr/>
        </p:nvGrpSpPr>
        <p:grpSpPr bwMode="auto">
          <a:xfrm>
            <a:off x="5549900" y="3436938"/>
            <a:ext cx="1476375" cy="668337"/>
            <a:chOff x="5549900" y="3436938"/>
            <a:chExt cx="1476375" cy="668337"/>
          </a:xfrm>
        </p:grpSpPr>
        <p:sp>
          <p:nvSpPr>
            <p:cNvPr id="45072" name="Прямоугольник 22"/>
            <p:cNvSpPr>
              <a:spLocks noChangeArrowheads="1"/>
            </p:cNvSpPr>
            <p:nvPr/>
          </p:nvSpPr>
          <p:spPr bwMode="auto">
            <a:xfrm>
              <a:off x="5549900" y="3643313"/>
              <a:ext cx="147637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A[0][</a:t>
              </a:r>
              <a:r>
                <a:rPr lang="ru-RU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1</a:t>
              </a:r>
              <a:r>
                <a:rPr lang="en-US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]</a:t>
              </a:r>
              <a:endParaRPr lang="ru-RU"/>
            </a:p>
          </p:txBody>
        </p:sp>
        <p:sp>
          <p:nvSpPr>
            <p:cNvPr id="45073" name="Правая фигурная скобка 24"/>
            <p:cNvSpPr>
              <a:spLocks/>
            </p:cNvSpPr>
            <p:nvPr/>
          </p:nvSpPr>
          <p:spPr bwMode="auto">
            <a:xfrm rot="5400000" flipV="1">
              <a:off x="5976144" y="3323432"/>
              <a:ext cx="130175" cy="357187"/>
            </a:xfrm>
            <a:prstGeom prst="rightBrace">
              <a:avLst>
                <a:gd name="adj1" fmla="val 66883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74" name="Полилиния 26"/>
            <p:cNvSpPr>
              <a:spLocks/>
            </p:cNvSpPr>
            <p:nvPr/>
          </p:nvSpPr>
          <p:spPr bwMode="auto">
            <a:xfrm flipH="1">
              <a:off x="6111875" y="3576638"/>
              <a:ext cx="198438" cy="180975"/>
            </a:xfrm>
            <a:custGeom>
              <a:avLst/>
              <a:gdLst>
                <a:gd name="T0" fmla="*/ 0 w 488887"/>
                <a:gd name="T1" fmla="*/ 69446 h 199177"/>
                <a:gd name="T2" fmla="*/ 24 w 488887"/>
                <a:gd name="T3" fmla="*/ 0 h 199177"/>
                <a:gd name="T4" fmla="*/ 0 60000 65536"/>
                <a:gd name="T5" fmla="*/ 0 60000 65536"/>
                <a:gd name="T6" fmla="*/ 0 w 488887"/>
                <a:gd name="T7" fmla="*/ 0 h 199177"/>
                <a:gd name="T8" fmla="*/ 488887 w 488887"/>
                <a:gd name="T9" fmla="*/ 199177 h 19917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8887" h="199177">
                  <a:moveTo>
                    <a:pt x="0" y="199177"/>
                  </a:moveTo>
                  <a:lnTo>
                    <a:pt x="488887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" name="Прямоугольник 4"/>
          <p:cNvSpPr>
            <a:spLocks noChangeArrowheads="1"/>
          </p:cNvSpPr>
          <p:nvPr/>
        </p:nvSpPr>
        <p:spPr bwMode="auto">
          <a:xfrm>
            <a:off x="374650" y="3679825"/>
            <a:ext cx="211333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2"/>
                </a:solidFill>
              </a:rPr>
              <a:t>Сортировка:</a:t>
            </a:r>
            <a:endParaRPr lang="ru-RU" sz="2000" b="1" dirty="0">
              <a:solidFill>
                <a:schemeClr val="accent2"/>
              </a:solidFill>
            </a:endParaRP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479425" y="4248150"/>
            <a:ext cx="6065838" cy="1570038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2075" algn="just">
              <a:defRPr/>
            </a:pP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for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in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range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(N-1):</a:t>
            </a:r>
          </a:p>
          <a:p>
            <a:pPr marL="179388" indent="-92075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for j in range(N-2,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i-1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,-1):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if A[j][1]</a:t>
            </a:r>
            <a:r>
              <a:rPr lang="en-US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A[j+1][1]: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  A[j],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A[j+1]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A[j+1],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A[j]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2" name="Скругленная прямоугольная выноска 31"/>
          <p:cNvSpPr/>
          <p:nvPr/>
        </p:nvSpPr>
        <p:spPr bwMode="auto">
          <a:xfrm flipH="1">
            <a:off x="6280150" y="4967288"/>
            <a:ext cx="2257425" cy="519112"/>
          </a:xfrm>
          <a:prstGeom prst="wedgeRoundRectCallout">
            <a:avLst>
              <a:gd name="adj1" fmla="val 95902"/>
              <a:gd name="adj2" fmla="val -351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по значению!</a:t>
            </a:r>
          </a:p>
        </p:txBody>
      </p:sp>
      <p:sp>
        <p:nvSpPr>
          <p:cNvPr id="30" name="Стрелка вниз 29"/>
          <p:cNvSpPr/>
          <p:nvPr/>
        </p:nvSpPr>
        <p:spPr bwMode="auto">
          <a:xfrm>
            <a:off x="3919538" y="2508250"/>
            <a:ext cx="263525" cy="361950"/>
          </a:xfrm>
          <a:prstGeom prst="downArrow">
            <a:avLst/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28" grpId="0"/>
      <p:bldP spid="29" grpId="0" animBg="1"/>
      <p:bldP spid="32" grpId="0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Словарь и массив пар </a:t>
            </a:r>
          </a:p>
        </p:txBody>
      </p:sp>
      <p:sp>
        <p:nvSpPr>
          <p:cNvPr id="46084" name="Прямоугольник 4"/>
          <p:cNvSpPr>
            <a:spLocks noChangeArrowheads="1"/>
          </p:cNvSpPr>
          <p:nvPr/>
        </p:nvSpPr>
        <p:spPr bwMode="auto">
          <a:xfrm>
            <a:off x="374650" y="642918"/>
            <a:ext cx="239161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accent2"/>
                </a:solidFill>
              </a:rPr>
              <a:t>Сортировка:</a:t>
            </a:r>
            <a:endParaRPr lang="ru-RU" sz="2400" b="1" dirty="0">
              <a:solidFill>
                <a:schemeClr val="accent2"/>
              </a:solidFill>
            </a:endParaRP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679450" y="1262063"/>
            <a:ext cx="1982788" cy="461962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2075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A.sort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2" name="Скругленная прямоугольная выноска 31"/>
          <p:cNvSpPr/>
          <p:nvPr/>
        </p:nvSpPr>
        <p:spPr bwMode="auto">
          <a:xfrm flipH="1">
            <a:off x="3690938" y="1058863"/>
            <a:ext cx="3714750" cy="733425"/>
          </a:xfrm>
          <a:prstGeom prst="wedgeRoundRectCallout">
            <a:avLst>
              <a:gd name="adj1" fmla="val 88592"/>
              <a:gd name="adj2" fmla="val 11995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по</a:t>
            </a:r>
            <a:r>
              <a:rPr lang="en-US" sz="2400" dirty="0">
                <a:latin typeface="+mn-lt"/>
                <a:cs typeface="Courier New" pitchFamily="49" charset="0"/>
              </a:rPr>
              <a:t> </a:t>
            </a:r>
            <a:r>
              <a:rPr lang="ru-RU" sz="2400" dirty="0">
                <a:latin typeface="+mn-lt"/>
                <a:cs typeface="Courier New" pitchFamily="49" charset="0"/>
              </a:rPr>
              <a:t>ключам, если ключи равны – по значениям</a:t>
            </a:r>
          </a:p>
        </p:txBody>
      </p: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679450" y="2024063"/>
            <a:ext cx="6029325" cy="4603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2075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A.sort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key = lambda x: x[0])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4" name="Rectangle 1"/>
          <p:cNvSpPr>
            <a:spLocks noChangeArrowheads="1"/>
          </p:cNvSpPr>
          <p:nvPr/>
        </p:nvSpPr>
        <p:spPr bwMode="auto">
          <a:xfrm>
            <a:off x="679450" y="3028950"/>
            <a:ext cx="6029325" cy="4603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2075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A.sort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key = lambda x: x[1])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3" name="Скругленная прямоугольная выноска 32"/>
          <p:cNvSpPr/>
          <p:nvPr/>
        </p:nvSpPr>
        <p:spPr bwMode="auto">
          <a:xfrm flipH="1">
            <a:off x="6170613" y="2579688"/>
            <a:ext cx="2474912" cy="417512"/>
          </a:xfrm>
          <a:prstGeom prst="wedgeRoundRectCallout">
            <a:avLst>
              <a:gd name="adj1" fmla="val 53844"/>
              <a:gd name="adj2" fmla="val 103299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по значениям</a:t>
            </a:r>
          </a:p>
        </p:txBody>
      </p:sp>
      <p:sp>
        <p:nvSpPr>
          <p:cNvPr id="35" name="Скругленная прямоугольная выноска 34"/>
          <p:cNvSpPr/>
          <p:nvPr/>
        </p:nvSpPr>
        <p:spPr bwMode="auto">
          <a:xfrm flipH="1">
            <a:off x="6899275" y="1965325"/>
            <a:ext cx="1746250" cy="415925"/>
          </a:xfrm>
          <a:prstGeom prst="wedgeRoundRectCallout">
            <a:avLst>
              <a:gd name="adj1" fmla="val 82860"/>
              <a:gd name="adj2" fmla="val 18516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по ключам</a:t>
            </a: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79450" y="3997325"/>
            <a:ext cx="7559675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2075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A.sort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key = lambda x: (x[1], x[0]))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7" name="Скругленная прямоугольная выноска 36"/>
          <p:cNvSpPr/>
          <p:nvPr/>
        </p:nvSpPr>
        <p:spPr bwMode="auto">
          <a:xfrm flipH="1">
            <a:off x="4468813" y="4752975"/>
            <a:ext cx="3714750" cy="733425"/>
          </a:xfrm>
          <a:prstGeom prst="wedgeRoundRectCallout">
            <a:avLst>
              <a:gd name="adj1" fmla="val 23532"/>
              <a:gd name="adj2" fmla="val -104054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по</a:t>
            </a:r>
            <a:r>
              <a:rPr lang="en-US" sz="2400" dirty="0">
                <a:latin typeface="+mn-lt"/>
                <a:cs typeface="Courier New" pitchFamily="49" charset="0"/>
              </a:rPr>
              <a:t> </a:t>
            </a:r>
            <a:r>
              <a:rPr lang="ru-RU" sz="2400" dirty="0">
                <a:latin typeface="+mn-lt"/>
                <a:cs typeface="Courier New" pitchFamily="49" charset="0"/>
              </a:rPr>
              <a:t>значениям, если они равны – по ключам</a:t>
            </a:r>
          </a:p>
        </p:txBody>
      </p:sp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679450" y="5672138"/>
            <a:ext cx="7559675" cy="461962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2075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A.sort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key = lambda x: (-x[1], x[0]))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 animBg="1"/>
      <p:bldP spid="34" grpId="0" build="p" animBg="1"/>
      <p:bldP spid="33" grpId="0" animBg="1"/>
      <p:bldP spid="35" grpId="0" animBg="1"/>
      <p:bldP spid="36" grpId="0" build="p" animBg="1"/>
      <p:bldP spid="37" grpId="0" animBg="1"/>
      <p:bldP spid="38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Методы словарей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857232"/>
            <a:ext cx="9001156" cy="5715040"/>
          </a:xfrm>
        </p:spPr>
        <p:txBody>
          <a:bodyPr>
            <a:noAutofit/>
          </a:bodyPr>
          <a:lstStyle/>
          <a:p>
            <a:pPr marL="0" indent="355600">
              <a:spcBef>
                <a:spcPts val="0"/>
              </a:spcBef>
            </a:pPr>
            <a:r>
              <a:rPr lang="ru-RU" sz="2400" b="1" dirty="0" err="1" smtClean="0">
                <a:solidFill>
                  <a:schemeClr val="accent2"/>
                </a:solidFill>
              </a:rPr>
              <a:t>Update</a:t>
            </a:r>
            <a:endParaRPr lang="ru-RU" sz="2400" dirty="0" smtClean="0">
              <a:solidFill>
                <a:schemeClr val="accent2"/>
              </a:solidFill>
            </a:endParaRPr>
          </a:p>
          <a:p>
            <a:pPr marL="0" indent="355600">
              <a:spcBef>
                <a:spcPts val="0"/>
              </a:spcBef>
              <a:buNone/>
            </a:pPr>
            <a:r>
              <a:rPr lang="ru-RU" sz="2400" dirty="0" smtClean="0"/>
              <a:t> пригодится, если нужно обновить несколько пар сразу. Метод принимает другой словарь в качестве аргумента.</a:t>
            </a:r>
          </a:p>
          <a:p>
            <a:pPr marL="0" indent="355600">
              <a:spcBef>
                <a:spcPts val="0"/>
              </a:spcBef>
            </a:pPr>
            <a:r>
              <a:rPr lang="ru-RU" sz="2400" b="1" dirty="0" err="1" smtClean="0">
                <a:solidFill>
                  <a:schemeClr val="accent2"/>
                </a:solidFill>
              </a:rPr>
              <a:t>Get</a:t>
            </a:r>
            <a:endParaRPr lang="ru-RU" sz="2400" dirty="0" smtClean="0">
              <a:solidFill>
                <a:schemeClr val="accent2"/>
              </a:solidFill>
            </a:endParaRPr>
          </a:p>
          <a:p>
            <a:pPr marL="0" indent="355600">
              <a:spcBef>
                <a:spcPts val="0"/>
              </a:spcBef>
              <a:buNone/>
            </a:pPr>
            <a:r>
              <a:rPr lang="ru-RU" sz="2400" dirty="0" smtClean="0"/>
              <a:t>возвращает значение по указанному ключу. Если указанного ключа не существует, метод вернёт </a:t>
            </a:r>
            <a:r>
              <a:rPr lang="ru-RU" sz="2400" dirty="0" err="1" smtClean="0"/>
              <a:t>None</a:t>
            </a:r>
            <a:r>
              <a:rPr lang="ru-RU" sz="2400" dirty="0" smtClean="0"/>
              <a:t>. </a:t>
            </a:r>
          </a:p>
          <a:p>
            <a:pPr marL="0" indent="355600">
              <a:spcBef>
                <a:spcPts val="0"/>
              </a:spcBef>
            </a:pPr>
            <a:r>
              <a:rPr lang="ru-RU" sz="2400" b="1" dirty="0" err="1" smtClean="0">
                <a:solidFill>
                  <a:schemeClr val="accent2"/>
                </a:solidFill>
              </a:rPr>
              <a:t>Pop</a:t>
            </a:r>
            <a:endParaRPr lang="ru-RU" sz="2400" dirty="0" smtClean="0">
              <a:solidFill>
                <a:schemeClr val="accent2"/>
              </a:solidFill>
            </a:endParaRPr>
          </a:p>
          <a:p>
            <a:pPr marL="0" indent="355600">
              <a:spcBef>
                <a:spcPts val="0"/>
              </a:spcBef>
              <a:buNone/>
            </a:pPr>
            <a:r>
              <a:rPr lang="ru-RU" sz="2400" dirty="0" smtClean="0"/>
              <a:t>удаляет ключ и возвращает соответствующее ему значение.</a:t>
            </a:r>
          </a:p>
          <a:p>
            <a:pPr marL="0" indent="355600">
              <a:spcBef>
                <a:spcPts val="0"/>
              </a:spcBef>
            </a:pPr>
            <a:r>
              <a:rPr lang="ru-RU" sz="2400" b="1" dirty="0" err="1" smtClean="0">
                <a:solidFill>
                  <a:schemeClr val="accent2"/>
                </a:solidFill>
              </a:rPr>
              <a:t>Keys</a:t>
            </a:r>
            <a:endParaRPr lang="ru-RU" sz="2400" dirty="0" smtClean="0">
              <a:solidFill>
                <a:schemeClr val="accent2"/>
              </a:solidFill>
            </a:endParaRPr>
          </a:p>
          <a:p>
            <a:pPr marL="0" indent="355600">
              <a:spcBef>
                <a:spcPts val="0"/>
              </a:spcBef>
              <a:buNone/>
            </a:pPr>
            <a:r>
              <a:rPr lang="ru-RU" sz="2400" dirty="0" smtClean="0"/>
              <a:t>возвращает коллекцию ключей в словаре.</a:t>
            </a:r>
          </a:p>
          <a:p>
            <a:pPr marL="0" indent="355600">
              <a:spcBef>
                <a:spcPts val="0"/>
              </a:spcBef>
            </a:pPr>
            <a:r>
              <a:rPr lang="ru-RU" sz="2400" b="1" dirty="0" err="1" smtClean="0">
                <a:solidFill>
                  <a:schemeClr val="accent2"/>
                </a:solidFill>
              </a:rPr>
              <a:t>Values</a:t>
            </a:r>
            <a:endParaRPr lang="ru-RU" sz="2400" dirty="0" smtClean="0">
              <a:solidFill>
                <a:schemeClr val="accent2"/>
              </a:solidFill>
            </a:endParaRPr>
          </a:p>
          <a:p>
            <a:pPr marL="0" indent="355600">
              <a:spcBef>
                <a:spcPts val="0"/>
              </a:spcBef>
              <a:buNone/>
            </a:pPr>
            <a:r>
              <a:rPr lang="ru-RU" sz="2400" dirty="0" smtClean="0"/>
              <a:t>возвращает коллекцию значений в словаре.</a:t>
            </a:r>
          </a:p>
          <a:p>
            <a:pPr marL="0" indent="355600">
              <a:spcBef>
                <a:spcPts val="0"/>
              </a:spcBef>
            </a:pPr>
            <a:r>
              <a:rPr lang="ru-RU" sz="2400" b="1" dirty="0" err="1" smtClean="0">
                <a:solidFill>
                  <a:schemeClr val="accent2"/>
                </a:solidFill>
              </a:rPr>
              <a:t>Items</a:t>
            </a:r>
            <a:endParaRPr lang="ru-RU" sz="2400" dirty="0" smtClean="0">
              <a:solidFill>
                <a:schemeClr val="accent2"/>
              </a:solidFill>
            </a:endParaRPr>
          </a:p>
          <a:p>
            <a:pPr marL="0" indent="355600">
              <a:spcBef>
                <a:spcPts val="0"/>
              </a:spcBef>
              <a:buNone/>
            </a:pPr>
            <a:r>
              <a:rPr lang="ru-RU" sz="2400" dirty="0" smtClean="0"/>
              <a:t> возвращает пары «ключ — значение».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Словарь и массив пар</a:t>
            </a:r>
          </a:p>
        </p:txBody>
      </p:sp>
      <p:sp>
        <p:nvSpPr>
          <p:cNvPr id="47108" name="Прямоугольник 4"/>
          <p:cNvSpPr>
            <a:spLocks noChangeArrowheads="1"/>
          </p:cNvSpPr>
          <p:nvPr/>
        </p:nvSpPr>
        <p:spPr bwMode="auto">
          <a:xfrm>
            <a:off x="374650" y="1003302"/>
            <a:ext cx="36585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333399"/>
                </a:solidFill>
              </a:rPr>
              <a:t>Вывод массива пар</a:t>
            </a:r>
            <a:endParaRPr lang="ru-RU" sz="2400" b="1" dirty="0">
              <a:solidFill>
                <a:srgbClr val="333399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71472" y="1857364"/>
            <a:ext cx="8278842" cy="95410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marL="179388" indent="-90488" algn="just">
              <a:defRPr/>
            </a:pP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A:</a:t>
            </a:r>
          </a:p>
          <a:p>
            <a:pPr marL="179388" indent="-90488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x[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],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": 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x[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], sep=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428596" y="3643314"/>
            <a:ext cx="8501122" cy="95410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marL="179388" indent="-90488" algn="just">
              <a:defRPr/>
            </a:pP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A:</a:t>
            </a:r>
          </a:p>
          <a:p>
            <a:pPr marL="179388" indent="-90488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"{}: {}"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format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(x[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], x[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]) 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3" name="Прямоугольник 4"/>
          <p:cNvSpPr>
            <a:spLocks noChangeArrowheads="1"/>
          </p:cNvSpPr>
          <p:nvPr/>
        </p:nvSpPr>
        <p:spPr bwMode="auto">
          <a:xfrm>
            <a:off x="374650" y="2940952"/>
            <a:ext cx="13516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333399"/>
                </a:solidFill>
              </a:rPr>
              <a:t>или так</a:t>
            </a:r>
            <a:endParaRPr lang="ru-RU" sz="2000" b="1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  <p:bldP spid="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Задача 1 на путь в графе через словари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85720" y="1071547"/>
            <a:ext cx="8858280" cy="20002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smtClean="0"/>
              <a:t>На рисунке – схема дорог, связывающих города А, Б, В, Г, Д, Е, Ж, З. По каждой дороге можно двигаться только в одном направлении, указанном стрелкой. Сколько существует различных путей из города А в город  З?</a:t>
            </a:r>
          </a:p>
          <a:p>
            <a:pPr>
              <a:buNone/>
            </a:pPr>
            <a:endParaRPr lang="ru-RU" sz="2800" b="1" dirty="0"/>
          </a:p>
        </p:txBody>
      </p:sp>
      <p:pic>
        <p:nvPicPr>
          <p:cNvPr id="5" name="Рисунок 4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2000232" y="2857496"/>
            <a:ext cx="507209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Задача 1 на путь в графе через словари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450059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 = {'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А': "БВГ", 'Б': "Д", 'В': "БДЕЗЖГ", 'Г': "Ж",'Д': "Е", 'Е': "З", 'Ж': "З"}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def f(s, end):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s -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путь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; end-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конечная вершина</a:t>
            </a:r>
            <a:endParaRPr lang="ru-RU" sz="24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[-1] ==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1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если последний пункт пути равен конечному, нашли 1 маршрут</a:t>
            </a:r>
            <a:endParaRPr lang="ru-RU" sz="24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sum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s+c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[-1]])</a:t>
            </a:r>
          </a:p>
          <a:p>
            <a:pPr>
              <a:buNone/>
            </a:pP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('А', 'З'))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4348" y="5786454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Ответ: 8</a:t>
            </a:r>
            <a:endParaRPr lang="ru-RU" sz="28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Задача 2 на путь в графе через словари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85720" y="1071547"/>
            <a:ext cx="8858280" cy="20002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/>
              <a:t>На рисунке представлена схема дорог, связывающих города А, Б, В, Г, Д, Е, Ж, З, И, К. По каждой дороге можно двигаться только в одном направлении, указанном стрелкой. Определите количество различных путей ненулевой длины, которые начинаются и заканчиваются в городе Е, не содержат этот город в качестве промежуточного пункта и проходят через промежуточные города не более одного раза.</a:t>
            </a:r>
            <a:endParaRPr lang="ru-RU" sz="2400" b="1" dirty="0"/>
          </a:p>
        </p:txBody>
      </p:sp>
      <p:pic>
        <p:nvPicPr>
          <p:cNvPr id="6" name="Рисунок 5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1571604" y="3786190"/>
            <a:ext cx="578647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Задача 2 на путь в графе через словари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450059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= "АБГ БДЕ ВБАГЖ ГЖ ДЗКЕ ЕВК ЖЕ ЗК ИЖ КЖИ"</a:t>
            </a:r>
          </a:p>
          <a:p>
            <a:pPr>
              <a:buNone/>
            </a:pP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= {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[0]: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[1:]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s.split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()}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создадим словарь: в качестве ключа возьмём первый символ, в качестве значения - буквы, куда можно попасть </a:t>
            </a:r>
            <a:endParaRPr lang="ru-RU" sz="24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>
              <a:buNone/>
            </a:pP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)&gt;1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[-1] ==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выведем путь на экран</a:t>
            </a:r>
            <a:endParaRPr lang="ru-RU" sz="24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1</a:t>
            </a:r>
          </a:p>
          <a:p>
            <a:pPr>
              <a:buNone/>
            </a:pP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sum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s+c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[-1]]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('Е', 'Е'))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6143644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Ответ: 17</a:t>
            </a:r>
            <a:endParaRPr lang="ru-RU" sz="28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Задача 3 на путь в графе через словари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85720" y="1071546"/>
            <a:ext cx="8643998" cy="2857519"/>
          </a:xfrm>
        </p:spPr>
        <p:txBody>
          <a:bodyPr>
            <a:noAutofit/>
          </a:bodyPr>
          <a:lstStyle/>
          <a:p>
            <a:pPr marL="0" indent="355600">
              <a:buNone/>
            </a:pPr>
            <a:r>
              <a:rPr lang="ru-RU" sz="2400" b="1" dirty="0" smtClean="0"/>
              <a:t>На рисунке представлена схема дорог, связывающих города А, Б, В, Г, Д, Е, Ж, З, И, К, Л, М. По каждой дороге можно двигаться только в одном направлении, указанном стрелкой. Определите количество различных путей ненулевой длины, которые начинаются и заканчиваются в городе И, не содержат этот город в качестве промежуточного пункта и проходят через промежуточные города не более одного раза.</a:t>
            </a:r>
          </a:p>
          <a:p>
            <a:endParaRPr lang="ru-RU" sz="2400" b="1" dirty="0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3" name="Picture 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706308"/>
            <a:ext cx="5546969" cy="2937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Задача 3 на путь в графе через словари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5785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 = {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'А': "БК", 'Б': "В", 'В': "Г", 'Г': "ДЕ",</a:t>
            </a:r>
          </a:p>
          <a:p>
            <a:pPr>
              <a:spcBef>
                <a:spcPts val="0"/>
              </a:spcBef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'Д': "Е", 'Е': "ВЖЗ", 'Ж': "БЗИМ", 'З': "БВ",</a:t>
            </a:r>
          </a:p>
          <a:p>
            <a:pPr>
              <a:spcBef>
                <a:spcPts val="0"/>
              </a:spcBef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'И': "АБК", 'К': "", 'Л': "АИ", 'М': "ЛИ"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count = 0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findPath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(path, target):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global count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lastTown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path[-1]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lastTown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== target and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(path) &gt; 1: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count += 1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print(path)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return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for town in G[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lastTown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if not town in path or town == target: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findPath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path+town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target 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findPath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('И', 'И’)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print(count)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</a:pP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6000768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Ответ: 12</a:t>
            </a:r>
            <a:endParaRPr lang="ru-RU" sz="28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такое словарь?</a:t>
            </a:r>
          </a:p>
        </p:txBody>
      </p:sp>
      <p:sp>
        <p:nvSpPr>
          <p:cNvPr id="37892" name="Прямоугольник 5"/>
          <p:cNvSpPr>
            <a:spLocks noChangeArrowheads="1"/>
          </p:cNvSpPr>
          <p:nvPr/>
        </p:nvSpPr>
        <p:spPr bwMode="auto">
          <a:xfrm>
            <a:off x="392113" y="815975"/>
            <a:ext cx="8751887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49263"/>
            <a:r>
              <a:rPr lang="ru-RU" sz="2600" b="1" i="1" dirty="0">
                <a:solidFill>
                  <a:schemeClr val="accent2"/>
                </a:solidFill>
              </a:rPr>
              <a:t>Задача</a:t>
            </a:r>
            <a:r>
              <a:rPr lang="ru-RU" sz="2600" b="1" dirty="0">
                <a:solidFill>
                  <a:schemeClr val="accent2"/>
                </a:solidFill>
              </a:rPr>
              <a:t>. </a:t>
            </a:r>
            <a:r>
              <a:rPr lang="ru-RU" sz="2600" dirty="0"/>
              <a:t>В файле находится список слов, среди которых есть повторяющиеся. Каждое слово записано в отдельной строке. Построить </a:t>
            </a:r>
            <a:r>
              <a:rPr lang="ru-RU" sz="2600" b="1" dirty="0">
                <a:solidFill>
                  <a:srgbClr val="333399"/>
                </a:solidFill>
              </a:rPr>
              <a:t>алфавитно-частотный словарь</a:t>
            </a:r>
            <a:r>
              <a:rPr lang="ru-RU" sz="2600" dirty="0"/>
              <a:t>: список слов в алфавитном порядке, справа от каждого слова должно быть указано, сколько раз оно встречается в исходном файле.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5572140"/>
            <a:ext cx="8428037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61950" indent="-361950">
              <a:defRPr/>
            </a:pPr>
            <a:r>
              <a:rPr lang="ru-RU" sz="2800" b="1" dirty="0">
                <a:solidFill>
                  <a:srgbClr val="333399"/>
                </a:solidFill>
              </a:rPr>
              <a:t>Словарь</a:t>
            </a:r>
            <a:r>
              <a:rPr lang="ru-RU" sz="2800" dirty="0"/>
              <a:t> – это неупорядоченный набор элементов, в котором доступ к элементу выполняется по ключу.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571472" y="3857628"/>
            <a:ext cx="5251450" cy="58477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32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3200" b="1" dirty="0" smtClean="0">
                <a:latin typeface="Courier New" pitchFamily="49" charset="0"/>
                <a:cs typeface="Times New Roman" pitchFamily="18" charset="0"/>
              </a:rPr>
              <a:t>D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ru-RU" sz="32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"бегемот</a:t>
            </a:r>
            <a:r>
              <a:rPr lang="ru-RU" sz="32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3200" b="1" dirty="0" smtClean="0">
                <a:latin typeface="Courier New" pitchFamily="49" charset="0"/>
                <a:cs typeface="Times New Roman" pitchFamily="18" charset="0"/>
              </a:rPr>
              <a:t>])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2" name="Скругленная прямоугольная выноска 11"/>
          <p:cNvSpPr/>
          <p:nvPr/>
        </p:nvSpPr>
        <p:spPr bwMode="auto">
          <a:xfrm>
            <a:off x="5500694" y="3857628"/>
            <a:ext cx="3500430" cy="1004898"/>
          </a:xfrm>
          <a:prstGeom prst="wedgeRoundRectCallout">
            <a:avLst>
              <a:gd name="adj1" fmla="val -58957"/>
              <a:gd name="adj2" fmla="val -12836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cs typeface="Courier New" pitchFamily="49" charset="0"/>
              </a:rPr>
              <a:t>поиск не по индексу, </a:t>
            </a:r>
            <a:br>
              <a:rPr lang="ru-RU" sz="2800" dirty="0">
                <a:cs typeface="Courier New" pitchFamily="49" charset="0"/>
              </a:rPr>
            </a:br>
            <a:r>
              <a:rPr lang="ru-RU" sz="2800" dirty="0">
                <a:cs typeface="Courier New" pitchFamily="49" charset="0"/>
              </a:rPr>
              <a:t>а по слову (</a:t>
            </a:r>
            <a:r>
              <a:rPr lang="ru-RU" sz="2800" i="1" dirty="0">
                <a:cs typeface="Courier New" pitchFamily="49" charset="0"/>
              </a:rPr>
              <a:t>ключу</a:t>
            </a:r>
            <a:r>
              <a:rPr lang="ru-RU" sz="2800" dirty="0">
                <a:cs typeface="Courier New" pitchFamily="49" charset="0"/>
              </a:rPr>
              <a:t>)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3071802" y="2928934"/>
            <a:ext cx="5567362" cy="663575"/>
            <a:chOff x="464" y="2126"/>
            <a:chExt cx="3507" cy="418"/>
          </a:xfrm>
        </p:grpSpPr>
        <p:sp>
          <p:nvSpPr>
            <p:cNvPr id="14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3189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Какая структура данных нужна?</a:t>
              </a:r>
            </a:p>
          </p:txBody>
        </p:sp>
        <p:sp>
          <p:nvSpPr>
            <p:cNvPr id="37899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850900" y="4487863"/>
            <a:ext cx="36195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</a:rPr>
              <a:t>ключ </a:t>
            </a:r>
            <a:r>
              <a:rPr lang="ru-RU" sz="2800" b="1" dirty="0">
                <a:solidFill>
                  <a:srgbClr val="000000"/>
                </a:solidFill>
                <a:sym typeface="Symbol" pitchFamily="18" charset="2"/>
              </a:rPr>
              <a:t> значение </a:t>
            </a:r>
            <a:endParaRPr lang="en-US" sz="2800" b="1" dirty="0">
              <a:solidFill>
                <a:srgbClr val="000000"/>
              </a:solidFill>
              <a:sym typeface="Symbol" pitchFamily="18" charset="2"/>
            </a:endParaRPr>
          </a:p>
          <a:p>
            <a:r>
              <a:rPr lang="ru-RU" sz="2800" dirty="0">
                <a:solidFill>
                  <a:srgbClr val="000000"/>
                </a:solidFill>
                <a:sym typeface="Symbol" pitchFamily="18" charset="2"/>
              </a:rPr>
              <a:t>(отображение, </a:t>
            </a:r>
            <a:r>
              <a:rPr lang="en-US" sz="2800" i="1" dirty="0">
                <a:solidFill>
                  <a:srgbClr val="000000"/>
                </a:solidFill>
                <a:sym typeface="Symbol" pitchFamily="18" charset="2"/>
              </a:rPr>
              <a:t>map</a:t>
            </a:r>
            <a:r>
              <a:rPr lang="ru-RU" sz="2800" dirty="0">
                <a:solidFill>
                  <a:srgbClr val="000000"/>
                </a:solidFill>
                <a:sym typeface="Symbol" pitchFamily="18" charset="2"/>
              </a:rPr>
              <a:t>)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build="p"/>
      <p:bldP spid="12" grpId="0" animBg="1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Заголовок 5"/>
          <p:cNvSpPr>
            <a:spLocks noGrp="1"/>
          </p:cNvSpPr>
          <p:nvPr>
            <p:ph type="title" idx="4294967295"/>
          </p:nvPr>
        </p:nvSpPr>
        <p:spPr>
          <a:xfrm>
            <a:off x="428596" y="1571612"/>
            <a:ext cx="8429652" cy="30384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Примеры словарей на 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python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929718" cy="485778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dictionary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{'персона': 'человек',</a:t>
            </a: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    'марафон': 'гонка бегунов длиной около 26 миль',</a:t>
            </a: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    'противостоять': 'оставаться сильным, несмотря на давление',</a:t>
            </a: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    'бежать': 'двигаться со скоростью'}</a:t>
            </a:r>
          </a:p>
          <a:p>
            <a:pPr>
              <a:buNone/>
            </a:pPr>
            <a:endParaRPr lang="ru-RU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gender_dict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{0: 'муж',</a:t>
            </a: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       1: 'жен'}</a:t>
            </a:r>
          </a:p>
          <a:p>
            <a:pPr>
              <a:buNone/>
            </a:pP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dictionary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{(1, 2.0): 'кортежи могут быть ключами',</a:t>
            </a: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    1: 'целые числа могут быть ключами',</a:t>
            </a: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    'бежать': 'строки тоже',</a:t>
            </a: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    ['носок', 1, 2.0]: 'а списки не могут'}</a:t>
            </a:r>
          </a:p>
          <a:p>
            <a:endParaRPr lang="ru-RU" sz="1600" dirty="0" smtClean="0"/>
          </a:p>
          <a:p>
            <a:pPr>
              <a:buNone/>
            </a:pPr>
            <a:endParaRPr lang="ru-RU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ru-RU" sz="16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142844" y="5786454"/>
            <a:ext cx="8643936" cy="663575"/>
            <a:chOff x="464" y="2126"/>
            <a:chExt cx="5445" cy="418"/>
          </a:xfrm>
        </p:grpSpPr>
        <p:sp>
          <p:nvSpPr>
            <p:cNvPr id="5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5127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/>
                <a:t>  </a:t>
              </a:r>
              <a:r>
                <a:rPr lang="ru-RU" sz="2400" b="1" dirty="0" smtClean="0"/>
                <a:t>Ключом могут быть данные любого неизменяемого типа!</a:t>
              </a:r>
              <a:endParaRPr lang="ru-RU" sz="2800" b="1" dirty="0"/>
            </a:p>
          </p:txBody>
        </p:sp>
        <p:sp>
          <p:nvSpPr>
            <p:cNvPr id="6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Алгоритм (псевдокод)</a:t>
            </a:r>
          </a:p>
        </p:txBody>
      </p:sp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476250" y="2190750"/>
            <a:ext cx="8410575" cy="397031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создать пустой словарь</a:t>
            </a:r>
          </a:p>
          <a:p>
            <a:pPr marL="179388" indent="-90488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while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есть слова в файле:</a:t>
            </a:r>
          </a:p>
          <a:p>
            <a:pPr marL="179388" indent="-90488" algn="just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прочитать очередное слово  </a:t>
            </a:r>
          </a:p>
          <a:p>
            <a:pPr marL="179388" indent="-90488" algn="just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if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слово есть в словаре: </a:t>
            </a:r>
          </a:p>
          <a:p>
            <a:pPr marL="179388" indent="-90488" algn="just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  увеличить на 1 счётчик </a:t>
            </a:r>
          </a:p>
          <a:p>
            <a:pPr marL="179388" indent="-90488" algn="just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                 для этого слова</a:t>
            </a:r>
          </a:p>
          <a:p>
            <a:pPr marL="179388" indent="-90488" algn="just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else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0488" algn="just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  добавить слово в словарь</a:t>
            </a:r>
          </a:p>
          <a:p>
            <a:pPr marL="179388" indent="-90488" algn="just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  записать 1 в счетчик слова 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50850" y="836613"/>
            <a:ext cx="36195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000000"/>
                </a:solidFill>
              </a:rPr>
              <a:t>ключ </a:t>
            </a:r>
            <a:r>
              <a:rPr lang="ru-RU" sz="2800" b="1" dirty="0">
                <a:solidFill>
                  <a:srgbClr val="000000"/>
                </a:solidFill>
                <a:sym typeface="Symbol" pitchFamily="18" charset="2"/>
              </a:rPr>
              <a:t> значение </a:t>
            </a:r>
            <a:endParaRPr lang="en-US" sz="2800" b="1" dirty="0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 bwMode="auto">
          <a:xfrm>
            <a:off x="495300" y="1549400"/>
            <a:ext cx="1206500" cy="406400"/>
          </a:xfrm>
          <a:prstGeom prst="wedgeRoundRectCallout">
            <a:avLst>
              <a:gd name="adj1" fmla="val 24764"/>
              <a:gd name="adj2" fmla="val -144086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cs typeface="Courier New" pitchFamily="49" charset="0"/>
              </a:rPr>
              <a:t>слово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 bwMode="auto">
          <a:xfrm flipH="1">
            <a:off x="2171700" y="1549400"/>
            <a:ext cx="1409700" cy="406400"/>
          </a:xfrm>
          <a:prstGeom prst="wedgeRoundRectCallout">
            <a:avLst>
              <a:gd name="adj1" fmla="val 38717"/>
              <a:gd name="adj2" fmla="val -134711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latin typeface="+mn-lt"/>
                <a:cs typeface="Courier New" pitchFamily="49" charset="0"/>
              </a:rPr>
              <a:t>счётчик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4122738" y="954088"/>
            <a:ext cx="3687762" cy="1054100"/>
            <a:chOff x="464" y="2126"/>
            <a:chExt cx="2323" cy="664"/>
          </a:xfrm>
        </p:grpSpPr>
        <p:sp>
          <p:nvSpPr>
            <p:cNvPr id="9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2005" cy="60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/>
                <a:t>  Как выбрать ключ и значение?</a:t>
              </a:r>
            </a:p>
          </p:txBody>
        </p:sp>
        <p:sp>
          <p:nvSpPr>
            <p:cNvPr id="38922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8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8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2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24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2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24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24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24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24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24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24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5" grpId="0" build="p"/>
      <p:bldP spid="5" grpId="0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Работа со словарями в 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Python</a:t>
            </a:r>
            <a:endParaRPr lang="ru-RU" sz="4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04850" y="1266825"/>
            <a:ext cx="7019925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{}	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пустой словарь</a:t>
            </a:r>
          </a:p>
        </p:txBody>
      </p:sp>
      <p:sp>
        <p:nvSpPr>
          <p:cNvPr id="56325" name="Прямоугольник 4"/>
          <p:cNvSpPr>
            <a:spLocks noChangeArrowheads="1"/>
          </p:cNvSpPr>
          <p:nvPr/>
        </p:nvSpPr>
        <p:spPr bwMode="auto">
          <a:xfrm>
            <a:off x="374650" y="800100"/>
            <a:ext cx="17827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Создание:</a:t>
            </a:r>
            <a:endParaRPr lang="ru-RU" sz="2000" b="1" dirty="0">
              <a:solidFill>
                <a:srgbClr val="333399"/>
              </a:solidFill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704850" y="1774825"/>
            <a:ext cx="7019925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Courier New" pitchFamily="49" charset="0"/>
                <a:cs typeface="Times New Roman" pitchFamily="18" charset="0"/>
              </a:rPr>
              <a:t>{</a:t>
            </a:r>
            <a:r>
              <a:rPr lang="ru-RU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бегемот"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: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"пароход"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: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ru-RU" sz="2400" b="1" dirty="0" smtClean="0">
                <a:latin typeface="Courier New" pitchFamily="49" charset="0"/>
                <a:cs typeface="Times New Roman" pitchFamily="18" charset="0"/>
              </a:rPr>
              <a:t>}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2" name="Прямоугольник 4"/>
          <p:cNvSpPr>
            <a:spLocks noChangeArrowheads="1"/>
          </p:cNvSpPr>
          <p:nvPr/>
        </p:nvSpPr>
        <p:spPr bwMode="auto">
          <a:xfrm>
            <a:off x="374650" y="2613040"/>
            <a:ext cx="58108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333399"/>
                </a:solidFill>
              </a:rPr>
              <a:t>Добавление (изменение) элемента:</a:t>
            </a:r>
            <a:endParaRPr lang="ru-RU" sz="2000" b="1">
              <a:solidFill>
                <a:srgbClr val="333399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704850" y="3092465"/>
            <a:ext cx="7019925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"самолёт"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solidFill>
                  <a:srgbClr val="00B0F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1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730250" y="4502165"/>
            <a:ext cx="7019925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"самолёт"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+=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1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741488" y="3694128"/>
            <a:ext cx="4945062" cy="663575"/>
            <a:chOff x="464" y="2126"/>
            <a:chExt cx="3115" cy="418"/>
          </a:xfrm>
        </p:grpSpPr>
        <p:sp>
          <p:nvSpPr>
            <p:cNvPr id="16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2797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/>
                <a:t>  Создаётся новый элемент!</a:t>
              </a:r>
            </a:p>
          </p:txBody>
        </p:sp>
        <p:sp>
          <p:nvSpPr>
            <p:cNvPr id="39952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18" name="Скругленная прямоугольная выноска 17"/>
          <p:cNvSpPr/>
          <p:nvPr/>
        </p:nvSpPr>
        <p:spPr bwMode="auto">
          <a:xfrm flipH="1">
            <a:off x="4635500" y="4683140"/>
            <a:ext cx="2387600" cy="889000"/>
          </a:xfrm>
          <a:prstGeom prst="wedgeRoundRectCallout">
            <a:avLst>
              <a:gd name="adj1" fmla="val 83968"/>
              <a:gd name="adj2" fmla="val -28818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latin typeface="+mn-lt"/>
                <a:cs typeface="Courier New" pitchFamily="49" charset="0"/>
              </a:rPr>
              <a:t>ошибка, если ключа нет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1142976" y="5715016"/>
            <a:ext cx="7110412" cy="663575"/>
            <a:chOff x="464" y="2126"/>
            <a:chExt cx="4479" cy="418"/>
          </a:xfrm>
        </p:grpSpPr>
        <p:sp>
          <p:nvSpPr>
            <p:cNvPr id="22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4161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/>
                <a:t>  Нужно проверить, есть ли элемент!</a:t>
              </a:r>
            </a:p>
          </p:txBody>
        </p:sp>
        <p:sp>
          <p:nvSpPr>
            <p:cNvPr id="39950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6325" grpId="0"/>
      <p:bldP spid="11" grpId="0" animBg="1"/>
      <p:bldP spid="12" grpId="0"/>
      <p:bldP spid="13" grpId="0" animBg="1"/>
      <p:bldP spid="14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Работа со словарями в 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Python</a:t>
            </a:r>
            <a:endParaRPr lang="ru-RU" sz="4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9" name="Прямоугольник 4"/>
          <p:cNvSpPr>
            <a:spLocks noChangeArrowheads="1"/>
          </p:cNvSpPr>
          <p:nvPr/>
        </p:nvSpPr>
        <p:spPr bwMode="auto">
          <a:xfrm>
            <a:off x="374650" y="825500"/>
            <a:ext cx="40706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Изменение с проверкой:</a:t>
            </a:r>
            <a:endParaRPr lang="ru-RU" sz="2000" b="1" dirty="0">
              <a:solidFill>
                <a:srgbClr val="333399"/>
              </a:solidFill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704851" y="1393825"/>
            <a:ext cx="4724406" cy="206210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marL="179388" indent="-90488" algn="just">
              <a:defRPr/>
            </a:pP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if "</a:t>
            </a:r>
            <a:r>
              <a:rPr lang="en-US" sz="3200" b="1" dirty="0" err="1">
                <a:latin typeface="Courier New" pitchFamily="49" charset="0"/>
                <a:cs typeface="Times New Roman" pitchFamily="18" charset="0"/>
              </a:rPr>
              <a:t>самолёт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" in D: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  D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["самолёт"]</a:t>
            </a:r>
            <a:r>
              <a:rPr lang="ru-RU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+=</a:t>
            </a:r>
            <a:r>
              <a:rPr lang="ru-RU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1</a:t>
            </a:r>
          </a:p>
          <a:p>
            <a:pPr marL="179388" indent="-90488" algn="just">
              <a:defRPr/>
            </a:pP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else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:  </a:t>
            </a:r>
          </a:p>
          <a:p>
            <a:pPr marL="179388" indent="-90488" algn="just">
              <a:defRPr/>
            </a:pP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["самолёт"]</a:t>
            </a:r>
            <a:r>
              <a:rPr lang="ru-RU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1</a:t>
            </a:r>
          </a:p>
        </p:txBody>
      </p:sp>
      <p:sp>
        <p:nvSpPr>
          <p:cNvPr id="21" name="Прямоугольник 4"/>
          <p:cNvSpPr>
            <a:spLocks noChangeArrowheads="1"/>
          </p:cNvSpPr>
          <p:nvPr/>
        </p:nvSpPr>
        <p:spPr bwMode="auto">
          <a:xfrm>
            <a:off x="142844" y="3325822"/>
            <a:ext cx="14510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или так:</a:t>
            </a:r>
            <a:endParaRPr lang="ru-RU" sz="2000" b="1" dirty="0">
              <a:solidFill>
                <a:srgbClr val="333399"/>
              </a:solidFill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473044" y="3894147"/>
            <a:ext cx="8439150" cy="523220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179388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"самолёт"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get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самолёт"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ru-RU" sz="2800" b="1" dirty="0" smtClean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0)</a:t>
            </a:r>
            <a:r>
              <a:rPr lang="ru-RU" sz="2800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+</a:t>
            </a:r>
            <a:r>
              <a:rPr lang="ru-RU" sz="28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1</a:t>
            </a:r>
          </a:p>
        </p:txBody>
      </p:sp>
      <p:sp>
        <p:nvSpPr>
          <p:cNvPr id="23" name="Скругленная прямоугольная выноска 22"/>
          <p:cNvSpPr/>
          <p:nvPr/>
        </p:nvSpPr>
        <p:spPr bwMode="auto">
          <a:xfrm flipH="1">
            <a:off x="5429256" y="4857760"/>
            <a:ext cx="2959100" cy="1041400"/>
          </a:xfrm>
          <a:prstGeom prst="wedgeRoundRectCallout">
            <a:avLst>
              <a:gd name="adj1" fmla="val -12985"/>
              <a:gd name="adj2" fmla="val -104408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latin typeface="+mn-lt"/>
                <a:cs typeface="Courier New" pitchFamily="49" charset="0"/>
              </a:rPr>
              <a:t>значение по умолчанию (если ключа нет)</a:t>
            </a:r>
          </a:p>
        </p:txBody>
      </p:sp>
      <p:sp>
        <p:nvSpPr>
          <p:cNvPr id="24" name="Скругленная прямоугольная выноска 23"/>
          <p:cNvSpPr/>
          <p:nvPr/>
        </p:nvSpPr>
        <p:spPr bwMode="auto">
          <a:xfrm flipH="1">
            <a:off x="2000232" y="4857760"/>
            <a:ext cx="2959100" cy="1041400"/>
          </a:xfrm>
          <a:prstGeom prst="wedgeRoundRectCallout">
            <a:avLst>
              <a:gd name="adj1" fmla="val -24869"/>
              <a:gd name="adj2" fmla="val -103968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latin typeface="+mn-lt"/>
                <a:cs typeface="Courier New" pitchFamily="49" charset="0"/>
              </a:rPr>
              <a:t>получить значение по ключу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Основной цикл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90525" y="1933575"/>
            <a:ext cx="6188075" cy="304641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{}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F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open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"input.txt"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while True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word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F.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readline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().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strip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not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word: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ru-RU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break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D[word]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D.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get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word, 0 )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1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F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close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() 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 bwMode="auto">
          <a:xfrm flipH="1">
            <a:off x="1930400" y="1244600"/>
            <a:ext cx="2413000" cy="825500"/>
          </a:xfrm>
          <a:prstGeom prst="wedgeRoundRectCallout">
            <a:avLst>
              <a:gd name="adj1" fmla="val 71361"/>
              <a:gd name="adj2" fmla="val 56679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создать пустой словарь</a:t>
            </a:r>
          </a:p>
        </p:txBody>
      </p:sp>
      <p:sp>
        <p:nvSpPr>
          <p:cNvPr id="9" name="Скругленная прямоугольная выноска 8"/>
          <p:cNvSpPr/>
          <p:nvPr/>
        </p:nvSpPr>
        <p:spPr bwMode="auto">
          <a:xfrm flipH="1">
            <a:off x="4914900" y="2032000"/>
            <a:ext cx="2438400" cy="1028700"/>
          </a:xfrm>
          <a:prstGeom prst="wedgeRoundRectCallout">
            <a:avLst>
              <a:gd name="adj1" fmla="val 71361"/>
              <a:gd name="adj2" fmla="val 56679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прочитать строку, убрать 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\n"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dirty="0">
                <a:latin typeface="+mn-lt"/>
                <a:cs typeface="Courier New" pitchFamily="49" charset="0"/>
              </a:rPr>
              <a:t>в конце</a:t>
            </a:r>
          </a:p>
        </p:txBody>
      </p:sp>
      <p:sp>
        <p:nvSpPr>
          <p:cNvPr id="10" name="Скругленная прямоугольная выноска 9"/>
          <p:cNvSpPr/>
          <p:nvPr/>
        </p:nvSpPr>
        <p:spPr bwMode="auto">
          <a:xfrm flipH="1">
            <a:off x="3860800" y="3594100"/>
            <a:ext cx="4356100" cy="495300"/>
          </a:xfrm>
          <a:prstGeom prst="wedgeRoundRectCallout">
            <a:avLst>
              <a:gd name="adj1" fmla="val 68154"/>
              <a:gd name="adj2" fmla="val -33065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кончились данные – выход</a:t>
            </a:r>
          </a:p>
        </p:txBody>
      </p:sp>
      <p:sp>
        <p:nvSpPr>
          <p:cNvPr id="11" name="Скругленная прямоугольная выноска 10"/>
          <p:cNvSpPr/>
          <p:nvPr/>
        </p:nvSpPr>
        <p:spPr bwMode="auto">
          <a:xfrm flipH="1">
            <a:off x="2743200" y="4838700"/>
            <a:ext cx="2413000" cy="825500"/>
          </a:xfrm>
          <a:prstGeom prst="wedgeRoundRectCallout">
            <a:avLst>
              <a:gd name="adj1" fmla="val 35045"/>
              <a:gd name="adj2" fmla="val -87936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увеличить счётчик слова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Вывод результата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33425" y="1260475"/>
            <a:ext cx="7381875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allKeys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keys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() </a:t>
            </a:r>
          </a:p>
        </p:txBody>
      </p:sp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374650" y="800100"/>
            <a:ext cx="4964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</a:rPr>
              <a:t>Получить массив всех ключей:</a:t>
            </a:r>
            <a:endParaRPr lang="ru-RU" b="1">
              <a:solidFill>
                <a:srgbClr val="333399"/>
              </a:solidFill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733425" y="2174875"/>
            <a:ext cx="7381875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sortKeys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sorted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keys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())</a:t>
            </a:r>
          </a:p>
        </p:txBody>
      </p:sp>
      <p:sp>
        <p:nvSpPr>
          <p:cNvPr id="12" name="Прямоугольник 4"/>
          <p:cNvSpPr>
            <a:spLocks noChangeArrowheads="1"/>
          </p:cNvSpPr>
          <p:nvPr/>
        </p:nvSpPr>
        <p:spPr bwMode="auto">
          <a:xfrm>
            <a:off x="374650" y="1714500"/>
            <a:ext cx="3624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</a:rPr>
              <a:t>отсортировать ключи:</a:t>
            </a:r>
            <a:endParaRPr lang="ru-RU" b="1">
              <a:solidFill>
                <a:srgbClr val="333399"/>
              </a:solidFill>
            </a:endParaRPr>
          </a:p>
        </p:txBody>
      </p:sp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68350" y="2641600"/>
            <a:ext cx="142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</a:rPr>
              <a:t>или так:</a:t>
            </a:r>
            <a:endParaRPr lang="ru-RU" b="1">
              <a:solidFill>
                <a:srgbClr val="333399"/>
              </a:solidFill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733425" y="3076575"/>
            <a:ext cx="7381875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sortKeys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sorted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)</a:t>
            </a:r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374650" y="3619500"/>
            <a:ext cx="3095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</a:rPr>
              <a:t>Вывод результата:</a:t>
            </a:r>
            <a:endParaRPr lang="ru-RU" b="1">
              <a:solidFill>
                <a:srgbClr val="333399"/>
              </a:solidFill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733425" y="4079875"/>
            <a:ext cx="8093075" cy="1570038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F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open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output.txt", "w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")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for k in sorted(D):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F.write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("{}: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{}\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n".format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(k,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D[k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]))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F.close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4044950" y="5445125"/>
            <a:ext cx="2711450" cy="8302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179388" algn="just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пароход: 12</a:t>
            </a:r>
          </a:p>
          <a:p>
            <a:pPr marL="179388" indent="-179388" algn="just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самолёт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7" grpId="0"/>
      <p:bldP spid="11" grpId="0" build="p" animBg="1"/>
      <p:bldP spid="12" grpId="0"/>
      <p:bldP spid="13" grpId="0"/>
      <p:bldP spid="14" grpId="0" build="p" animBg="1"/>
      <p:bldP spid="15" grpId="0"/>
      <p:bldP spid="16" grpId="0" build="p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Ещё о словарях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33425" y="1831951"/>
            <a:ext cx="7381875" cy="954107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D.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values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Times New Roman" pitchFamily="18" charset="0"/>
              </a:rPr>
              <a:t>i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9" name="Прямоугольник 4"/>
          <p:cNvSpPr>
            <a:spLocks noChangeArrowheads="1"/>
          </p:cNvSpPr>
          <p:nvPr/>
        </p:nvSpPr>
        <p:spPr bwMode="auto">
          <a:xfrm>
            <a:off x="374650" y="1142984"/>
            <a:ext cx="36327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accent2"/>
                </a:solidFill>
              </a:rPr>
              <a:t>Перебор значений:</a:t>
            </a:r>
            <a:endParaRPr lang="ru-RU" sz="2400" b="1" dirty="0">
              <a:solidFill>
                <a:schemeClr val="accent2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733425" y="3935438"/>
            <a:ext cx="7381875" cy="954107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k, v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D.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items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k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"-&gt;"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v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2" name="Прямоугольник 4"/>
          <p:cNvSpPr>
            <a:spLocks noChangeArrowheads="1"/>
          </p:cNvSpPr>
          <p:nvPr/>
        </p:nvSpPr>
        <p:spPr bwMode="auto">
          <a:xfrm>
            <a:off x="374650" y="3189311"/>
            <a:ext cx="54136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chemeClr val="accent2"/>
                </a:solidFill>
              </a:rPr>
              <a:t>Перебор ключей и значений:</a:t>
            </a:r>
            <a:endParaRPr lang="ru-RU" sz="2400" b="1">
              <a:solidFill>
                <a:schemeClr val="accent2"/>
              </a:solidFill>
            </a:endParaRP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4357686" y="4376754"/>
            <a:ext cx="2984500" cy="1481138"/>
            <a:chOff x="3775075" y="3000375"/>
            <a:chExt cx="2984500" cy="1481138"/>
          </a:xfrm>
        </p:grpSpPr>
        <p:sp>
          <p:nvSpPr>
            <p:cNvPr id="14" name="Равнобедренный треугольник 13"/>
            <p:cNvSpPr/>
            <p:nvPr/>
          </p:nvSpPr>
          <p:spPr bwMode="auto">
            <a:xfrm>
              <a:off x="4105275" y="3000375"/>
              <a:ext cx="114300" cy="671513"/>
            </a:xfrm>
            <a:prstGeom prst="triangle">
              <a:avLst/>
            </a:prstGeom>
            <a:solidFill>
              <a:srgbClr val="E6E6FF"/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lnSpc>
                  <a:spcPct val="80000"/>
                </a:lnSpc>
                <a:defRPr/>
              </a:pPr>
              <a:endParaRPr lang="ru-RU" sz="2800">
                <a:latin typeface="+mn-lt"/>
                <a:cs typeface="Courier New" pitchFamily="49" charset="0"/>
              </a:endParaRPr>
            </a:p>
          </p:txBody>
        </p:sp>
        <p:sp>
          <p:nvSpPr>
            <p:cNvPr id="13" name="Скругленная прямоугольная выноска 12"/>
            <p:cNvSpPr/>
            <p:nvPr/>
          </p:nvSpPr>
          <p:spPr bwMode="auto">
            <a:xfrm flipH="1">
              <a:off x="3775075" y="3656013"/>
              <a:ext cx="2984500" cy="825500"/>
            </a:xfrm>
            <a:prstGeom prst="wedgeRoundRectCallout">
              <a:avLst>
                <a:gd name="adj1" fmla="val 50190"/>
                <a:gd name="adj2" fmla="val 15333"/>
                <a:gd name="adj3" fmla="val 16667"/>
              </a:avLst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2800" dirty="0">
                  <a:latin typeface="+mn-lt"/>
                  <a:cs typeface="Courier New" pitchFamily="49" charset="0"/>
                </a:rPr>
                <a:t>список пар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ru-RU" sz="2800" dirty="0">
                  <a:latin typeface="+mn-lt"/>
                  <a:cs typeface="Courier New" pitchFamily="49" charset="0"/>
                </a:rPr>
                <a:t> (ключ, значение)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9" grpId="0"/>
      <p:bldP spid="10" grpId="0" build="p" animBg="1"/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1337</Words>
  <Application>Microsoft Office PowerPoint</Application>
  <PresentationFormat>Экран (4:3)</PresentationFormat>
  <Paragraphs>193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Arial Black</vt:lpstr>
      <vt:lpstr>Calibri</vt:lpstr>
      <vt:lpstr>Courier New</vt:lpstr>
      <vt:lpstr>Symbol</vt:lpstr>
      <vt:lpstr>Times New Roman</vt:lpstr>
      <vt:lpstr>Wingdings</vt:lpstr>
      <vt:lpstr>Тема Office</vt:lpstr>
      <vt:lpstr>Словари</vt:lpstr>
      <vt:lpstr>Что такое словарь?</vt:lpstr>
      <vt:lpstr>Примеры словарей на python</vt:lpstr>
      <vt:lpstr>Алгоритм (псевдокод)</vt:lpstr>
      <vt:lpstr>Работа со словарями в Python</vt:lpstr>
      <vt:lpstr>Работа со словарями в Python</vt:lpstr>
      <vt:lpstr>Основной цикл</vt:lpstr>
      <vt:lpstr>Вывод результата</vt:lpstr>
      <vt:lpstr>Ещё о словарях</vt:lpstr>
      <vt:lpstr>Словарь и массив пар </vt:lpstr>
      <vt:lpstr>Словарь и массив пар </vt:lpstr>
      <vt:lpstr>Методы словарей</vt:lpstr>
      <vt:lpstr>Словарь и массив пар</vt:lpstr>
      <vt:lpstr>Задача 1 на путь в графе через словари</vt:lpstr>
      <vt:lpstr>Задача 1 на путь в графе через словари</vt:lpstr>
      <vt:lpstr>Задача 2 на путь в графе через словари</vt:lpstr>
      <vt:lpstr>Задача 2 на путь в графе через словари</vt:lpstr>
      <vt:lpstr>Задача 3 на путь в графе через словари</vt:lpstr>
      <vt:lpstr>Задача 3 на путь в графе через словари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Алгоритмизация и программирование. Язык Python</dc:title>
  <dc:creator>elvi.nasibullina@outlook.com</dc:creator>
  <cp:lastModifiedBy>user</cp:lastModifiedBy>
  <cp:revision>52</cp:revision>
  <dcterms:created xsi:type="dcterms:W3CDTF">2023-01-03T19:21:31Z</dcterms:created>
  <dcterms:modified xsi:type="dcterms:W3CDTF">2023-02-07T06:36:48Z</dcterms:modified>
</cp:coreProperties>
</file>