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9" r:id="rId2"/>
    <p:sldId id="300" r:id="rId3"/>
    <p:sldId id="301" r:id="rId4"/>
    <p:sldId id="397" r:id="rId5"/>
    <p:sldId id="302" r:id="rId6"/>
    <p:sldId id="303" r:id="rId7"/>
    <p:sldId id="304" r:id="rId8"/>
    <p:sldId id="398" r:id="rId9"/>
    <p:sldId id="399" r:id="rId10"/>
    <p:sldId id="400" r:id="rId11"/>
    <p:sldId id="401" r:id="rId12"/>
    <p:sldId id="402" r:id="rId13"/>
    <p:sldId id="403" r:id="rId14"/>
    <p:sldId id="39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23.01.2023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357166"/>
            <a:ext cx="8653462" cy="148748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13800" b="1" spc="50" dirty="0" smtClean="0">
                <a:ln w="11430"/>
                <a:gradFill flip="none" rotWithShape="1"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Стек</a:t>
            </a:r>
          </a:p>
        </p:txBody>
      </p:sp>
      <p:pic>
        <p:nvPicPr>
          <p:cNvPr id="8194" name="Picture 2" descr="https://cf.ppt-online.org/files1/slide/g/geVnJs2t6w3WKfhjSy7zbD9YumRTP0Ha8OFiGEpdkx/slide-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</a:blip>
          <a:srcRect l="12842" t="23468" r="14648" b="17861"/>
          <a:stretch>
            <a:fillRect/>
          </a:stretch>
        </p:blipFill>
        <p:spPr bwMode="auto">
          <a:xfrm>
            <a:off x="857224" y="2000240"/>
            <a:ext cx="7072362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Вычисление арифметических выражений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909638" y="785794"/>
            <a:ext cx="7324725" cy="1054100"/>
            <a:chOff x="464" y="2126"/>
            <a:chExt cx="4615" cy="664"/>
          </a:xfrm>
        </p:grpSpPr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297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Как компьютер вычисляет арифметические выражения</a:t>
              </a:r>
              <a:r>
                <a:rPr lang="en-US" sz="2800" dirty="0"/>
                <a:t>?</a:t>
              </a:r>
              <a:endParaRPr lang="ru-RU" sz="2800" dirty="0"/>
            </a:p>
          </p:txBody>
        </p:sp>
        <p:sp>
          <p:nvSpPr>
            <p:cNvPr id="54301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78853" name="Прямоугольник 6"/>
          <p:cNvSpPr>
            <a:spLocks noChangeArrowheads="1"/>
          </p:cNvSpPr>
          <p:nvPr/>
        </p:nvSpPr>
        <p:spPr bwMode="auto">
          <a:xfrm>
            <a:off x="642910" y="2000240"/>
            <a:ext cx="3406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(5+15)/(4+7-1) </a:t>
            </a:r>
          </a:p>
        </p:txBody>
      </p:sp>
      <p:grpSp>
        <p:nvGrpSpPr>
          <p:cNvPr id="3" name="Group 43"/>
          <p:cNvGrpSpPr>
            <a:grpSpLocks noChangeAspect="1"/>
          </p:cNvGrpSpPr>
          <p:nvPr/>
        </p:nvGrpSpPr>
        <p:grpSpPr bwMode="auto">
          <a:xfrm>
            <a:off x="3643306" y="4999038"/>
            <a:ext cx="417513" cy="417512"/>
            <a:chOff x="552" y="2523"/>
            <a:chExt cx="1728" cy="1728"/>
          </a:xfrm>
        </p:grpSpPr>
        <p:sp>
          <p:nvSpPr>
            <p:cNvPr id="54298" name="Oval 44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sp>
          <p:nvSpPr>
            <p:cNvPr id="54299" name="Rectangle 45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</p:grpSp>
      <p:sp>
        <p:nvSpPr>
          <p:cNvPr id="12" name="Rectangle 47"/>
          <p:cNvSpPr>
            <a:spLocks noChangeArrowheads="1"/>
          </p:cNvSpPr>
          <p:nvPr/>
        </p:nvSpPr>
        <p:spPr bwMode="auto">
          <a:xfrm>
            <a:off x="4286249" y="5002213"/>
            <a:ext cx="4857752" cy="9562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FF0000"/>
              </a:buClr>
            </a:pPr>
            <a:r>
              <a:rPr lang="ru-RU" sz="2800" dirty="0"/>
              <a:t>первой стоит последняя операция (вычисляем с конца)</a:t>
            </a:r>
            <a:endParaRPr lang="ru-RU" sz="3200" b="1" dirty="0">
              <a:latin typeface="Courier New" pitchFamily="49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4975" y="2714620"/>
            <a:ext cx="85661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/>
              <a:t>1920 (</a:t>
            </a:r>
            <a:r>
              <a:rPr lang="ru-RU" sz="2800" i="1" dirty="0"/>
              <a:t>Я. Лукашевич</a:t>
            </a:r>
            <a:r>
              <a:rPr lang="ru-RU" sz="2800" dirty="0"/>
              <a:t>)</a:t>
            </a:r>
            <a:r>
              <a:rPr lang="ru-RU" sz="2800" b="1" dirty="0"/>
              <a:t>: </a:t>
            </a:r>
            <a:r>
              <a:rPr lang="ru-RU" sz="2800" b="1" dirty="0">
                <a:solidFill>
                  <a:srgbClr val="C00000"/>
                </a:solidFill>
              </a:rPr>
              <a:t>префиксная форма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  <a:p>
            <a:pPr marL="714375">
              <a:defRPr/>
            </a:pPr>
            <a:r>
              <a:rPr lang="ru-RU" sz="2800" dirty="0"/>
              <a:t>(знак операции перед данными)</a:t>
            </a:r>
            <a:endParaRPr lang="ru-RU" sz="2800" b="1" dirty="0"/>
          </a:p>
        </p:txBody>
      </p:sp>
      <p:sp>
        <p:nvSpPr>
          <p:cNvPr id="78858" name="Прямоугольник 13"/>
          <p:cNvSpPr>
            <a:spLocks noChangeArrowheads="1"/>
          </p:cNvSpPr>
          <p:nvPr/>
        </p:nvSpPr>
        <p:spPr bwMode="auto">
          <a:xfrm>
            <a:off x="612775" y="3675063"/>
            <a:ext cx="350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/ + 5 15 - + 4 7 1</a:t>
            </a:r>
            <a:endParaRPr lang="ru-RU" sz="240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59" name="Скругленный прямоугольник 14"/>
          <p:cNvSpPr>
            <a:spLocks noChangeArrowheads="1"/>
          </p:cNvSpPr>
          <p:nvPr/>
        </p:nvSpPr>
        <p:spPr bwMode="auto">
          <a:xfrm>
            <a:off x="971550" y="3689350"/>
            <a:ext cx="129540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8860" name="Скругленный прямоугольник 15"/>
          <p:cNvSpPr>
            <a:spLocks noChangeArrowheads="1"/>
          </p:cNvSpPr>
          <p:nvPr/>
        </p:nvSpPr>
        <p:spPr bwMode="auto">
          <a:xfrm>
            <a:off x="1876425" y="4198938"/>
            <a:ext cx="109855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8861" name="Прямоугольник 16"/>
          <p:cNvSpPr>
            <a:spLocks noChangeArrowheads="1"/>
          </p:cNvSpPr>
          <p:nvPr/>
        </p:nvSpPr>
        <p:spPr bwMode="auto">
          <a:xfrm>
            <a:off x="612775" y="4194175"/>
            <a:ext cx="2765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/ </a:t>
            </a:r>
            <a:r>
              <a:rPr lang="ru-RU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- + 4 7 1</a:t>
            </a:r>
            <a:endParaRPr lang="ru-RU" sz="240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62" name="Прямоугольник 17"/>
          <p:cNvSpPr>
            <a:spLocks noChangeArrowheads="1"/>
          </p:cNvSpPr>
          <p:nvPr/>
        </p:nvSpPr>
        <p:spPr bwMode="auto">
          <a:xfrm>
            <a:off x="612775" y="4659313"/>
            <a:ext cx="2212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/ 20 -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1</a:t>
            </a:r>
            <a:endParaRPr lang="ru-RU" sz="240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63" name="Скругленный прямоугольник 18"/>
          <p:cNvSpPr>
            <a:spLocks noChangeArrowheads="1"/>
          </p:cNvSpPr>
          <p:nvPr/>
        </p:nvSpPr>
        <p:spPr bwMode="auto">
          <a:xfrm>
            <a:off x="1533525" y="4656138"/>
            <a:ext cx="124460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8864" name="Прямоугольник 19"/>
          <p:cNvSpPr>
            <a:spLocks noChangeArrowheads="1"/>
          </p:cNvSpPr>
          <p:nvPr/>
        </p:nvSpPr>
        <p:spPr bwMode="auto">
          <a:xfrm>
            <a:off x="612775" y="5119688"/>
            <a:ext cx="1474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/ 20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ru-RU" sz="240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865" name="Скругленный прямоугольник 20"/>
          <p:cNvSpPr>
            <a:spLocks noChangeArrowheads="1"/>
          </p:cNvSpPr>
          <p:nvPr/>
        </p:nvSpPr>
        <p:spPr bwMode="auto">
          <a:xfrm>
            <a:off x="592138" y="5135563"/>
            <a:ext cx="146050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8866" name="Прямоугольник 21"/>
          <p:cNvSpPr>
            <a:spLocks noChangeArrowheads="1"/>
          </p:cNvSpPr>
          <p:nvPr/>
        </p:nvSpPr>
        <p:spPr bwMode="auto">
          <a:xfrm>
            <a:off x="1155700" y="5600700"/>
            <a:ext cx="368300" cy="460375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ourier New" pitchFamily="49" charset="0"/>
                <a:cs typeface="Courier New" pitchFamily="49" charset="0"/>
              </a:rPr>
              <a:t>2</a:t>
            </a:r>
            <a:endParaRPr lang="ru-RU" sz="240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" name="Group 37"/>
          <p:cNvGrpSpPr>
            <a:grpSpLocks noChangeAspect="1"/>
          </p:cNvGrpSpPr>
          <p:nvPr/>
        </p:nvGrpSpPr>
        <p:grpSpPr bwMode="auto">
          <a:xfrm>
            <a:off x="3643306" y="4470400"/>
            <a:ext cx="417513" cy="417513"/>
            <a:chOff x="2816" y="2458"/>
            <a:chExt cx="1728" cy="1728"/>
          </a:xfrm>
        </p:grpSpPr>
        <p:sp>
          <p:nvSpPr>
            <p:cNvPr id="54293" name="Oval 3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000"/>
            </a:p>
          </p:txBody>
        </p:sp>
        <p:grpSp>
          <p:nvGrpSpPr>
            <p:cNvPr id="6" name="Group 3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54296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54297" name="Rectangle 4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54295" name="Freeform 4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286248" y="4429132"/>
            <a:ext cx="3516314" cy="525401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marL="177800" indent="-177800">
              <a:buClr>
                <a:srgbClr val="33CC33"/>
              </a:buClr>
            </a:pPr>
            <a:r>
              <a:rPr lang="ru-RU" sz="2800" dirty="0"/>
              <a:t>не нужны скобки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12" grpId="0"/>
      <p:bldP spid="13" grpId="0"/>
      <p:bldP spid="78858" grpId="0"/>
      <p:bldP spid="78859" grpId="0" animBg="1"/>
      <p:bldP spid="78859" grpId="1" animBg="1"/>
      <p:bldP spid="78860" grpId="0" animBg="1"/>
      <p:bldP spid="78860" grpId="1" animBg="1"/>
      <p:bldP spid="78861" grpId="0"/>
      <p:bldP spid="78862" grpId="0"/>
      <p:bldP spid="78863" grpId="0" animBg="1"/>
      <p:bldP spid="78863" grpId="1" animBg="1"/>
      <p:bldP spid="78864" grpId="0"/>
      <p:bldP spid="78865" grpId="0" animBg="1"/>
      <p:bldP spid="78865" grpId="1" animBg="1"/>
      <p:bldP spid="78866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Вычисление арифметических выражений</a:t>
            </a:r>
          </a:p>
        </p:txBody>
      </p:sp>
      <p:sp>
        <p:nvSpPr>
          <p:cNvPr id="79876" name="Прямоугольник 6"/>
          <p:cNvSpPr>
            <a:spLocks noChangeArrowheads="1"/>
          </p:cNvSpPr>
          <p:nvPr/>
        </p:nvSpPr>
        <p:spPr bwMode="auto">
          <a:xfrm>
            <a:off x="428596" y="714356"/>
            <a:ext cx="38876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(5+15)/(4+7-1)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8463" y="1255713"/>
            <a:ext cx="8202612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/>
              <a:t>1950-е</a:t>
            </a:r>
            <a:r>
              <a:rPr lang="ru-RU" sz="2800" b="1" dirty="0"/>
              <a:t>: </a:t>
            </a:r>
            <a:r>
              <a:rPr lang="ru-RU" sz="2800" b="1" dirty="0">
                <a:solidFill>
                  <a:srgbClr val="C00000"/>
                </a:solidFill>
              </a:rPr>
              <a:t>постфиксная форма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  <a:p>
            <a:pPr marL="714375">
              <a:defRPr/>
            </a:pPr>
            <a:r>
              <a:rPr lang="ru-RU" sz="2800" dirty="0"/>
              <a:t>(знак операции после данных)</a:t>
            </a:r>
            <a:endParaRPr lang="ru-RU" sz="2800" b="1" dirty="0"/>
          </a:p>
        </p:txBody>
      </p:sp>
      <p:sp>
        <p:nvSpPr>
          <p:cNvPr id="79878" name="Скругленный прямоугольник 14"/>
          <p:cNvSpPr>
            <a:spLocks noChangeArrowheads="1"/>
          </p:cNvSpPr>
          <p:nvPr/>
        </p:nvSpPr>
        <p:spPr bwMode="auto">
          <a:xfrm>
            <a:off x="1027113" y="2566995"/>
            <a:ext cx="129540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7"/>
          <p:cNvGrpSpPr>
            <a:grpSpLocks noChangeAspect="1"/>
          </p:cNvGrpSpPr>
          <p:nvPr/>
        </p:nvGrpSpPr>
        <p:grpSpPr bwMode="auto">
          <a:xfrm>
            <a:off x="4878388" y="2633670"/>
            <a:ext cx="417512" cy="417513"/>
            <a:chOff x="2816" y="2458"/>
            <a:chExt cx="1728" cy="1728"/>
          </a:xfrm>
        </p:grpSpPr>
        <p:sp>
          <p:nvSpPr>
            <p:cNvPr id="55316" name="Oval 3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55319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0" name="Rectangle 4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5318" name="Freeform 4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5356224" y="2613033"/>
            <a:ext cx="3787775" cy="9562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lIns="90000" tIns="46800" rIns="90000" bIns="46800">
            <a:spAutoFit/>
          </a:bodyPr>
          <a:lstStyle/>
          <a:p>
            <a:pPr marL="177800" indent="-177800">
              <a:buClr>
                <a:srgbClr val="33CC33"/>
              </a:buClr>
              <a:buFont typeface="Wingdings" pitchFamily="2" charset="2"/>
              <a:buChar char="§"/>
            </a:pPr>
            <a:r>
              <a:rPr lang="ru-RU" sz="2800" dirty="0"/>
              <a:t>не нужны скобки</a:t>
            </a:r>
            <a:endParaRPr lang="en-US" sz="2800" dirty="0"/>
          </a:p>
          <a:p>
            <a:pPr marL="177800" indent="-177800">
              <a:buClr>
                <a:srgbClr val="33CC33"/>
              </a:buClr>
              <a:buFont typeface="Wingdings" pitchFamily="2" charset="2"/>
              <a:buChar char="§"/>
            </a:pPr>
            <a:r>
              <a:rPr lang="ru-RU" sz="2800" dirty="0"/>
              <a:t>вычисляем с начала</a:t>
            </a:r>
          </a:p>
        </p:txBody>
      </p:sp>
      <p:sp>
        <p:nvSpPr>
          <p:cNvPr id="79881" name="Прямоугольник 29"/>
          <p:cNvSpPr>
            <a:spLocks noChangeArrowheads="1"/>
          </p:cNvSpPr>
          <p:nvPr/>
        </p:nvSpPr>
        <p:spPr bwMode="auto">
          <a:xfrm>
            <a:off x="1103313" y="2574933"/>
            <a:ext cx="350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5 15 + 4 7 + 1 - /</a:t>
            </a:r>
          </a:p>
        </p:txBody>
      </p:sp>
      <p:sp>
        <p:nvSpPr>
          <p:cNvPr id="79882" name="Прямоугольник 30"/>
          <p:cNvSpPr>
            <a:spLocks noChangeArrowheads="1"/>
          </p:cNvSpPr>
          <p:nvPr/>
        </p:nvSpPr>
        <p:spPr bwMode="auto">
          <a:xfrm>
            <a:off x="1057275" y="3017845"/>
            <a:ext cx="2765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4 7 + 1 - /</a:t>
            </a:r>
          </a:p>
        </p:txBody>
      </p:sp>
      <p:sp>
        <p:nvSpPr>
          <p:cNvPr id="79883" name="Скругленный прямоугольник 31"/>
          <p:cNvSpPr>
            <a:spLocks noChangeArrowheads="1"/>
          </p:cNvSpPr>
          <p:nvPr/>
        </p:nvSpPr>
        <p:spPr bwMode="auto">
          <a:xfrm>
            <a:off x="1616075" y="3019433"/>
            <a:ext cx="107950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9884" name="Прямоугольник 33"/>
          <p:cNvSpPr>
            <a:spLocks noChangeArrowheads="1"/>
          </p:cNvSpPr>
          <p:nvPr/>
        </p:nvSpPr>
        <p:spPr bwMode="auto">
          <a:xfrm>
            <a:off x="1057275" y="3489333"/>
            <a:ext cx="2212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1 - /</a:t>
            </a:r>
          </a:p>
        </p:txBody>
      </p:sp>
      <p:sp>
        <p:nvSpPr>
          <p:cNvPr id="79885" name="Скругленный прямоугольник 34"/>
          <p:cNvSpPr>
            <a:spLocks noChangeArrowheads="1"/>
          </p:cNvSpPr>
          <p:nvPr/>
        </p:nvSpPr>
        <p:spPr bwMode="auto">
          <a:xfrm>
            <a:off x="1616075" y="3498858"/>
            <a:ext cx="1216025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9886" name="Прямоугольник 35"/>
          <p:cNvSpPr>
            <a:spLocks noChangeArrowheads="1"/>
          </p:cNvSpPr>
          <p:nvPr/>
        </p:nvSpPr>
        <p:spPr bwMode="auto">
          <a:xfrm>
            <a:off x="1057275" y="3941770"/>
            <a:ext cx="1474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ru-RU" sz="2400" b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/</a:t>
            </a:r>
          </a:p>
        </p:txBody>
      </p:sp>
      <p:sp>
        <p:nvSpPr>
          <p:cNvPr id="79887" name="Скругленный прямоугольник 36"/>
          <p:cNvSpPr>
            <a:spLocks noChangeArrowheads="1"/>
          </p:cNvSpPr>
          <p:nvPr/>
        </p:nvSpPr>
        <p:spPr bwMode="auto">
          <a:xfrm>
            <a:off x="1036638" y="3960820"/>
            <a:ext cx="1441450" cy="425450"/>
          </a:xfrm>
          <a:prstGeom prst="roundRect">
            <a:avLst>
              <a:gd name="adj" fmla="val 16667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9888" name="Прямоугольник 37"/>
          <p:cNvSpPr>
            <a:spLocks noChangeArrowheads="1"/>
          </p:cNvSpPr>
          <p:nvPr/>
        </p:nvSpPr>
        <p:spPr bwMode="auto">
          <a:xfrm>
            <a:off x="1482725" y="4394208"/>
            <a:ext cx="369888" cy="461962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714612" y="4837127"/>
            <a:ext cx="6075362" cy="663575"/>
            <a:chOff x="464" y="2126"/>
            <a:chExt cx="3827" cy="418"/>
          </a:xfrm>
        </p:grpSpPr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3509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Вычисляем с помощью стека!</a:t>
              </a:r>
            </a:p>
          </p:txBody>
        </p:sp>
        <p:sp>
          <p:nvSpPr>
            <p:cNvPr id="55315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/>
      <p:bldP spid="13" grpId="0"/>
      <p:bldP spid="79878" grpId="0" animBg="1"/>
      <p:bldP spid="79878" grpId="1" animBg="1"/>
      <p:bldP spid="29" grpId="0"/>
      <p:bldP spid="79881" grpId="0"/>
      <p:bldP spid="79882" grpId="0"/>
      <p:bldP spid="79883" grpId="0" animBg="1"/>
      <p:bldP spid="79883" grpId="1" animBg="1"/>
      <p:bldP spid="79884" grpId="0"/>
      <p:bldP spid="79885" grpId="0" animBg="1"/>
      <p:bldP spid="79885" grpId="1" animBg="1"/>
      <p:bldP spid="79886" grpId="0"/>
      <p:bldP spid="79887" grpId="0" animBg="1"/>
      <p:bldP spid="79887" grpId="1" animBg="1"/>
      <p:bldP spid="7988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Использование стека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19113" y="17081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633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7" name="Text Box 18"/>
          <p:cNvSpPr txBox="1">
            <a:spLocks noChangeArrowheads="1"/>
          </p:cNvSpPr>
          <p:nvPr/>
        </p:nvSpPr>
        <p:spPr bwMode="auto">
          <a:xfrm>
            <a:off x="1454150" y="1868505"/>
            <a:ext cx="687388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2413000" y="1868505"/>
            <a:ext cx="685800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39" name="Text Box 16"/>
          <p:cNvSpPr txBox="1">
            <a:spLocks noChangeArrowheads="1"/>
          </p:cNvSpPr>
          <p:nvPr/>
        </p:nvSpPr>
        <p:spPr bwMode="auto">
          <a:xfrm>
            <a:off x="3371850" y="1868505"/>
            <a:ext cx="685800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40" name="Text Box 15"/>
          <p:cNvSpPr txBox="1">
            <a:spLocks noChangeArrowheads="1"/>
          </p:cNvSpPr>
          <p:nvPr/>
        </p:nvSpPr>
        <p:spPr bwMode="auto">
          <a:xfrm>
            <a:off x="4330700" y="1868505"/>
            <a:ext cx="685800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41" name="Text Box 14"/>
          <p:cNvSpPr txBox="1">
            <a:spLocks noChangeArrowheads="1"/>
          </p:cNvSpPr>
          <p:nvPr/>
        </p:nvSpPr>
        <p:spPr bwMode="auto">
          <a:xfrm>
            <a:off x="5289550" y="1868505"/>
            <a:ext cx="685800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42" name="Text Box 13"/>
          <p:cNvSpPr txBox="1">
            <a:spLocks noChangeArrowheads="1"/>
          </p:cNvSpPr>
          <p:nvPr/>
        </p:nvSpPr>
        <p:spPr bwMode="auto">
          <a:xfrm>
            <a:off x="6248400" y="1868505"/>
            <a:ext cx="684213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43" name="Text Box 12"/>
          <p:cNvSpPr txBox="1">
            <a:spLocks noChangeArrowheads="1"/>
          </p:cNvSpPr>
          <p:nvPr/>
        </p:nvSpPr>
        <p:spPr bwMode="auto">
          <a:xfrm>
            <a:off x="7205663" y="1868505"/>
            <a:ext cx="688975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56344" name="Text Box 11"/>
          <p:cNvSpPr txBox="1">
            <a:spLocks noChangeArrowheads="1"/>
          </p:cNvSpPr>
          <p:nvPr/>
        </p:nvSpPr>
        <p:spPr bwMode="auto">
          <a:xfrm>
            <a:off x="8166100" y="1868505"/>
            <a:ext cx="687388" cy="16303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2400"/>
          </a:p>
        </p:txBody>
      </p:sp>
      <p:sp>
        <p:nvSpPr>
          <p:cNvPr id="81021" name="Text Box 10"/>
          <p:cNvSpPr txBox="1">
            <a:spLocks noChangeArrowheads="1"/>
          </p:cNvSpPr>
          <p:nvPr/>
        </p:nvSpPr>
        <p:spPr bwMode="auto">
          <a:xfrm>
            <a:off x="512763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5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2" name="Text Box 9"/>
          <p:cNvSpPr txBox="1">
            <a:spLocks noChangeArrowheads="1"/>
          </p:cNvSpPr>
          <p:nvPr/>
        </p:nvSpPr>
        <p:spPr bwMode="auto">
          <a:xfrm>
            <a:off x="1471613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15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3" name="Text Box 8"/>
          <p:cNvSpPr txBox="1">
            <a:spLocks noChangeArrowheads="1"/>
          </p:cNvSpPr>
          <p:nvPr/>
        </p:nvSpPr>
        <p:spPr bwMode="auto">
          <a:xfrm>
            <a:off x="2430463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+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4" name="Text Box 7"/>
          <p:cNvSpPr txBox="1">
            <a:spLocks noChangeArrowheads="1"/>
          </p:cNvSpPr>
          <p:nvPr/>
        </p:nvSpPr>
        <p:spPr bwMode="auto">
          <a:xfrm>
            <a:off x="3390900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4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5" name="Text Box 6"/>
          <p:cNvSpPr txBox="1">
            <a:spLocks noChangeArrowheads="1"/>
          </p:cNvSpPr>
          <p:nvPr/>
        </p:nvSpPr>
        <p:spPr bwMode="auto">
          <a:xfrm>
            <a:off x="4349750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7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6" name="Text Box 5"/>
          <p:cNvSpPr txBox="1">
            <a:spLocks noChangeArrowheads="1"/>
          </p:cNvSpPr>
          <p:nvPr/>
        </p:nvSpPr>
        <p:spPr bwMode="auto">
          <a:xfrm>
            <a:off x="5310188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+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7" name="Text Box 4"/>
          <p:cNvSpPr txBox="1">
            <a:spLocks noChangeArrowheads="1"/>
          </p:cNvSpPr>
          <p:nvPr/>
        </p:nvSpPr>
        <p:spPr bwMode="auto">
          <a:xfrm>
            <a:off x="6269038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8" name="Text Box 3"/>
          <p:cNvSpPr txBox="1">
            <a:spLocks noChangeArrowheads="1"/>
          </p:cNvSpPr>
          <p:nvPr/>
        </p:nvSpPr>
        <p:spPr bwMode="auto">
          <a:xfrm>
            <a:off x="7227888" y="3379805"/>
            <a:ext cx="601662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-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81029" name="Text Box 2"/>
          <p:cNvSpPr txBox="1">
            <a:spLocks noChangeArrowheads="1"/>
          </p:cNvSpPr>
          <p:nvPr/>
        </p:nvSpPr>
        <p:spPr bwMode="auto">
          <a:xfrm>
            <a:off x="8188325" y="3379805"/>
            <a:ext cx="60007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/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1441450" y="17081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15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5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2411413" y="17208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3370263" y="17081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330700" y="17081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7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4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5280025" y="17208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11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6221413" y="17081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11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7208838" y="17208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10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20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8196263" y="1720868"/>
          <a:ext cx="613164" cy="1682496"/>
        </p:xfrm>
        <a:graphic>
          <a:graphicData uri="http://schemas.openxmlformats.org/drawingml/2006/table">
            <a:tbl>
              <a:tblPr/>
              <a:tblGrid>
                <a:gridCol w="613164"/>
              </a:tblGrid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Courier New" pitchFamily="49" charset="0"/>
                          <a:ea typeface="Calibri"/>
                          <a:cs typeface="Courier New" pitchFamily="49" charset="0"/>
                        </a:rPr>
                        <a:t>2</a:t>
                      </a:r>
                      <a:endParaRPr lang="ru-RU" sz="2400" b="1" dirty="0">
                        <a:latin typeface="Courier New" pitchFamily="49" charset="0"/>
                        <a:ea typeface="Calibri"/>
                        <a:cs typeface="Courier New" pitchFamily="49" charset="0"/>
                      </a:endParaRPr>
                    </a:p>
                  </a:txBody>
                  <a:tcPr marL="124011" marR="124011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644525" y="5265755"/>
            <a:ext cx="4940300" cy="663575"/>
            <a:chOff x="464" y="2126"/>
            <a:chExt cx="3112" cy="418"/>
          </a:xfrm>
        </p:grpSpPr>
        <p:sp>
          <p:nvSpPr>
            <p:cNvPr id="43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794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В стеке остается результат!</a:t>
              </a:r>
            </a:p>
          </p:txBody>
        </p:sp>
        <p:sp>
          <p:nvSpPr>
            <p:cNvPr id="56454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8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42" name="Прямоугольник 29"/>
          <p:cNvSpPr>
            <a:spLocks noChangeArrowheads="1"/>
          </p:cNvSpPr>
          <p:nvPr/>
        </p:nvSpPr>
        <p:spPr bwMode="auto">
          <a:xfrm>
            <a:off x="381000" y="806450"/>
            <a:ext cx="46281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5 15 + 4 7 + 1 - /</a:t>
            </a: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566738" y="3895743"/>
            <a:ext cx="8278812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2400">
                <a:solidFill>
                  <a:srgbClr val="000000"/>
                </a:solidFill>
              </a:rPr>
              <a:t>если число – «втолкнуть» в стек</a:t>
            </a:r>
            <a:endParaRPr lang="en-US" sz="2400">
              <a:solidFill>
                <a:srgbClr val="000000"/>
              </a:solidFill>
            </a:endParaRPr>
          </a:p>
          <a:p>
            <a:pPr marL="180975" indent="-180975">
              <a:buFont typeface="Arial" charset="0"/>
              <a:buChar char="•"/>
            </a:pPr>
            <a:r>
              <a:rPr lang="ru-RU" sz="2400">
                <a:solidFill>
                  <a:srgbClr val="000000"/>
                </a:solidFill>
              </a:rPr>
              <a:t>если операция – выполнить с верхними элементами стека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21" grpId="0"/>
      <p:bldP spid="81022" grpId="0"/>
      <p:bldP spid="81023" grpId="0"/>
      <p:bldP spid="81024" grpId="0"/>
      <p:bldP spid="81025" grpId="0"/>
      <p:bldP spid="81026" grpId="0"/>
      <p:bldP spid="81027" grpId="0"/>
      <p:bldP spid="81028" grpId="0"/>
      <p:bldP spid="81029" grpId="0"/>
      <p:bldP spid="42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Вычисление постфиксной формы</a:t>
            </a:r>
          </a:p>
        </p:txBody>
      </p:sp>
      <p:sp>
        <p:nvSpPr>
          <p:cNvPr id="5734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461963" y="936625"/>
            <a:ext cx="8289925" cy="52625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data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stack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[]					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data:				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"+-*/"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	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если операция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op2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(stack.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())	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op1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(stack.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())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"+"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res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op2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elif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"-"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res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-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op2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elif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x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"*"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res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*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op2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        res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op1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//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op2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res )		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x )		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indent="88900">
              <a:defRPr/>
            </a:pP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print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Calibri" pitchFamily="34" charset="0"/>
              </a:rPr>
              <a:t>( </a:t>
            </a:r>
            <a:r>
              <a:rPr lang="ru-RU" sz="2400" b="1" dirty="0" err="1">
                <a:latin typeface="Courier New" pitchFamily="49" charset="0"/>
                <a:cs typeface="Calibri" pitchFamily="34" charset="0"/>
              </a:rPr>
              <a:t>stack</a:t>
            </a:r>
            <a:r>
              <a:rPr lang="ru-RU" sz="2400" b="1" dirty="0">
                <a:latin typeface="Courier New" pitchFamily="49" charset="0"/>
                <a:cs typeface="Calibri" pitchFamily="34" charset="0"/>
              </a:rPr>
              <a:t>[0] )	    </a:t>
            </a:r>
            <a:r>
              <a:rPr lang="en-US" sz="2400" b="1" dirty="0">
                <a:solidFill>
                  <a:srgbClr val="008000"/>
                </a:solidFill>
                <a:latin typeface="Courier New" pitchFamily="49" charset="0"/>
                <a:cs typeface="Calibri" pitchFamily="34" charset="0"/>
              </a:rPr>
              <a:t># 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Calibri" pitchFamily="34" charset="0"/>
              </a:rPr>
              <a:t>результат</a:t>
            </a:r>
            <a:endParaRPr lang="ru-RU" sz="24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 bwMode="auto">
          <a:xfrm flipH="1">
            <a:off x="4795838" y="1022350"/>
            <a:ext cx="2413000" cy="825500"/>
          </a:xfrm>
          <a:prstGeom prst="wedgeRoundRectCallout">
            <a:avLst>
              <a:gd name="adj1" fmla="val 68093"/>
              <a:gd name="adj2" fmla="val -2482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разбить строку на элементы</a:t>
            </a:r>
          </a:p>
        </p:txBody>
      </p:sp>
      <p:sp>
        <p:nvSpPr>
          <p:cNvPr id="47" name="Скругленная прямоугольная выноска 46"/>
          <p:cNvSpPr/>
          <p:nvPr/>
        </p:nvSpPr>
        <p:spPr bwMode="auto">
          <a:xfrm flipH="1">
            <a:off x="5529263" y="2478088"/>
            <a:ext cx="2913062" cy="742950"/>
          </a:xfrm>
          <a:prstGeom prst="wedgeRoundRectCallout">
            <a:avLst>
              <a:gd name="adj1" fmla="val 66998"/>
              <a:gd name="adj2" fmla="val -625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взять 2 значения со стека</a:t>
            </a:r>
          </a:p>
        </p:txBody>
      </p:sp>
      <p:sp>
        <p:nvSpPr>
          <p:cNvPr id="48" name="Скругленная прямоугольная выноска 47"/>
          <p:cNvSpPr/>
          <p:nvPr/>
        </p:nvSpPr>
        <p:spPr bwMode="auto">
          <a:xfrm flipH="1">
            <a:off x="6688138" y="3562350"/>
            <a:ext cx="2062162" cy="744538"/>
          </a:xfrm>
          <a:prstGeom prst="wedgeRoundRectCallout">
            <a:avLst>
              <a:gd name="adj1" fmla="val 66998"/>
              <a:gd name="adj2" fmla="val -625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выполнить операцию</a:t>
            </a:r>
          </a:p>
        </p:txBody>
      </p:sp>
      <p:sp>
        <p:nvSpPr>
          <p:cNvPr id="49" name="Скругленная прямоугольная выноска 48"/>
          <p:cNvSpPr/>
          <p:nvPr/>
        </p:nvSpPr>
        <p:spPr bwMode="auto">
          <a:xfrm flipH="1">
            <a:off x="5241925" y="4689475"/>
            <a:ext cx="2838450" cy="509588"/>
          </a:xfrm>
          <a:prstGeom prst="wedgeRoundRectCallout">
            <a:avLst>
              <a:gd name="adj1" fmla="val 61989"/>
              <a:gd name="adj2" fmla="val -631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результат в стек</a:t>
            </a:r>
          </a:p>
        </p:txBody>
      </p:sp>
      <p:sp>
        <p:nvSpPr>
          <p:cNvPr id="50" name="Скругленная прямоугольная выноска 49"/>
          <p:cNvSpPr/>
          <p:nvPr/>
        </p:nvSpPr>
        <p:spPr bwMode="auto">
          <a:xfrm flipH="1">
            <a:off x="4837113" y="5253038"/>
            <a:ext cx="2840037" cy="509587"/>
          </a:xfrm>
          <a:prstGeom prst="wedgeRoundRectCallout">
            <a:avLst>
              <a:gd name="adj1" fmla="val 61989"/>
              <a:gd name="adj2" fmla="val 618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latin typeface="+mn-lt"/>
                <a:cs typeface="Courier New" pitchFamily="49" charset="0"/>
              </a:rPr>
              <a:t>данные в стек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858280" cy="773113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стек?</a:t>
            </a:r>
          </a:p>
        </p:txBody>
      </p:sp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390525" y="885825"/>
            <a:ext cx="8410575" cy="120015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361950" indent="-361950" eaLnBrk="0" hangingPunct="0">
              <a:defRPr/>
            </a:pPr>
            <a:r>
              <a:rPr lang="ru-RU" sz="2400" b="1" dirty="0">
                <a:solidFill>
                  <a:srgbClr val="333399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Стек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(англ. </a:t>
            </a:r>
            <a:r>
              <a:rPr lang="en-US" sz="2400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stack</a:t>
            </a:r>
            <a:r>
              <a:rPr lang="ru-RU" sz="2400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стопка)</a:t>
            </a:r>
            <a:r>
              <a:rPr lang="ru-RU" sz="2400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– это линейный список, в котором элементы добавляются и удаляются только с одного конца («последним пришел – первым ушел»).</a:t>
            </a:r>
            <a:r>
              <a:rPr lang="ru-RU" sz="2400" dirty="0">
                <a:latin typeface="Arial" pitchFamily="34" charset="0"/>
              </a:rPr>
              <a:t> </a:t>
            </a:r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419100" y="2120900"/>
            <a:ext cx="4224338" cy="46166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US" sz="2400" b="1">
                <a:ea typeface="Calibri" pitchFamily="34" charset="0"/>
                <a:cs typeface="Times New Roman" pitchFamily="18" charset="0"/>
              </a:rPr>
              <a:t>LIFO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 = </a:t>
            </a:r>
            <a:r>
              <a:rPr lang="en-US" sz="2400" i="1">
                <a:ea typeface="Calibri" pitchFamily="34" charset="0"/>
                <a:cs typeface="Times New Roman" pitchFamily="18" charset="0"/>
              </a:rPr>
              <a:t>Last In – First Out</a:t>
            </a:r>
            <a:r>
              <a:rPr lang="en-US" sz="2400"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49158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078538" y="2757488"/>
            <a:ext cx="1349375" cy="1863725"/>
            <a:chOff x="9100" y="4759"/>
            <a:chExt cx="1410" cy="1948"/>
          </a:xfrm>
        </p:grpSpPr>
        <p:sp>
          <p:nvSpPr>
            <p:cNvPr id="49167" name="Freeform 77"/>
            <p:cNvSpPr>
              <a:spLocks/>
            </p:cNvSpPr>
            <p:nvPr/>
          </p:nvSpPr>
          <p:spPr bwMode="auto">
            <a:xfrm>
              <a:off x="9100" y="4935"/>
              <a:ext cx="1410" cy="1772"/>
            </a:xfrm>
            <a:custGeom>
              <a:avLst/>
              <a:gdLst>
                <a:gd name="T0" fmla="*/ 0 w 3905"/>
                <a:gd name="T1" fmla="*/ 0 h 4909"/>
                <a:gd name="T2" fmla="*/ 0 w 3905"/>
                <a:gd name="T3" fmla="*/ 0 h 4909"/>
                <a:gd name="T4" fmla="*/ 0 w 3905"/>
                <a:gd name="T5" fmla="*/ 0 h 4909"/>
                <a:gd name="T6" fmla="*/ 0 w 3905"/>
                <a:gd name="T7" fmla="*/ 0 h 4909"/>
                <a:gd name="T8" fmla="*/ 0 w 3905"/>
                <a:gd name="T9" fmla="*/ 0 h 4909"/>
                <a:gd name="T10" fmla="*/ 0 w 3905"/>
                <a:gd name="T11" fmla="*/ 0 h 4909"/>
                <a:gd name="T12" fmla="*/ 0 w 3905"/>
                <a:gd name="T13" fmla="*/ 0 h 4909"/>
                <a:gd name="T14" fmla="*/ 0 w 3905"/>
                <a:gd name="T15" fmla="*/ 0 h 4909"/>
                <a:gd name="T16" fmla="*/ 0 w 3905"/>
                <a:gd name="T17" fmla="*/ 0 h 4909"/>
                <a:gd name="T18" fmla="*/ 0 w 3905"/>
                <a:gd name="T19" fmla="*/ 0 h 4909"/>
                <a:gd name="T20" fmla="*/ 0 w 3905"/>
                <a:gd name="T21" fmla="*/ 0 h 4909"/>
                <a:gd name="T22" fmla="*/ 0 w 3905"/>
                <a:gd name="T23" fmla="*/ 0 h 4909"/>
                <a:gd name="T24" fmla="*/ 0 w 3905"/>
                <a:gd name="T25" fmla="*/ 0 h 4909"/>
                <a:gd name="T26" fmla="*/ 0 w 3905"/>
                <a:gd name="T27" fmla="*/ 0 h 4909"/>
                <a:gd name="T28" fmla="*/ 0 w 3905"/>
                <a:gd name="T29" fmla="*/ 0 h 4909"/>
                <a:gd name="T30" fmla="*/ 0 w 3905"/>
                <a:gd name="T31" fmla="*/ 0 h 4909"/>
                <a:gd name="T32" fmla="*/ 0 w 3905"/>
                <a:gd name="T33" fmla="*/ 0 h 4909"/>
                <a:gd name="T34" fmla="*/ 0 w 3905"/>
                <a:gd name="T35" fmla="*/ 0 h 4909"/>
                <a:gd name="T36" fmla="*/ 0 w 3905"/>
                <a:gd name="T37" fmla="*/ 0 h 4909"/>
                <a:gd name="T38" fmla="*/ 0 w 3905"/>
                <a:gd name="T39" fmla="*/ 0 h 4909"/>
                <a:gd name="T40" fmla="*/ 0 w 3905"/>
                <a:gd name="T41" fmla="*/ 0 h 4909"/>
                <a:gd name="T42" fmla="*/ 0 w 3905"/>
                <a:gd name="T43" fmla="*/ 0 h 4909"/>
                <a:gd name="T44" fmla="*/ 0 w 3905"/>
                <a:gd name="T45" fmla="*/ 0 h 49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905"/>
                <a:gd name="T70" fmla="*/ 0 h 4909"/>
                <a:gd name="T71" fmla="*/ 3905 w 3905"/>
                <a:gd name="T72" fmla="*/ 4909 h 490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905" h="4909">
                  <a:moveTo>
                    <a:pt x="3712" y="71"/>
                  </a:moveTo>
                  <a:lnTo>
                    <a:pt x="2515" y="0"/>
                  </a:lnTo>
                  <a:lnTo>
                    <a:pt x="2302" y="92"/>
                  </a:lnTo>
                  <a:lnTo>
                    <a:pt x="2231" y="274"/>
                  </a:lnTo>
                  <a:lnTo>
                    <a:pt x="2262" y="366"/>
                  </a:lnTo>
                  <a:cubicBezTo>
                    <a:pt x="2223" y="528"/>
                    <a:pt x="2126" y="949"/>
                    <a:pt x="1998" y="1248"/>
                  </a:cubicBezTo>
                  <a:cubicBezTo>
                    <a:pt x="1870" y="1547"/>
                    <a:pt x="1696" y="1883"/>
                    <a:pt x="1491" y="2160"/>
                  </a:cubicBezTo>
                  <a:cubicBezTo>
                    <a:pt x="1286" y="2437"/>
                    <a:pt x="972" y="2723"/>
                    <a:pt x="771" y="2911"/>
                  </a:cubicBezTo>
                  <a:cubicBezTo>
                    <a:pt x="570" y="3099"/>
                    <a:pt x="413" y="3195"/>
                    <a:pt x="284" y="3286"/>
                  </a:cubicBezTo>
                  <a:cubicBezTo>
                    <a:pt x="155" y="3377"/>
                    <a:pt x="203" y="3337"/>
                    <a:pt x="0" y="3459"/>
                  </a:cubicBezTo>
                  <a:cubicBezTo>
                    <a:pt x="390" y="4184"/>
                    <a:pt x="781" y="4909"/>
                    <a:pt x="781" y="4909"/>
                  </a:cubicBezTo>
                  <a:lnTo>
                    <a:pt x="1085" y="4604"/>
                  </a:lnTo>
                  <a:cubicBezTo>
                    <a:pt x="1225" y="4486"/>
                    <a:pt x="1420" y="4375"/>
                    <a:pt x="1623" y="4199"/>
                  </a:cubicBezTo>
                  <a:cubicBezTo>
                    <a:pt x="1826" y="4023"/>
                    <a:pt x="2081" y="3807"/>
                    <a:pt x="2302" y="3550"/>
                  </a:cubicBezTo>
                  <a:cubicBezTo>
                    <a:pt x="2523" y="3293"/>
                    <a:pt x="2777" y="2931"/>
                    <a:pt x="2951" y="2657"/>
                  </a:cubicBezTo>
                  <a:cubicBezTo>
                    <a:pt x="3125" y="2383"/>
                    <a:pt x="3249" y="2116"/>
                    <a:pt x="3347" y="1907"/>
                  </a:cubicBezTo>
                  <a:cubicBezTo>
                    <a:pt x="3445" y="1698"/>
                    <a:pt x="3469" y="1561"/>
                    <a:pt x="3540" y="1400"/>
                  </a:cubicBezTo>
                  <a:lnTo>
                    <a:pt x="3773" y="944"/>
                  </a:lnTo>
                  <a:lnTo>
                    <a:pt x="3773" y="852"/>
                  </a:lnTo>
                  <a:lnTo>
                    <a:pt x="3905" y="791"/>
                  </a:lnTo>
                  <a:lnTo>
                    <a:pt x="3783" y="589"/>
                  </a:lnTo>
                  <a:lnTo>
                    <a:pt x="3783" y="153"/>
                  </a:lnTo>
                  <a:lnTo>
                    <a:pt x="3712" y="71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67"/>
            <p:cNvGrpSpPr>
              <a:grpSpLocks/>
            </p:cNvGrpSpPr>
            <p:nvPr/>
          </p:nvGrpSpPr>
          <p:grpSpPr bwMode="auto">
            <a:xfrm rot="3264193">
              <a:off x="9192" y="6119"/>
              <a:ext cx="431" cy="385"/>
              <a:chOff x="8831" y="11112"/>
              <a:chExt cx="1753" cy="3508"/>
            </a:xfrm>
          </p:grpSpPr>
          <p:sp>
            <p:nvSpPr>
              <p:cNvPr id="49222" name="Freeform 76"/>
              <p:cNvSpPr>
                <a:spLocks/>
              </p:cNvSpPr>
              <p:nvPr/>
            </p:nvSpPr>
            <p:spPr bwMode="auto">
              <a:xfrm>
                <a:off x="8831" y="11372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3" name="Freeform 75"/>
              <p:cNvSpPr>
                <a:spLocks/>
              </p:cNvSpPr>
              <p:nvPr/>
            </p:nvSpPr>
            <p:spPr bwMode="auto">
              <a:xfrm>
                <a:off x="8843" y="11112"/>
                <a:ext cx="1738" cy="627"/>
              </a:xfrm>
              <a:custGeom>
                <a:avLst/>
                <a:gdLst>
                  <a:gd name="T0" fmla="*/ 842 w 1738"/>
                  <a:gd name="T1" fmla="*/ 0 h 627"/>
                  <a:gd name="T2" fmla="*/ 0 w 1738"/>
                  <a:gd name="T3" fmla="*/ 244 h 627"/>
                  <a:gd name="T4" fmla="*/ 1738 w 1738"/>
                  <a:gd name="T5" fmla="*/ 439 h 627"/>
                  <a:gd name="T6" fmla="*/ 0 60000 65536"/>
                  <a:gd name="T7" fmla="*/ 0 60000 65536"/>
                  <a:gd name="T8" fmla="*/ 0 60000 65536"/>
                  <a:gd name="T9" fmla="*/ 0 w 1738"/>
                  <a:gd name="T10" fmla="*/ 0 h 627"/>
                  <a:gd name="T11" fmla="*/ 1738 w 1738"/>
                  <a:gd name="T12" fmla="*/ 627 h 6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8" h="627">
                    <a:moveTo>
                      <a:pt x="842" y="0"/>
                    </a:moveTo>
                    <a:cubicBezTo>
                      <a:pt x="407" y="56"/>
                      <a:pt x="21" y="80"/>
                      <a:pt x="0" y="244"/>
                    </a:cubicBezTo>
                    <a:cubicBezTo>
                      <a:pt x="21" y="480"/>
                      <a:pt x="1738" y="627"/>
                      <a:pt x="1738" y="43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4" name="Freeform 74"/>
              <p:cNvSpPr>
                <a:spLocks/>
              </p:cNvSpPr>
              <p:nvPr/>
            </p:nvSpPr>
            <p:spPr bwMode="auto">
              <a:xfrm>
                <a:off x="8831" y="11739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5" name="Freeform 73"/>
              <p:cNvSpPr>
                <a:spLocks/>
              </p:cNvSpPr>
              <p:nvPr/>
            </p:nvSpPr>
            <p:spPr bwMode="auto">
              <a:xfrm>
                <a:off x="8831" y="12123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6" name="Freeform 72"/>
              <p:cNvSpPr>
                <a:spLocks/>
              </p:cNvSpPr>
              <p:nvPr/>
            </p:nvSpPr>
            <p:spPr bwMode="auto">
              <a:xfrm>
                <a:off x="8831" y="12490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7" name="Freeform 71"/>
              <p:cNvSpPr>
                <a:spLocks/>
              </p:cNvSpPr>
              <p:nvPr/>
            </p:nvSpPr>
            <p:spPr bwMode="auto">
              <a:xfrm>
                <a:off x="8831" y="12874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8" name="Freeform 70"/>
              <p:cNvSpPr>
                <a:spLocks/>
              </p:cNvSpPr>
              <p:nvPr/>
            </p:nvSpPr>
            <p:spPr bwMode="auto">
              <a:xfrm>
                <a:off x="8831" y="13241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9" name="Freeform 69"/>
              <p:cNvSpPr>
                <a:spLocks/>
              </p:cNvSpPr>
              <p:nvPr/>
            </p:nvSpPr>
            <p:spPr bwMode="auto">
              <a:xfrm>
                <a:off x="8831" y="13625"/>
                <a:ext cx="1753" cy="751"/>
              </a:xfrm>
              <a:custGeom>
                <a:avLst/>
                <a:gdLst>
                  <a:gd name="T0" fmla="*/ 2147483647 w 577"/>
                  <a:gd name="T1" fmla="*/ 13378 h 612"/>
                  <a:gd name="T2" fmla="*/ 0 w 577"/>
                  <a:gd name="T3" fmla="*/ 26969 h 612"/>
                  <a:gd name="T4" fmla="*/ 2147483647 w 577"/>
                  <a:gd name="T5" fmla="*/ 41430 h 612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12"/>
                  <a:gd name="T11" fmla="*/ 577 w 577"/>
                  <a:gd name="T12" fmla="*/ 612 h 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12">
                    <a:moveTo>
                      <a:pt x="577" y="148"/>
                    </a:moveTo>
                    <a:cubicBezTo>
                      <a:pt x="577" y="0"/>
                      <a:pt x="0" y="109"/>
                      <a:pt x="0" y="299"/>
                    </a:cubicBezTo>
                    <a:cubicBezTo>
                      <a:pt x="0" y="489"/>
                      <a:pt x="577" y="612"/>
                      <a:pt x="577" y="459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30" name="Freeform 68"/>
              <p:cNvSpPr>
                <a:spLocks/>
              </p:cNvSpPr>
              <p:nvPr/>
            </p:nvSpPr>
            <p:spPr bwMode="auto">
              <a:xfrm>
                <a:off x="8843" y="13993"/>
                <a:ext cx="1738" cy="627"/>
              </a:xfrm>
              <a:custGeom>
                <a:avLst/>
                <a:gdLst>
                  <a:gd name="T0" fmla="*/ 842 w 1738"/>
                  <a:gd name="T1" fmla="*/ 627 h 627"/>
                  <a:gd name="T2" fmla="*/ 0 w 1738"/>
                  <a:gd name="T3" fmla="*/ 383 h 627"/>
                  <a:gd name="T4" fmla="*/ 1738 w 1738"/>
                  <a:gd name="T5" fmla="*/ 188 h 627"/>
                  <a:gd name="T6" fmla="*/ 0 60000 65536"/>
                  <a:gd name="T7" fmla="*/ 0 60000 65536"/>
                  <a:gd name="T8" fmla="*/ 0 60000 65536"/>
                  <a:gd name="T9" fmla="*/ 0 w 1738"/>
                  <a:gd name="T10" fmla="*/ 0 h 627"/>
                  <a:gd name="T11" fmla="*/ 1738 w 1738"/>
                  <a:gd name="T12" fmla="*/ 627 h 6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38" h="627">
                    <a:moveTo>
                      <a:pt x="842" y="627"/>
                    </a:moveTo>
                    <a:cubicBezTo>
                      <a:pt x="407" y="571"/>
                      <a:pt x="21" y="547"/>
                      <a:pt x="0" y="383"/>
                    </a:cubicBezTo>
                    <a:cubicBezTo>
                      <a:pt x="21" y="147"/>
                      <a:pt x="1738" y="0"/>
                      <a:pt x="1738" y="188"/>
                    </a:cubicBezTo>
                  </a:path>
                </a:pathLst>
              </a:cu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69" name="AutoShape 66"/>
            <p:cNvSpPr>
              <a:spLocks noChangeArrowheads="1"/>
            </p:cNvSpPr>
            <p:nvPr/>
          </p:nvSpPr>
          <p:spPr bwMode="auto">
            <a:xfrm rot="-2325730">
              <a:off x="9534" y="5917"/>
              <a:ext cx="114" cy="4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767676"/>
                </a:gs>
                <a:gs pos="50000">
                  <a:srgbClr val="A5A5A5"/>
                </a:gs>
                <a:gs pos="100000">
                  <a:srgbClr val="767676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62"/>
            <p:cNvGrpSpPr>
              <a:grpSpLocks/>
            </p:cNvGrpSpPr>
            <p:nvPr/>
          </p:nvGrpSpPr>
          <p:grpSpPr bwMode="auto">
            <a:xfrm rot="2583736">
              <a:off x="9421" y="6036"/>
              <a:ext cx="506" cy="79"/>
              <a:chOff x="8280" y="9643"/>
              <a:chExt cx="1908" cy="298"/>
            </a:xfrm>
          </p:grpSpPr>
          <p:sp>
            <p:nvSpPr>
              <p:cNvPr id="49219" name="AutoShape 65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0" name="Freeform 64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21" name="AutoShape 63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58"/>
            <p:cNvGrpSpPr>
              <a:grpSpLocks/>
            </p:cNvGrpSpPr>
            <p:nvPr/>
          </p:nvGrpSpPr>
          <p:grpSpPr bwMode="auto">
            <a:xfrm>
              <a:off x="9944" y="4759"/>
              <a:ext cx="506" cy="79"/>
              <a:chOff x="8280" y="9643"/>
              <a:chExt cx="1908" cy="298"/>
            </a:xfrm>
          </p:grpSpPr>
          <p:sp>
            <p:nvSpPr>
              <p:cNvPr id="49216" name="AutoShape 61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7" name="Freeform 60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8" name="AutoShape 59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54"/>
            <p:cNvGrpSpPr>
              <a:grpSpLocks/>
            </p:cNvGrpSpPr>
            <p:nvPr/>
          </p:nvGrpSpPr>
          <p:grpSpPr bwMode="auto">
            <a:xfrm rot="2396408">
              <a:off x="9490" y="5967"/>
              <a:ext cx="506" cy="79"/>
              <a:chOff x="8280" y="9643"/>
              <a:chExt cx="1908" cy="298"/>
            </a:xfrm>
          </p:grpSpPr>
          <p:sp>
            <p:nvSpPr>
              <p:cNvPr id="49213" name="AutoShape 57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4" name="Freeform 56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5" name="AutoShape 55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50"/>
            <p:cNvGrpSpPr>
              <a:grpSpLocks/>
            </p:cNvGrpSpPr>
            <p:nvPr/>
          </p:nvGrpSpPr>
          <p:grpSpPr bwMode="auto">
            <a:xfrm rot="2117826">
              <a:off x="9556" y="5890"/>
              <a:ext cx="506" cy="79"/>
              <a:chOff x="8280" y="9643"/>
              <a:chExt cx="1908" cy="298"/>
            </a:xfrm>
          </p:grpSpPr>
          <p:sp>
            <p:nvSpPr>
              <p:cNvPr id="49210" name="AutoShape 53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1" name="Freeform 52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2" name="AutoShape 51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46"/>
            <p:cNvGrpSpPr>
              <a:grpSpLocks/>
            </p:cNvGrpSpPr>
            <p:nvPr/>
          </p:nvGrpSpPr>
          <p:grpSpPr bwMode="auto">
            <a:xfrm rot="1930915">
              <a:off x="9618" y="5806"/>
              <a:ext cx="506" cy="79"/>
              <a:chOff x="8280" y="9643"/>
              <a:chExt cx="1908" cy="298"/>
            </a:xfrm>
          </p:grpSpPr>
          <p:sp>
            <p:nvSpPr>
              <p:cNvPr id="49207" name="AutoShape 49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8" name="Freeform 48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9" name="AutoShape 47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42"/>
            <p:cNvGrpSpPr>
              <a:grpSpLocks/>
            </p:cNvGrpSpPr>
            <p:nvPr/>
          </p:nvGrpSpPr>
          <p:grpSpPr bwMode="auto">
            <a:xfrm rot="1930915">
              <a:off x="9681" y="5721"/>
              <a:ext cx="506" cy="79"/>
              <a:chOff x="8280" y="9643"/>
              <a:chExt cx="1908" cy="298"/>
            </a:xfrm>
          </p:grpSpPr>
          <p:sp>
            <p:nvSpPr>
              <p:cNvPr id="49204" name="AutoShape 45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5" name="Freeform 44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6" name="AutoShape 43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38"/>
            <p:cNvGrpSpPr>
              <a:grpSpLocks/>
            </p:cNvGrpSpPr>
            <p:nvPr/>
          </p:nvGrpSpPr>
          <p:grpSpPr bwMode="auto">
            <a:xfrm rot="1774761">
              <a:off x="9732" y="5633"/>
              <a:ext cx="506" cy="79"/>
              <a:chOff x="8280" y="9643"/>
              <a:chExt cx="1908" cy="298"/>
            </a:xfrm>
          </p:grpSpPr>
          <p:sp>
            <p:nvSpPr>
              <p:cNvPr id="49201" name="AutoShape 41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2" name="Freeform 40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3" name="AutoShape 39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 rot="1587433">
              <a:off x="9776" y="5549"/>
              <a:ext cx="506" cy="79"/>
              <a:chOff x="8280" y="9643"/>
              <a:chExt cx="1908" cy="298"/>
            </a:xfrm>
          </p:grpSpPr>
          <p:sp>
            <p:nvSpPr>
              <p:cNvPr id="49198" name="AutoShape 37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9" name="Freeform 36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0" name="AutoShape 35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30"/>
            <p:cNvGrpSpPr>
              <a:grpSpLocks/>
            </p:cNvGrpSpPr>
            <p:nvPr/>
          </p:nvGrpSpPr>
          <p:grpSpPr bwMode="auto">
            <a:xfrm rot="1462479">
              <a:off x="9816" y="5461"/>
              <a:ext cx="507" cy="79"/>
              <a:chOff x="8280" y="9643"/>
              <a:chExt cx="1908" cy="298"/>
            </a:xfrm>
          </p:grpSpPr>
          <p:sp>
            <p:nvSpPr>
              <p:cNvPr id="49195" name="AutoShape 33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6" name="Freeform 32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7" name="AutoShape 31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26"/>
            <p:cNvGrpSpPr>
              <a:grpSpLocks/>
            </p:cNvGrpSpPr>
            <p:nvPr/>
          </p:nvGrpSpPr>
          <p:grpSpPr bwMode="auto">
            <a:xfrm rot="1244008">
              <a:off x="9849" y="5369"/>
              <a:ext cx="506" cy="79"/>
              <a:chOff x="8280" y="9643"/>
              <a:chExt cx="1908" cy="298"/>
            </a:xfrm>
          </p:grpSpPr>
          <p:sp>
            <p:nvSpPr>
              <p:cNvPr id="49192" name="AutoShape 29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3" name="Freeform 28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4" name="AutoShape 27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 rot="1025536">
              <a:off x="9875" y="5278"/>
              <a:ext cx="506" cy="79"/>
              <a:chOff x="8280" y="9643"/>
              <a:chExt cx="1908" cy="298"/>
            </a:xfrm>
          </p:grpSpPr>
          <p:sp>
            <p:nvSpPr>
              <p:cNvPr id="49189" name="AutoShape 25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0" name="Freeform 24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1" name="AutoShape 23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 rot="807065">
              <a:off x="9904" y="5179"/>
              <a:ext cx="506" cy="79"/>
              <a:chOff x="8280" y="9643"/>
              <a:chExt cx="1908" cy="298"/>
            </a:xfrm>
          </p:grpSpPr>
          <p:sp>
            <p:nvSpPr>
              <p:cNvPr id="49186" name="AutoShape 21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7" name="Freeform 20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8" name="AutoShape 19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 rot="559626">
              <a:off x="9930" y="5077"/>
              <a:ext cx="506" cy="79"/>
              <a:chOff x="8280" y="9643"/>
              <a:chExt cx="1908" cy="298"/>
            </a:xfrm>
          </p:grpSpPr>
          <p:sp>
            <p:nvSpPr>
              <p:cNvPr id="49183" name="AutoShape 17"/>
              <p:cNvSpPr>
                <a:spLocks noChangeArrowheads="1"/>
              </p:cNvSpPr>
              <p:nvPr/>
            </p:nvSpPr>
            <p:spPr bwMode="auto">
              <a:xfrm>
                <a:off x="10096" y="9643"/>
                <a:ext cx="92" cy="2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4" name="Freeform 16"/>
              <p:cNvSpPr>
                <a:spLocks/>
              </p:cNvSpPr>
              <p:nvPr/>
            </p:nvSpPr>
            <p:spPr bwMode="auto">
              <a:xfrm>
                <a:off x="8280" y="9669"/>
                <a:ext cx="663" cy="246"/>
              </a:xfrm>
              <a:custGeom>
                <a:avLst/>
                <a:gdLst>
                  <a:gd name="T0" fmla="*/ 658 w 663"/>
                  <a:gd name="T1" fmla="*/ 16 h 246"/>
                  <a:gd name="T2" fmla="*/ 10 w 663"/>
                  <a:gd name="T3" fmla="*/ 129 h 246"/>
                  <a:gd name="T4" fmla="*/ 653 w 663"/>
                  <a:gd name="T5" fmla="*/ 227 h 246"/>
                  <a:gd name="T6" fmla="*/ 658 w 663"/>
                  <a:gd name="T7" fmla="*/ 16 h 2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3"/>
                  <a:gd name="T13" fmla="*/ 0 h 246"/>
                  <a:gd name="T14" fmla="*/ 663 w 663"/>
                  <a:gd name="T15" fmla="*/ 246 h 2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3" h="246">
                    <a:moveTo>
                      <a:pt x="658" y="16"/>
                    </a:moveTo>
                    <a:cubicBezTo>
                      <a:pt x="550" y="0"/>
                      <a:pt x="0" y="72"/>
                      <a:pt x="10" y="129"/>
                    </a:cubicBezTo>
                    <a:cubicBezTo>
                      <a:pt x="20" y="186"/>
                      <a:pt x="545" y="246"/>
                      <a:pt x="653" y="227"/>
                    </a:cubicBezTo>
                    <a:cubicBezTo>
                      <a:pt x="653" y="77"/>
                      <a:pt x="663" y="121"/>
                      <a:pt x="658" y="1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5" name="AutoShape 15"/>
              <p:cNvSpPr>
                <a:spLocks noChangeArrowheads="1"/>
              </p:cNvSpPr>
              <p:nvPr/>
            </p:nvSpPr>
            <p:spPr bwMode="auto">
              <a:xfrm>
                <a:off x="8923" y="9643"/>
                <a:ext cx="1172" cy="29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7F7F7F"/>
                  </a:gs>
                  <a:gs pos="50000">
                    <a:srgbClr val="FFFFFF"/>
                  </a:gs>
                  <a:gs pos="100000">
                    <a:srgbClr val="7F7F7F"/>
                  </a:gs>
                </a:gsLst>
                <a:lin ang="5400000" scaled="1"/>
              </a:gra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7373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6950" y="2830513"/>
            <a:ext cx="13652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7" name="Прямоугольник 88"/>
          <p:cNvSpPr>
            <a:spLocks noChangeArrowheads="1"/>
          </p:cNvSpPr>
          <p:nvPr/>
        </p:nvSpPr>
        <p:spPr bwMode="auto">
          <a:xfrm>
            <a:off x="419100" y="4711700"/>
            <a:ext cx="31499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1"/>
                </a:solidFill>
                <a:ea typeface="Calibri" pitchFamily="34" charset="0"/>
                <a:cs typeface="Times New Roman" pitchFamily="18" charset="0"/>
              </a:rPr>
              <a:t>Системный стек:</a:t>
            </a:r>
            <a:endParaRPr lang="ru-RU" sz="2400" b="1" dirty="0">
              <a:solidFill>
                <a:schemeClr val="accent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3738" name="Прямоугольник 89"/>
          <p:cNvSpPr>
            <a:spLocks noChangeArrowheads="1"/>
          </p:cNvSpPr>
          <p:nvPr/>
        </p:nvSpPr>
        <p:spPr bwMode="auto">
          <a:xfrm>
            <a:off x="642910" y="5214950"/>
            <a:ext cx="58203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buFont typeface="Arial" charset="0"/>
              <a:buChar char="•"/>
            </a:pPr>
            <a:r>
              <a:rPr lang="ru-RU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адреса возврата из подпрограмм</a:t>
            </a:r>
          </a:p>
          <a:p>
            <a:pPr marL="177800" indent="-177800">
              <a:buFont typeface="Arial" charset="0"/>
              <a:buChar char="•"/>
            </a:pPr>
            <a:r>
              <a:rPr lang="ru-RU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передача аргументов подпрограмм</a:t>
            </a:r>
          </a:p>
          <a:p>
            <a:pPr marL="177800" indent="-177800">
              <a:buFont typeface="Arial" charset="0"/>
              <a:buChar char="•"/>
            </a:pPr>
            <a:r>
              <a:rPr lang="ru-RU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хранение локальных переменных</a:t>
            </a:r>
            <a:endParaRPr lang="ru-RU" sz="20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373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9725" y="2706688"/>
            <a:ext cx="1863725" cy="18351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7374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38" y="2549525"/>
            <a:ext cx="857250" cy="2001838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73741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0000" y="2549525"/>
            <a:ext cx="812800" cy="20621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73742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2650" y="2578100"/>
            <a:ext cx="1530350" cy="2097088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3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3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7" grpId="0" animBg="1"/>
      <p:bldP spid="73733" grpId="0"/>
      <p:bldP spid="73737" grpId="0"/>
      <p:bldP spid="737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7734300" y="2410744"/>
            <a:ext cx="830263" cy="2201863"/>
            <a:chOff x="7734300" y="1727200"/>
            <a:chExt cx="830263" cy="2201863"/>
          </a:xfrm>
        </p:grpSpPr>
        <p:sp>
          <p:nvSpPr>
            <p:cNvPr id="50194" name="Прямоугольник 13"/>
            <p:cNvSpPr>
              <a:spLocks noChangeArrowheads="1"/>
            </p:cNvSpPr>
            <p:nvPr/>
          </p:nvSpPr>
          <p:spPr bwMode="auto">
            <a:xfrm>
              <a:off x="7940675" y="1727200"/>
              <a:ext cx="419100" cy="2057400"/>
            </a:xfrm>
            <a:prstGeom prst="rect">
              <a:avLst/>
            </a:prstGeom>
            <a:gradFill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10800000" scaled="1"/>
            </a:gradFill>
            <a:ln w="12700" algn="ctr">
              <a:solidFill>
                <a:srgbClr val="333399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Трапеция 14"/>
            <p:cNvSpPr/>
            <p:nvPr/>
          </p:nvSpPr>
          <p:spPr bwMode="auto">
            <a:xfrm>
              <a:off x="7734300" y="3784600"/>
              <a:ext cx="830263" cy="144463"/>
            </a:xfrm>
            <a:prstGeom prst="trapezoid">
              <a:avLst/>
            </a:prstGeom>
            <a:gradFill>
              <a:gsLst>
                <a:gs pos="0">
                  <a:schemeClr val="accent2">
                    <a:lumMod val="50000"/>
                  </a:schemeClr>
                </a:gs>
                <a:gs pos="53000">
                  <a:srgbClr val="A7BCFF"/>
                </a:gs>
                <a:gs pos="83000">
                  <a:srgbClr val="D4DEFF"/>
                </a:gs>
                <a:gs pos="100000">
                  <a:srgbClr val="333399"/>
                </a:gs>
              </a:gsLst>
              <a:lin ang="10800000" scaled="0"/>
            </a:gradFill>
            <a:ln w="12700" cap="flat" cmpd="sng" algn="ctr">
              <a:noFill/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017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Реверс массива</a:t>
            </a:r>
          </a:p>
        </p:txBody>
      </p:sp>
      <p:sp>
        <p:nvSpPr>
          <p:cNvPr id="50181" name="Прямоугольник 3"/>
          <p:cNvSpPr>
            <a:spLocks noChangeArrowheads="1"/>
          </p:cNvSpPr>
          <p:nvPr/>
        </p:nvSpPr>
        <p:spPr bwMode="auto">
          <a:xfrm>
            <a:off x="357158" y="1000108"/>
            <a:ext cx="87868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/>
            <a:r>
              <a:rPr lang="ru-RU" sz="3200" b="1" i="1" dirty="0">
                <a:solidFill>
                  <a:schemeClr val="accent1"/>
                </a:solidFill>
              </a:rPr>
              <a:t>Задача</a:t>
            </a:r>
            <a:r>
              <a:rPr lang="ru-RU" sz="3200" b="1" dirty="0">
                <a:solidFill>
                  <a:schemeClr val="accent1"/>
                </a:solidFill>
              </a:rPr>
              <a:t>. </a:t>
            </a:r>
            <a:r>
              <a:rPr lang="ru-RU" sz="3200" dirty="0"/>
              <a:t>В файле записаны целые числа. Нужно вывести их в другой файл в обратном порядке.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8175" y="2420269"/>
            <a:ext cx="6740525" cy="138499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0488" eaLnBrk="0" hangingPunct="0"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файл не пуст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прочитать </a:t>
            </a:r>
            <a:r>
              <a:rPr lang="ru-RU" sz="2800" b="1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endParaRPr lang="ru-RU" sz="2800" b="1" dirty="0">
              <a:solidFill>
                <a:schemeClr val="tx1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добавить </a:t>
            </a:r>
            <a:r>
              <a:rPr lang="ru-RU" sz="2800" b="1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в стек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472" y="4830087"/>
            <a:ext cx="7199335" cy="138499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90488" eaLnBrk="0" hangingPunct="0"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стек не пуст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indent="90488" eaLnBrk="0" hangingPunct="0"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вытолкнуть число из стека в </a:t>
            </a:r>
            <a:r>
              <a:rPr lang="ru-RU" sz="2800" b="1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endParaRPr lang="ru-RU" sz="2800" b="1" dirty="0">
              <a:solidFill>
                <a:schemeClr val="tx1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eaLnBrk="0" hangingPunct="0">
              <a:defRPr/>
            </a:pP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записать </a:t>
            </a:r>
            <a:r>
              <a:rPr lang="ru-RU" sz="2800" b="1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</a:t>
            </a:r>
            <a:r>
              <a:rPr lang="ru-RU" sz="28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в файл</a:t>
            </a:r>
          </a:p>
        </p:txBody>
      </p:sp>
      <p:sp>
        <p:nvSpPr>
          <p:cNvPr id="9" name="Oval 10"/>
          <p:cNvSpPr>
            <a:spLocks noChangeArrowheads="1"/>
          </p:cNvSpPr>
          <p:nvPr/>
        </p:nvSpPr>
        <p:spPr bwMode="auto">
          <a:xfrm>
            <a:off x="7969250" y="4074444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1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969250" y="3709319"/>
            <a:ext cx="361950" cy="3603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2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969250" y="3342607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969250" y="2977482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4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969250" y="261076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5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5318125" y="411571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5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5683250" y="411571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4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6048375" y="411571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3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6411913" y="411571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ru-RU" b="1" dirty="0">
                <a:latin typeface="Arial" pitchFamily="34" charset="0"/>
              </a:rPr>
              <a:t>2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773863" y="4115719"/>
            <a:ext cx="361950" cy="361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b="1" dirty="0">
                <a:latin typeface="Arial" pitchFamily="34" charset="0"/>
              </a:rPr>
              <a:t>1</a:t>
            </a:r>
            <a:endParaRPr lang="ru-RU" b="1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023 C -0.00521 -0.01621 0.01146 -0.12037 -0.03021 -0.09815 C -0.07188 -0.07593 -0.16979 0.12754 -0.21285 0.18055 C -0.2559 0.23356 -0.27274 0.21203 -0.28854 0.22037 " pathEditMode="relative" rAng="0" ptsTypes="asaa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C -0.00295 -0.02616 0.00972 -0.17894 -0.01788 -0.15741 C -0.04549 -0.13588 -0.12674 0.07546 -0.16528 0.1294 C -0.20382 0.18333 -0.23194 0.15903 -0.24948 0.16667 " pathEditMode="relative" rAng="0" ptsTypes="aaaa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C -0.00208 -0.03634 0.00625 -0.21412 -0.01302 -0.21852 C -0.0684 -0.23449 -0.10208 0.02083 -0.13472 0.07593 C -0.16736 0.13102 -0.19375 0.10463 -0.2092 0.11227 " pathEditMode="relative" rAng="0" ptsTypes="ataa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-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C 0.00139 -0.13773 -0.00642 -0.26921 -0.02587 -0.26574 C -0.04531 -0.26227 -0.09201 -0.03241 -0.11632 0.02153 C -0.14063 0.07546 -0.16024 0.05023 -0.1717 0.05764 " pathEditMode="relative" rAng="0" ptsTypes="aaaa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-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C -0.00208 -0.16273 0.00538 -0.32639 -0.02587 -0.3243 C -0.04323 -0.32245 -0.08385 -0.0912 -0.10139 -0.03634 C -0.11892 0.01852 -0.12535 -0.00324 -0.1316 0.00556 " pathEditMode="relative" rAng="0" ptsTypes="ataa">
                                      <p:cBhvr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-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9144000" cy="471488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Действия для реализации стека</a:t>
            </a:r>
          </a:p>
        </p:txBody>
      </p:sp>
      <p:pic>
        <p:nvPicPr>
          <p:cNvPr id="1026" name="Picture 2" descr="https://i.ytimg.com/vi/2SiD_mw0okI/maxresdefault.jpg"/>
          <p:cNvPicPr>
            <a:picLocks noChangeAspect="1" noChangeArrowheads="1"/>
          </p:cNvPicPr>
          <p:nvPr/>
        </p:nvPicPr>
        <p:blipFill>
          <a:blip r:embed="rId2"/>
          <a:srcRect l="7369" t="11463" r="6965" b="16484"/>
          <a:stretch>
            <a:fillRect/>
          </a:stretch>
        </p:blipFill>
        <p:spPr bwMode="auto">
          <a:xfrm>
            <a:off x="1428728" y="3429000"/>
            <a:ext cx="6643734" cy="314327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14282" y="1071546"/>
            <a:ext cx="892971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>
              <a:buFont typeface="Arial" pitchFamily="34" charset="0"/>
              <a:buChar char="•"/>
            </a:pPr>
            <a:r>
              <a:rPr lang="ru-RU" sz="3000" dirty="0" smtClean="0"/>
              <a:t>добавление элемента на вершину (</a:t>
            </a:r>
            <a:r>
              <a:rPr lang="ru-RU" sz="3000" b="1" dirty="0" err="1" smtClean="0">
                <a:solidFill>
                  <a:schemeClr val="accent1"/>
                </a:solidFill>
              </a:rPr>
              <a:t>push</a:t>
            </a:r>
            <a:r>
              <a:rPr lang="ru-RU" sz="3000" dirty="0" smtClean="0"/>
              <a:t>)</a:t>
            </a:r>
          </a:p>
          <a:p>
            <a:pPr lvl="0" indent="177800">
              <a:buFont typeface="Arial" pitchFamily="34" charset="0"/>
              <a:buChar char="•"/>
            </a:pPr>
            <a:r>
              <a:rPr lang="ru-RU" sz="3000" dirty="0" smtClean="0"/>
              <a:t>удаление элемента с вершины (</a:t>
            </a:r>
            <a:r>
              <a:rPr lang="ru-RU" sz="3000" b="1" dirty="0" err="1" smtClean="0">
                <a:solidFill>
                  <a:schemeClr val="accent1"/>
                </a:solidFill>
              </a:rPr>
              <a:t>pop</a:t>
            </a:r>
            <a:r>
              <a:rPr lang="ru-RU" sz="3000" dirty="0" smtClean="0"/>
              <a:t>)</a:t>
            </a:r>
          </a:p>
          <a:p>
            <a:pPr lvl="0" indent="177800">
              <a:buFont typeface="Arial" pitchFamily="34" charset="0"/>
              <a:buChar char="•"/>
            </a:pPr>
            <a:r>
              <a:rPr lang="ru-RU" sz="3000" dirty="0" smtClean="0"/>
              <a:t>просмотр элемента на вершине без удаления (</a:t>
            </a:r>
            <a:r>
              <a:rPr lang="ru-RU" sz="3000" b="1" dirty="0" err="1" smtClean="0">
                <a:solidFill>
                  <a:schemeClr val="accent1"/>
                </a:solidFill>
              </a:rPr>
              <a:t>top</a:t>
            </a:r>
            <a:r>
              <a:rPr lang="ru-RU" sz="3000" dirty="0" smtClean="0"/>
              <a:t>)</a:t>
            </a:r>
          </a:p>
          <a:p>
            <a:pPr lvl="0" indent="177800">
              <a:buFont typeface="Arial" pitchFamily="34" charset="0"/>
              <a:buChar char="•"/>
            </a:pPr>
            <a:r>
              <a:rPr lang="ru-RU" sz="3000" dirty="0" smtClean="0"/>
              <a:t>получение информации о размере стека (</a:t>
            </a:r>
            <a:r>
              <a:rPr lang="ru-RU" sz="3000" b="1" dirty="0" err="1" smtClean="0">
                <a:solidFill>
                  <a:schemeClr val="accent1"/>
                </a:solidFill>
              </a:rPr>
              <a:t>size</a:t>
            </a:r>
            <a:r>
              <a:rPr lang="ru-RU" sz="3000" dirty="0" smtClean="0"/>
              <a:t>)</a:t>
            </a:r>
          </a:p>
          <a:p>
            <a:pPr lvl="0" indent="177800">
              <a:buFont typeface="Arial" pitchFamily="34" charset="0"/>
              <a:buChar char="•"/>
            </a:pPr>
            <a:r>
              <a:rPr lang="ru-RU" sz="3000" dirty="0" smtClean="0"/>
              <a:t>очистка стека (</a:t>
            </a:r>
            <a:r>
              <a:rPr lang="ru-RU" sz="3000" b="1" dirty="0" err="1" smtClean="0">
                <a:solidFill>
                  <a:schemeClr val="accent1"/>
                </a:solidFill>
              </a:rPr>
              <a:t>clear</a:t>
            </a:r>
            <a:r>
              <a:rPr lang="ru-RU" sz="3000" dirty="0" smtClean="0"/>
              <a:t>)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Использование списка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82638" y="2212975"/>
            <a:ext cx="5719762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[]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75783" name="Прямоугольник 7"/>
          <p:cNvSpPr>
            <a:spLocks noChangeArrowheads="1"/>
          </p:cNvSpPr>
          <p:nvPr/>
        </p:nvSpPr>
        <p:spPr bwMode="auto">
          <a:xfrm>
            <a:off x="384175" y="1735138"/>
            <a:ext cx="2250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Создать стек: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08000" y="955675"/>
            <a:ext cx="5675313" cy="663575"/>
            <a:chOff x="464" y="2126"/>
            <a:chExt cx="3575" cy="418"/>
          </a:xfrm>
        </p:grpSpPr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3257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Конец списка – вершина стека!</a:t>
              </a:r>
            </a:p>
          </p:txBody>
        </p:sp>
        <p:sp>
          <p:nvSpPr>
            <p:cNvPr id="5121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82638" y="3141663"/>
            <a:ext cx="5719762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2075" algn="just">
              <a:defRPr/>
            </a:pP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(x)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7"/>
          <p:cNvSpPr>
            <a:spLocks noChangeArrowheads="1"/>
          </p:cNvSpPr>
          <p:nvPr/>
        </p:nvSpPr>
        <p:spPr bwMode="auto">
          <a:xfrm>
            <a:off x="384175" y="2665413"/>
            <a:ext cx="356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«Втолкнуть» 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b="1">
                <a:solidFill>
                  <a:srgbClr val="333399"/>
                </a:solidFill>
              </a:rPr>
              <a:t> </a:t>
            </a:r>
            <a:r>
              <a:rPr lang="ru-RU" sz="2800" b="1">
                <a:solidFill>
                  <a:srgbClr val="333399"/>
                </a:solidFill>
              </a:rPr>
              <a:t>в стек: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82638" y="4398965"/>
            <a:ext cx="5719762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1793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x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4" name="Прямоугольник 7"/>
          <p:cNvSpPr>
            <a:spLocks noChangeArrowheads="1"/>
          </p:cNvSpPr>
          <p:nvPr/>
        </p:nvSpPr>
        <p:spPr bwMode="auto">
          <a:xfrm>
            <a:off x="428596" y="3857628"/>
            <a:ext cx="5615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Снять элемент с вершины стек в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800" b="1" dirty="0">
                <a:solidFill>
                  <a:srgbClr val="333399"/>
                </a:solidFill>
              </a:rPr>
              <a:t>: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 flipH="1">
            <a:off x="2743200" y="5124452"/>
            <a:ext cx="5400700" cy="1304944"/>
          </a:xfrm>
          <a:prstGeom prst="wedgeRoundRectCallout">
            <a:avLst>
              <a:gd name="adj1" fmla="val 44542"/>
              <a:gd name="adj2" fmla="val -7891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74625" indent="-174625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удалить последний элемент</a:t>
            </a:r>
          </a:p>
          <a:p>
            <a:pPr marL="174625" indent="-174625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cs typeface="Courier New" pitchFamily="49" charset="0"/>
              </a:rPr>
              <a:t>вернуть удалённый элемент как результат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5783" grpId="0"/>
      <p:bldP spid="11" grpId="0" build="p" animBg="1"/>
      <p:bldP spid="12" grpId="0"/>
      <p:bldP spid="13" grpId="0" build="p" animBg="1"/>
      <p:bldP spid="14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Инверсия массива неизвестной длины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38188" y="1270000"/>
            <a:ext cx="7527925" cy="310854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input.txt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[]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readline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not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s: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(s))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   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52229" name="Прямоугольник 9"/>
          <p:cNvSpPr>
            <a:spLocks noChangeArrowheads="1"/>
          </p:cNvSpPr>
          <p:nvPr/>
        </p:nvSpPr>
        <p:spPr bwMode="auto">
          <a:xfrm>
            <a:off x="384175" y="819150"/>
            <a:ext cx="2889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Чтение из файла: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38188" y="5044401"/>
            <a:ext cx="7527925" cy="138499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[]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s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input_arr.dat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))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3" name="Прямоугольник 9"/>
          <p:cNvSpPr>
            <a:spLocks noChangeArrowheads="1"/>
          </p:cNvSpPr>
          <p:nvPr/>
        </p:nvSpPr>
        <p:spPr bwMode="auto">
          <a:xfrm>
            <a:off x="428596" y="4500570"/>
            <a:ext cx="1451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или так: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2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Инверсия массива неизвестной длины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38188" y="1255713"/>
            <a:ext cx="7527925" cy="224676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"output.txt"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"w"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(stack)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&gt;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x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stack.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write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str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(x)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"\n"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    </a:t>
            </a:r>
          </a:p>
        </p:txBody>
      </p:sp>
      <p:sp>
        <p:nvSpPr>
          <p:cNvPr id="53253" name="Прямоугольник 9"/>
          <p:cNvSpPr>
            <a:spLocks noChangeArrowheads="1"/>
          </p:cNvSpPr>
          <p:nvPr/>
        </p:nvSpPr>
        <p:spPr bwMode="auto">
          <a:xfrm>
            <a:off x="384175" y="833438"/>
            <a:ext cx="60095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Запись в файл (в обратном порядке):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 flipH="1">
            <a:off x="5500694" y="1714488"/>
            <a:ext cx="3095649" cy="900107"/>
          </a:xfrm>
          <a:prstGeom prst="wedgeRoundRectCallout">
            <a:avLst>
              <a:gd name="adj1" fmla="val 65156"/>
              <a:gd name="adj2" fmla="val -3326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74625" indent="-174625">
              <a:lnSpc>
                <a:spcPct val="80000"/>
              </a:lnSpc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stack:</a:t>
            </a:r>
            <a:endParaRPr lang="ru-RU" sz="2800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38188" y="4111189"/>
            <a:ext cx="7905778" cy="181588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"output.txt"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"w"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stack: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write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str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(stack.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pop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())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"\n"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>
              <a:tabLst>
                <a:tab pos="4049713" algn="l"/>
              </a:tabLst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    </a:t>
            </a:r>
          </a:p>
        </p:txBody>
      </p:sp>
      <p:sp>
        <p:nvSpPr>
          <p:cNvPr id="8" name="Прямоугольник 9"/>
          <p:cNvSpPr>
            <a:spLocks noChangeArrowheads="1"/>
          </p:cNvSpPr>
          <p:nvPr/>
        </p:nvSpPr>
        <p:spPr bwMode="auto">
          <a:xfrm>
            <a:off x="384175" y="3653989"/>
            <a:ext cx="31043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без переменной </a:t>
            </a:r>
            <a:r>
              <a:rPr lang="en-US" sz="2800" b="1" dirty="0">
                <a:solidFill>
                  <a:srgbClr val="333399"/>
                </a:solidFill>
              </a:rPr>
              <a:t>x</a:t>
            </a:r>
            <a:r>
              <a:rPr lang="ru-RU" sz="2800" b="1" dirty="0">
                <a:solidFill>
                  <a:srgbClr val="333399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6" grpId="0" animBg="1"/>
      <p:bldP spid="7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214290"/>
            <a:ext cx="8653462" cy="2487619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Вычисление арифметических выражений</a:t>
            </a:r>
          </a:p>
        </p:txBody>
      </p:sp>
      <p:pic>
        <p:nvPicPr>
          <p:cNvPr id="7170" name="Picture 2" descr="https://irecommend.ru/sites/default/files/imagecache/copyright1/user-images/235864/8lLXZnrgrGPqfG5IHDBn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857496"/>
            <a:ext cx="5400000" cy="3588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Вычисление арифметических выражений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909638" y="785794"/>
            <a:ext cx="7324725" cy="1054100"/>
            <a:chOff x="464" y="2126"/>
            <a:chExt cx="4615" cy="664"/>
          </a:xfrm>
        </p:grpSpPr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297" cy="6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Как компьютер вычисляет арифметические выражения</a:t>
              </a:r>
              <a:r>
                <a:rPr lang="en-US" sz="2800" dirty="0"/>
                <a:t>?</a:t>
              </a:r>
              <a:endParaRPr lang="ru-RU" sz="2800" dirty="0"/>
            </a:p>
          </p:txBody>
        </p:sp>
        <p:sp>
          <p:nvSpPr>
            <p:cNvPr id="54301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78853" name="Прямоугольник 6"/>
          <p:cNvSpPr>
            <a:spLocks noChangeArrowheads="1"/>
          </p:cNvSpPr>
          <p:nvPr/>
        </p:nvSpPr>
        <p:spPr bwMode="auto">
          <a:xfrm>
            <a:off x="2071670" y="2000240"/>
            <a:ext cx="43444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(5+15)/(4+7-1) </a:t>
            </a:r>
          </a:p>
        </p:txBody>
      </p:sp>
      <p:sp>
        <p:nvSpPr>
          <p:cNvPr id="78854" name="Прямоугольник 7"/>
          <p:cNvSpPr>
            <a:spLocks noChangeArrowheads="1"/>
          </p:cNvSpPr>
          <p:nvPr/>
        </p:nvSpPr>
        <p:spPr bwMode="auto">
          <a:xfrm>
            <a:off x="428596" y="2643182"/>
            <a:ext cx="85011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инфиксная форма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(знак операции между данными)</a:t>
            </a:r>
            <a:endParaRPr lang="ru-RU" sz="2800" b="1" dirty="0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4643438" y="3538555"/>
            <a:ext cx="3648075" cy="2390775"/>
            <a:chOff x="3427" y="3631"/>
            <a:chExt cx="2437" cy="1597"/>
          </a:xfrm>
        </p:grpSpPr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3427" y="4939"/>
              <a:ext cx="274" cy="28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3600" dirty="0"/>
            </a:p>
          </p:txBody>
        </p:sp>
        <p:sp>
          <p:nvSpPr>
            <p:cNvPr id="32" name="Oval 18"/>
            <p:cNvSpPr>
              <a:spLocks noChangeArrowheads="1"/>
            </p:cNvSpPr>
            <p:nvPr/>
          </p:nvSpPr>
          <p:spPr bwMode="auto">
            <a:xfrm>
              <a:off x="4046" y="4954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endParaRPr lang="en-US" sz="3600"/>
            </a:p>
          </p:txBody>
        </p:sp>
        <p:sp>
          <p:nvSpPr>
            <p:cNvPr id="33" name="Oval 17"/>
            <p:cNvSpPr>
              <a:spLocks noChangeArrowheads="1"/>
            </p:cNvSpPr>
            <p:nvPr/>
          </p:nvSpPr>
          <p:spPr bwMode="auto">
            <a:xfrm>
              <a:off x="4664" y="3631"/>
              <a:ext cx="280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-</a:t>
              </a:r>
              <a:endParaRPr lang="en-US" sz="3600" dirty="0"/>
            </a:p>
          </p:txBody>
        </p:sp>
        <p:sp>
          <p:nvSpPr>
            <p:cNvPr id="34" name="Oval 16"/>
            <p:cNvSpPr>
              <a:spLocks noChangeArrowheads="1"/>
            </p:cNvSpPr>
            <p:nvPr/>
          </p:nvSpPr>
          <p:spPr bwMode="auto">
            <a:xfrm>
              <a:off x="3736" y="4522"/>
              <a:ext cx="279" cy="27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+</a:t>
              </a:r>
              <a:endParaRPr lang="en-US" sz="3600"/>
            </a:p>
          </p:txBody>
        </p:sp>
        <p:sp>
          <p:nvSpPr>
            <p:cNvPr id="35" name="Oval 15"/>
            <p:cNvSpPr>
              <a:spLocks noChangeArrowheads="1"/>
            </p:cNvSpPr>
            <p:nvPr/>
          </p:nvSpPr>
          <p:spPr bwMode="auto">
            <a:xfrm>
              <a:off x="4046" y="4068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*</a:t>
              </a:r>
              <a:endParaRPr lang="en-US" sz="3600" dirty="0"/>
            </a:p>
          </p:txBody>
        </p:sp>
        <p:sp>
          <p:nvSpPr>
            <p:cNvPr id="36" name="Oval 14"/>
            <p:cNvSpPr>
              <a:spLocks noChangeArrowheads="1"/>
            </p:cNvSpPr>
            <p:nvPr/>
          </p:nvSpPr>
          <p:spPr bwMode="auto">
            <a:xfrm>
              <a:off x="4356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5</a:t>
              </a:r>
              <a:endParaRPr lang="en-US" sz="3600" dirty="0"/>
            </a:p>
          </p:txBody>
        </p:sp>
        <p:sp>
          <p:nvSpPr>
            <p:cNvPr id="37" name="Oval 13"/>
            <p:cNvSpPr>
              <a:spLocks noChangeArrowheads="1"/>
            </p:cNvSpPr>
            <p:nvPr/>
          </p:nvSpPr>
          <p:spPr bwMode="auto">
            <a:xfrm>
              <a:off x="4977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3600"/>
            </a:p>
          </p:txBody>
        </p:sp>
        <p:sp>
          <p:nvSpPr>
            <p:cNvPr id="38" name="Oval 12"/>
            <p:cNvSpPr>
              <a:spLocks noChangeArrowheads="1"/>
            </p:cNvSpPr>
            <p:nvPr/>
          </p:nvSpPr>
          <p:spPr bwMode="auto">
            <a:xfrm>
              <a:off x="5590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3600" dirty="0"/>
            </a:p>
          </p:txBody>
        </p:sp>
        <p:sp>
          <p:nvSpPr>
            <p:cNvPr id="39" name="Oval 11"/>
            <p:cNvSpPr>
              <a:spLocks noChangeArrowheads="1"/>
            </p:cNvSpPr>
            <p:nvPr/>
          </p:nvSpPr>
          <p:spPr bwMode="auto">
            <a:xfrm>
              <a:off x="5284" y="4068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*</a:t>
              </a:r>
              <a:endParaRPr lang="en-US" sz="3600"/>
            </a:p>
          </p:txBody>
        </p:sp>
        <p:cxnSp>
          <p:nvCxnSpPr>
            <p:cNvPr id="40" name="AutoShape 10"/>
            <p:cNvCxnSpPr>
              <a:cxnSpLocks noChangeShapeType="1"/>
            </p:cNvCxnSpPr>
            <p:nvPr/>
          </p:nvCxnSpPr>
          <p:spPr bwMode="auto">
            <a:xfrm flipH="1">
              <a:off x="4280" y="3865"/>
              <a:ext cx="424" cy="2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1" name="AutoShape 9"/>
            <p:cNvCxnSpPr>
              <a:cxnSpLocks noChangeShapeType="1"/>
            </p:cNvCxnSpPr>
            <p:nvPr/>
          </p:nvCxnSpPr>
          <p:spPr bwMode="auto">
            <a:xfrm>
              <a:off x="4898" y="3865"/>
              <a:ext cx="426" cy="2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2" name="AutoShape 8"/>
            <p:cNvCxnSpPr>
              <a:cxnSpLocks noChangeShapeType="1"/>
            </p:cNvCxnSpPr>
            <p:nvPr/>
          </p:nvCxnSpPr>
          <p:spPr bwMode="auto">
            <a:xfrm flipH="1">
              <a:off x="3873" y="4302"/>
              <a:ext cx="213" cy="2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3" name="AutoShape 7"/>
            <p:cNvCxnSpPr>
              <a:cxnSpLocks noChangeShapeType="1"/>
            </p:cNvCxnSpPr>
            <p:nvPr/>
          </p:nvCxnSpPr>
          <p:spPr bwMode="auto">
            <a:xfrm>
              <a:off x="4280" y="4302"/>
              <a:ext cx="213" cy="2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4" name="AutoShape 6"/>
            <p:cNvCxnSpPr>
              <a:cxnSpLocks noChangeShapeType="1"/>
            </p:cNvCxnSpPr>
            <p:nvPr/>
          </p:nvCxnSpPr>
          <p:spPr bwMode="auto">
            <a:xfrm flipH="1">
              <a:off x="3564" y="4753"/>
              <a:ext cx="212" cy="1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5" name="AutoShape 5"/>
            <p:cNvCxnSpPr>
              <a:cxnSpLocks noChangeShapeType="1"/>
            </p:cNvCxnSpPr>
            <p:nvPr/>
          </p:nvCxnSpPr>
          <p:spPr bwMode="auto">
            <a:xfrm>
              <a:off x="3970" y="4753"/>
              <a:ext cx="213" cy="2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6" name="AutoShape 4"/>
            <p:cNvCxnSpPr>
              <a:cxnSpLocks noChangeShapeType="1"/>
            </p:cNvCxnSpPr>
            <p:nvPr/>
          </p:nvCxnSpPr>
          <p:spPr bwMode="auto">
            <a:xfrm flipH="1">
              <a:off x="5114" y="4302"/>
              <a:ext cx="210" cy="2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  <p:cxnSp>
          <p:nvCxnSpPr>
            <p:cNvPr id="47" name="AutoShape 3"/>
            <p:cNvCxnSpPr>
              <a:cxnSpLocks noChangeShapeType="1"/>
            </p:cNvCxnSpPr>
            <p:nvPr/>
          </p:nvCxnSpPr>
          <p:spPr bwMode="auto">
            <a:xfrm>
              <a:off x="5518" y="4302"/>
              <a:ext cx="209" cy="2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</p:cxnSp>
      </p:grpSp>
      <p:sp>
        <p:nvSpPr>
          <p:cNvPr id="48" name="AutoShape 20"/>
          <p:cNvSpPr>
            <a:spLocks noChangeArrowheads="1"/>
          </p:cNvSpPr>
          <p:nvPr/>
        </p:nvSpPr>
        <p:spPr bwMode="auto">
          <a:xfrm>
            <a:off x="1142976" y="4753001"/>
            <a:ext cx="2967037" cy="584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sz="32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(a+3)*5-2*b</a:t>
            </a:r>
            <a:endParaRPr lang="en-US" sz="3200" dirty="0">
              <a:ea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/>
      <p:bldP spid="78854" grpId="0"/>
      <p:bldP spid="4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602</Words>
  <Application>Microsoft Office PowerPoint</Application>
  <PresentationFormat>Экран (4:3)</PresentationFormat>
  <Paragraphs>165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Стек</vt:lpstr>
      <vt:lpstr>Что такое стек?</vt:lpstr>
      <vt:lpstr>Реверс массива</vt:lpstr>
      <vt:lpstr>Действия для реализации стека</vt:lpstr>
      <vt:lpstr>Использование списка</vt:lpstr>
      <vt:lpstr>Инверсия массива неизвестной длины</vt:lpstr>
      <vt:lpstr>Инверсия массива неизвестной длины</vt:lpstr>
      <vt:lpstr>Вычисление арифметических выражений</vt:lpstr>
      <vt:lpstr>Вычисление арифметических выражений</vt:lpstr>
      <vt:lpstr>Вычисление арифметических выражений</vt:lpstr>
      <vt:lpstr>Вычисление арифметических выражений</vt:lpstr>
      <vt:lpstr>Использование стека</vt:lpstr>
      <vt:lpstr>Вычисление постфиксной формы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19</cp:revision>
  <dcterms:created xsi:type="dcterms:W3CDTF">2023-01-03T19:21:31Z</dcterms:created>
  <dcterms:modified xsi:type="dcterms:W3CDTF">2023-01-23T15:45:51Z</dcterms:modified>
</cp:coreProperties>
</file>