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9" r:id="rId2"/>
    <p:sldId id="313" r:id="rId3"/>
    <p:sldId id="314" r:id="rId4"/>
    <p:sldId id="315" r:id="rId5"/>
    <p:sldId id="320" r:id="rId6"/>
    <p:sldId id="321" r:id="rId7"/>
    <p:sldId id="322" r:id="rId8"/>
    <p:sldId id="397" r:id="rId9"/>
    <p:sldId id="398" r:id="rId10"/>
    <p:sldId id="399" r:id="rId11"/>
    <p:sldId id="400" r:id="rId12"/>
    <p:sldId id="401" r:id="rId13"/>
    <p:sldId id="3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14BE0-1FE5-4FEA-AE6B-7A5B9EDA3FD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1071546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9600" b="1" spc="50" dirty="0" smtClean="0">
                <a:ln w="1143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Очереди</a:t>
            </a:r>
          </a:p>
        </p:txBody>
      </p:sp>
      <p:pic>
        <p:nvPicPr>
          <p:cNvPr id="9218" name="Picture 2" descr="https://nb-ugra.ru/wp-content/uploads/2021/11/ocheredi-v-kliniku.jpeg"/>
          <p:cNvPicPr>
            <a:picLocks noChangeAspect="1" noChangeArrowheads="1"/>
          </p:cNvPicPr>
          <p:nvPr/>
        </p:nvPicPr>
        <p:blipFill>
          <a:blip r:embed="rId2"/>
          <a:srcRect t="13703" b="29878"/>
          <a:stretch>
            <a:fillRect/>
          </a:stretch>
        </p:blipFill>
        <p:spPr bwMode="auto">
          <a:xfrm>
            <a:off x="214282" y="3143248"/>
            <a:ext cx="8652414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задачи 1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2149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Q = []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1000**200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начальное значение мин.суммы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 open("example1.dat") as F: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открываем файл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количество измерений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первые 3 числа добавим в очередь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range(N-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идем до конца файла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считываем очередное число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31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добавляем его в очередь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 = x + Q.pop(0)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находим сумму элементов между которыми 3 секунды, удаляем  первый элемент в очереди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s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сравниваем с минимальной суммой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s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minSum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с очередью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4983179"/>
          </a:xfrm>
        </p:spPr>
        <p:txBody>
          <a:bodyPr>
            <a:normAutofit/>
          </a:bodyPr>
          <a:lstStyle/>
          <a:p>
            <a:pPr marL="0" indent="26670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 2. </a:t>
            </a:r>
            <a:r>
              <a:rPr lang="ru-RU" dirty="0" smtClean="0"/>
              <a:t>Нужно найти количество пар чисел, произведение которых кратно 3, и индексы элементов последовательности отличаются не менее, чем на 5. Входной файл  </a:t>
            </a:r>
            <a:r>
              <a:rPr lang="ru-RU" i="1" dirty="0" smtClean="0"/>
              <a:t>example2.txt</a:t>
            </a:r>
            <a:r>
              <a:rPr lang="ru-RU" dirty="0" smtClean="0"/>
              <a:t> содержит в первой строке количество чисел N (1 ≤ N ≤ 100000). Каждая из следующих N строк содержит одно натуральное число, не превышающее 10 000.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задачи 2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61436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Q = []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k3 = 0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чисел, кратных 3, слева от очереди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nk3 = 0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чисел, НЕ кратных 3, слева от очереди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("example2.txt«)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элементов в файле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(4):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(4, 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% 3 == 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+= k3+nk3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произведение с любыми из чисел ранее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+= k3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произведение только с кратными 3 числами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Q[0] % 3 == 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k3 +=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    nk3 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Q.pop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Q.append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5557"/>
            <a:ext cx="9144000" cy="773113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очередь?</a:t>
            </a:r>
          </a:p>
        </p:txBody>
      </p:sp>
      <p:pic>
        <p:nvPicPr>
          <p:cNvPr id="62468" name="Picture 2" descr="http://53news.ru/images/stories/medical/pisareva120213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916" y="1142984"/>
            <a:ext cx="3286116" cy="2608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2844" y="1214422"/>
            <a:ext cx="5572164" cy="2246769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800" b="1" dirty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Очередь </a:t>
            </a:r>
            <a:r>
              <a:rPr lang="ru-RU" sz="2800" dirty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это линейный список, для которого введены две операции:</a:t>
            </a:r>
          </a:p>
          <a:p>
            <a:pPr marL="361950" indent="-180975" eaLnBrk="0" hangingPunct="0">
              <a:defRPr/>
            </a:pP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•	добавление элемента в конец</a:t>
            </a:r>
          </a:p>
          <a:p>
            <a:pPr marL="361950" indent="-180975" eaLnBrk="0" hangingPunct="0">
              <a:defRPr/>
            </a:pPr>
            <a:r>
              <a:rPr lang="ru-RU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•	удаление первого элемента</a:t>
            </a:r>
          </a:p>
        </p:txBody>
      </p:sp>
      <p:sp>
        <p:nvSpPr>
          <p:cNvPr id="87046" name="Rectangle 3"/>
          <p:cNvSpPr>
            <a:spLocks noChangeArrowheads="1"/>
          </p:cNvSpPr>
          <p:nvPr/>
        </p:nvSpPr>
        <p:spPr bwMode="auto">
          <a:xfrm>
            <a:off x="357158" y="3643314"/>
            <a:ext cx="5010156" cy="5847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US" sz="3200" b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FIFO</a:t>
            </a:r>
            <a:r>
              <a:rPr lang="en-US" sz="3200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 = </a:t>
            </a:r>
            <a:r>
              <a:rPr lang="en-US" sz="3200" b="1" i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Fist In – First Out</a:t>
            </a:r>
            <a:r>
              <a:rPr lang="en-US" sz="3200" b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87047" name="Прямоугольник 6"/>
          <p:cNvSpPr>
            <a:spLocks noChangeArrowheads="1"/>
          </p:cNvSpPr>
          <p:nvPr/>
        </p:nvSpPr>
        <p:spPr bwMode="auto">
          <a:xfrm>
            <a:off x="428596" y="4214818"/>
            <a:ext cx="25971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Применение:</a:t>
            </a:r>
          </a:p>
        </p:txBody>
      </p:sp>
      <p:sp>
        <p:nvSpPr>
          <p:cNvPr id="87048" name="Прямоугольник 7"/>
          <p:cNvSpPr>
            <a:spLocks noChangeArrowheads="1"/>
          </p:cNvSpPr>
          <p:nvPr/>
        </p:nvSpPr>
        <p:spPr bwMode="auto">
          <a:xfrm>
            <a:off x="609600" y="4716483"/>
            <a:ext cx="78581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сообщений в операционных системах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запросов ввода и вывода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очереди пакетов данных в </a:t>
            </a:r>
            <a:r>
              <a:rPr lang="ru-RU" sz="2800" dirty="0" err="1"/>
              <a:t>маршрутизаторах</a:t>
            </a:r>
            <a:endParaRPr lang="ru-RU" sz="2800" dirty="0"/>
          </a:p>
          <a:p>
            <a:pPr marL="180975" indent="-180975">
              <a:buFont typeface="Arial" charset="0"/>
              <a:buChar char="•"/>
            </a:pPr>
            <a:r>
              <a:rPr lang="ru-RU" sz="28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7046" grpId="0"/>
      <p:bldP spid="87047" grpId="0"/>
      <p:bldP spid="8704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Управление очередью</a:t>
            </a:r>
          </a:p>
        </p:txBody>
      </p:sp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660372" y="1797021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Queue = []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3493" name="Прямоугольник 5"/>
          <p:cNvSpPr>
            <a:spLocks noChangeArrowheads="1"/>
          </p:cNvSpPr>
          <p:nvPr/>
        </p:nvSpPr>
        <p:spPr bwMode="auto">
          <a:xfrm>
            <a:off x="357158" y="1142984"/>
            <a:ext cx="23501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1"/>
                </a:solidFill>
              </a:rPr>
              <a:t>Подготовка: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60372" y="3297219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(x)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8" name="Прямоугольник 5"/>
          <p:cNvSpPr>
            <a:spLocks noChangeArrowheads="1"/>
          </p:cNvSpPr>
          <p:nvPr/>
        </p:nvSpPr>
        <p:spPr bwMode="auto">
          <a:xfrm>
            <a:off x="357158" y="2647938"/>
            <a:ext cx="53060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1"/>
                </a:solidFill>
              </a:rPr>
              <a:t>Добавить элемент (в конец):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660372" y="4915927"/>
            <a:ext cx="5580074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=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Queue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0" name="Прямоугольник 5"/>
          <p:cNvSpPr>
            <a:spLocks noChangeArrowheads="1"/>
          </p:cNvSpPr>
          <p:nvPr/>
        </p:nvSpPr>
        <p:spPr bwMode="auto">
          <a:xfrm>
            <a:off x="357158" y="4333328"/>
            <a:ext cx="51682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Удалить элемент (с начала):</a:t>
            </a:r>
          </a:p>
        </p:txBody>
      </p:sp>
      <p:pic>
        <p:nvPicPr>
          <p:cNvPr id="7172" name="Picture 4" descr="https://avatars.dzeninfra.ru/get-zen_doc/44972/pub_5d618874027a1500ad1d806f_5d61995a35c8d800adef1e4e/scale_12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15663"/>
          <a:stretch>
            <a:fillRect/>
          </a:stretch>
        </p:blipFill>
        <p:spPr bwMode="auto">
          <a:xfrm>
            <a:off x="6131262" y="2214554"/>
            <a:ext cx="3012738" cy="2196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nimBg="1"/>
      <p:bldP spid="18" grpId="0"/>
      <p:bldP spid="19" grpId="0" build="p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Управление очередью</a:t>
            </a: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428596" y="1142984"/>
            <a:ext cx="3990974" cy="4578176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en-US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lnSpc>
                <a:spcPct val="150000"/>
              </a:lnSpc>
              <a:spcBef>
                <a:spcPts val="3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Queue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>
            <a:spLocks noChangeArrowheads="1"/>
          </p:cNvSpPr>
          <p:nvPr/>
        </p:nvSpPr>
        <p:spPr bwMode="auto">
          <a:xfrm flipH="1">
            <a:off x="5464175" y="1370013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12" name="Стрелка вправо 11"/>
          <p:cNvSpPr>
            <a:spLocks noChangeArrowheads="1"/>
          </p:cNvSpPr>
          <p:nvPr/>
        </p:nvSpPr>
        <p:spPr bwMode="auto">
          <a:xfrm flipH="1">
            <a:off x="6578600" y="1370013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5965825" y="1247775"/>
            <a:ext cx="434975" cy="434975"/>
            <a:chOff x="6144321" y="2096429"/>
            <a:chExt cx="434899" cy="434898"/>
          </a:xfrm>
        </p:grpSpPr>
        <p:sp>
          <p:nvSpPr>
            <p:cNvPr id="64577" name="Овал 1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8" name="TextBox 1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 dirty="0"/>
                <a:t>1</a:t>
              </a:r>
            </a:p>
          </p:txBody>
        </p:sp>
      </p:grpSp>
      <p:sp>
        <p:nvSpPr>
          <p:cNvPr id="16" name="Стрелка вправо 15"/>
          <p:cNvSpPr>
            <a:spLocks noChangeArrowheads="1"/>
          </p:cNvSpPr>
          <p:nvPr/>
        </p:nvSpPr>
        <p:spPr bwMode="auto">
          <a:xfrm flipH="1">
            <a:off x="5464175" y="1943100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3" name="Группа 22"/>
          <p:cNvGrpSpPr>
            <a:grpSpLocks/>
          </p:cNvGrpSpPr>
          <p:nvPr/>
        </p:nvGrpSpPr>
        <p:grpSpPr bwMode="auto">
          <a:xfrm>
            <a:off x="5965825" y="1838325"/>
            <a:ext cx="434975" cy="434975"/>
            <a:chOff x="6144321" y="2096429"/>
            <a:chExt cx="434899" cy="434898"/>
          </a:xfrm>
        </p:grpSpPr>
        <p:sp>
          <p:nvSpPr>
            <p:cNvPr id="64575" name="Овал 23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6" name="TextBox 24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1</a:t>
              </a:r>
              <a:endParaRPr lang="ru-RU" sz="2000" b="1"/>
            </a:p>
          </p:txBody>
        </p:sp>
      </p:grpSp>
      <p:sp>
        <p:nvSpPr>
          <p:cNvPr id="26" name="Стрелка вправо 25"/>
          <p:cNvSpPr>
            <a:spLocks noChangeArrowheads="1"/>
          </p:cNvSpPr>
          <p:nvPr/>
        </p:nvSpPr>
        <p:spPr bwMode="auto">
          <a:xfrm flipH="1">
            <a:off x="7170738" y="1943100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4" name="Группа 29"/>
          <p:cNvGrpSpPr>
            <a:grpSpLocks/>
          </p:cNvGrpSpPr>
          <p:nvPr/>
        </p:nvGrpSpPr>
        <p:grpSpPr bwMode="auto">
          <a:xfrm>
            <a:off x="6545263" y="1838325"/>
            <a:ext cx="434975" cy="434975"/>
            <a:chOff x="6144321" y="2096429"/>
            <a:chExt cx="434899" cy="434898"/>
          </a:xfrm>
        </p:grpSpPr>
        <p:sp>
          <p:nvSpPr>
            <p:cNvPr id="64573" name="Овал 30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4" name="TextBox 31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dirty="0"/>
                <a:t>2</a:t>
              </a:r>
              <a:endParaRPr lang="ru-RU" sz="2000" b="1" dirty="0"/>
            </a:p>
          </p:txBody>
        </p:sp>
      </p:grpSp>
      <p:sp>
        <p:nvSpPr>
          <p:cNvPr id="33" name="Стрелка вправо 32"/>
          <p:cNvSpPr>
            <a:spLocks noChangeArrowheads="1"/>
          </p:cNvSpPr>
          <p:nvPr/>
        </p:nvSpPr>
        <p:spPr bwMode="auto">
          <a:xfrm flipH="1">
            <a:off x="5464175" y="2516188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5" name="Группа 33"/>
          <p:cNvGrpSpPr>
            <a:grpSpLocks/>
          </p:cNvGrpSpPr>
          <p:nvPr/>
        </p:nvGrpSpPr>
        <p:grpSpPr bwMode="auto">
          <a:xfrm>
            <a:off x="5965825" y="2397125"/>
            <a:ext cx="434975" cy="434975"/>
            <a:chOff x="6144321" y="2096429"/>
            <a:chExt cx="434899" cy="434898"/>
          </a:xfrm>
        </p:grpSpPr>
        <p:sp>
          <p:nvSpPr>
            <p:cNvPr id="64571" name="Овал 34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2" name="TextBox 35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sp>
        <p:nvSpPr>
          <p:cNvPr id="37" name="Стрелка вправо 36"/>
          <p:cNvSpPr>
            <a:spLocks noChangeArrowheads="1"/>
          </p:cNvSpPr>
          <p:nvPr/>
        </p:nvSpPr>
        <p:spPr bwMode="auto">
          <a:xfrm flipH="1">
            <a:off x="6545263" y="2516188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41" name="Стрелка вправо 40"/>
          <p:cNvSpPr>
            <a:spLocks noChangeArrowheads="1"/>
          </p:cNvSpPr>
          <p:nvPr/>
        </p:nvSpPr>
        <p:spPr bwMode="auto">
          <a:xfrm flipH="1">
            <a:off x="5464175" y="3087688"/>
            <a:ext cx="360363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6" name="Группа 41"/>
          <p:cNvGrpSpPr>
            <a:grpSpLocks/>
          </p:cNvGrpSpPr>
          <p:nvPr/>
        </p:nvGrpSpPr>
        <p:grpSpPr bwMode="auto">
          <a:xfrm>
            <a:off x="5965825" y="2965450"/>
            <a:ext cx="434975" cy="434975"/>
            <a:chOff x="6144321" y="2096429"/>
            <a:chExt cx="434899" cy="434898"/>
          </a:xfrm>
        </p:grpSpPr>
        <p:sp>
          <p:nvSpPr>
            <p:cNvPr id="64569" name="Овал 4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70" name="TextBox 4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sp>
        <p:nvSpPr>
          <p:cNvPr id="45" name="Стрелка вправо 44"/>
          <p:cNvSpPr>
            <a:spLocks noChangeArrowheads="1"/>
          </p:cNvSpPr>
          <p:nvPr/>
        </p:nvSpPr>
        <p:spPr bwMode="auto">
          <a:xfrm flipH="1">
            <a:off x="7170738" y="3087688"/>
            <a:ext cx="360362" cy="179387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7" name="Группа 45"/>
          <p:cNvGrpSpPr>
            <a:grpSpLocks/>
          </p:cNvGrpSpPr>
          <p:nvPr/>
        </p:nvGrpSpPr>
        <p:grpSpPr bwMode="auto">
          <a:xfrm>
            <a:off x="6545263" y="2965450"/>
            <a:ext cx="434975" cy="434975"/>
            <a:chOff x="6144321" y="2096429"/>
            <a:chExt cx="434899" cy="434898"/>
          </a:xfrm>
        </p:grpSpPr>
        <p:sp>
          <p:nvSpPr>
            <p:cNvPr id="64567" name="Овал 46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8" name="TextBox 47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sp>
        <p:nvSpPr>
          <p:cNvPr id="49" name="Стрелка вправо 48"/>
          <p:cNvSpPr>
            <a:spLocks noChangeArrowheads="1"/>
          </p:cNvSpPr>
          <p:nvPr/>
        </p:nvSpPr>
        <p:spPr bwMode="auto">
          <a:xfrm flipH="1">
            <a:off x="5464175" y="4805363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0" name="Стрелка вправо 49"/>
          <p:cNvSpPr>
            <a:spLocks noChangeArrowheads="1"/>
          </p:cNvSpPr>
          <p:nvPr/>
        </p:nvSpPr>
        <p:spPr bwMode="auto">
          <a:xfrm flipH="1">
            <a:off x="5464175" y="4232275"/>
            <a:ext cx="360363" cy="179388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3" name="Стрелка вправо 52"/>
          <p:cNvSpPr>
            <a:spLocks noChangeArrowheads="1"/>
          </p:cNvSpPr>
          <p:nvPr/>
        </p:nvSpPr>
        <p:spPr bwMode="auto">
          <a:xfrm flipH="1">
            <a:off x="5464175" y="3660775"/>
            <a:ext cx="360363" cy="177800"/>
          </a:xfrm>
          <a:prstGeom prst="rightArrow">
            <a:avLst>
              <a:gd name="adj1" fmla="val 50000"/>
              <a:gd name="adj2" fmla="val 50201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4" name="Стрелка вправо 53"/>
          <p:cNvSpPr>
            <a:spLocks noChangeArrowheads="1"/>
          </p:cNvSpPr>
          <p:nvPr/>
        </p:nvSpPr>
        <p:spPr bwMode="auto">
          <a:xfrm flipH="1">
            <a:off x="7761288" y="3660775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5" name="Стрелка вправо 54"/>
          <p:cNvSpPr>
            <a:spLocks noChangeArrowheads="1"/>
          </p:cNvSpPr>
          <p:nvPr/>
        </p:nvSpPr>
        <p:spPr bwMode="auto">
          <a:xfrm flipH="1">
            <a:off x="7170738" y="4232275"/>
            <a:ext cx="360362" cy="179388"/>
          </a:xfrm>
          <a:prstGeom prst="rightArrow">
            <a:avLst>
              <a:gd name="adj1" fmla="val 50000"/>
              <a:gd name="adj2" fmla="val 49756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sp>
        <p:nvSpPr>
          <p:cNvPr id="56" name="Стрелка вправо 55"/>
          <p:cNvSpPr>
            <a:spLocks noChangeArrowheads="1"/>
          </p:cNvSpPr>
          <p:nvPr/>
        </p:nvSpPr>
        <p:spPr bwMode="auto">
          <a:xfrm flipH="1">
            <a:off x="7761288" y="4805363"/>
            <a:ext cx="360362" cy="177800"/>
          </a:xfrm>
          <a:prstGeom prst="rightArrow">
            <a:avLst>
              <a:gd name="adj1" fmla="val 50000"/>
              <a:gd name="adj2" fmla="val 50200"/>
            </a:avLst>
          </a:prstGeom>
          <a:ln>
            <a:headEnd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sz="2000" b="1"/>
          </a:p>
        </p:txBody>
      </p:sp>
      <p:grpSp>
        <p:nvGrpSpPr>
          <p:cNvPr id="8" name="Группа 56"/>
          <p:cNvGrpSpPr>
            <a:grpSpLocks/>
          </p:cNvGrpSpPr>
          <p:nvPr/>
        </p:nvGrpSpPr>
        <p:grpSpPr bwMode="auto">
          <a:xfrm>
            <a:off x="6556375" y="3544888"/>
            <a:ext cx="434975" cy="434975"/>
            <a:chOff x="6144321" y="2096429"/>
            <a:chExt cx="434899" cy="434898"/>
          </a:xfrm>
        </p:grpSpPr>
        <p:sp>
          <p:nvSpPr>
            <p:cNvPr id="64565" name="Овал 57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6" name="TextBox 58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grpSp>
        <p:nvGrpSpPr>
          <p:cNvPr id="9" name="Группа 59"/>
          <p:cNvGrpSpPr>
            <a:grpSpLocks/>
          </p:cNvGrpSpPr>
          <p:nvPr/>
        </p:nvGrpSpPr>
        <p:grpSpPr bwMode="auto">
          <a:xfrm>
            <a:off x="7137400" y="3544888"/>
            <a:ext cx="434975" cy="434975"/>
            <a:chOff x="6144321" y="2096429"/>
            <a:chExt cx="434899" cy="434898"/>
          </a:xfrm>
        </p:grpSpPr>
        <p:sp>
          <p:nvSpPr>
            <p:cNvPr id="64563" name="Овал 60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4" name="TextBox 61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0" name="Группа 65"/>
          <p:cNvGrpSpPr>
            <a:grpSpLocks/>
          </p:cNvGrpSpPr>
          <p:nvPr/>
        </p:nvGrpSpPr>
        <p:grpSpPr bwMode="auto">
          <a:xfrm>
            <a:off x="5976938" y="3544888"/>
            <a:ext cx="434975" cy="434975"/>
            <a:chOff x="6144321" y="2096429"/>
            <a:chExt cx="434899" cy="434898"/>
          </a:xfrm>
        </p:grpSpPr>
        <p:sp>
          <p:nvSpPr>
            <p:cNvPr id="64561" name="Овал 66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2" name="TextBox 67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2</a:t>
              </a:r>
              <a:endParaRPr lang="ru-RU" sz="2000" b="1"/>
            </a:p>
          </p:txBody>
        </p:sp>
      </p:grpSp>
      <p:grpSp>
        <p:nvGrpSpPr>
          <p:cNvPr id="13" name="Группа 68"/>
          <p:cNvGrpSpPr>
            <a:grpSpLocks/>
          </p:cNvGrpSpPr>
          <p:nvPr/>
        </p:nvGrpSpPr>
        <p:grpSpPr bwMode="auto">
          <a:xfrm>
            <a:off x="5965825" y="4102100"/>
            <a:ext cx="434975" cy="434975"/>
            <a:chOff x="6144321" y="2096429"/>
            <a:chExt cx="434899" cy="434898"/>
          </a:xfrm>
        </p:grpSpPr>
        <p:sp>
          <p:nvSpPr>
            <p:cNvPr id="64559" name="Овал 69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60" name="TextBox 70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grpSp>
        <p:nvGrpSpPr>
          <p:cNvPr id="14" name="Группа 71"/>
          <p:cNvGrpSpPr>
            <a:grpSpLocks/>
          </p:cNvGrpSpPr>
          <p:nvPr/>
        </p:nvGrpSpPr>
        <p:grpSpPr bwMode="auto">
          <a:xfrm>
            <a:off x="6545263" y="4102100"/>
            <a:ext cx="434975" cy="434975"/>
            <a:chOff x="6144321" y="2096429"/>
            <a:chExt cx="434899" cy="434898"/>
          </a:xfrm>
        </p:grpSpPr>
        <p:sp>
          <p:nvSpPr>
            <p:cNvPr id="64557" name="Овал 72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8" name="TextBox 73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5" name="Группа 74"/>
          <p:cNvGrpSpPr>
            <a:grpSpLocks/>
          </p:cNvGrpSpPr>
          <p:nvPr/>
        </p:nvGrpSpPr>
        <p:grpSpPr bwMode="auto">
          <a:xfrm>
            <a:off x="6556375" y="4683125"/>
            <a:ext cx="434975" cy="434975"/>
            <a:chOff x="6144321" y="2096429"/>
            <a:chExt cx="434899" cy="434898"/>
          </a:xfrm>
        </p:grpSpPr>
        <p:sp>
          <p:nvSpPr>
            <p:cNvPr id="64555" name="Овал 75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6" name="TextBox 76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4</a:t>
              </a:r>
              <a:endParaRPr lang="ru-RU" sz="2000" b="1"/>
            </a:p>
          </p:txBody>
        </p:sp>
      </p:grpSp>
      <p:grpSp>
        <p:nvGrpSpPr>
          <p:cNvPr id="17" name="Группа 77"/>
          <p:cNvGrpSpPr>
            <a:grpSpLocks/>
          </p:cNvGrpSpPr>
          <p:nvPr/>
        </p:nvGrpSpPr>
        <p:grpSpPr bwMode="auto">
          <a:xfrm>
            <a:off x="7137400" y="4683125"/>
            <a:ext cx="434975" cy="434975"/>
            <a:chOff x="6144321" y="2096429"/>
            <a:chExt cx="434899" cy="434898"/>
          </a:xfrm>
        </p:grpSpPr>
        <p:sp>
          <p:nvSpPr>
            <p:cNvPr id="64553" name="Овал 78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solidFill>
              <a:srgbClr val="66FF66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4" name="TextBox 79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5</a:t>
              </a:r>
              <a:endParaRPr lang="ru-RU" sz="2000" b="1"/>
            </a:p>
          </p:txBody>
        </p:sp>
      </p:grpSp>
      <p:grpSp>
        <p:nvGrpSpPr>
          <p:cNvPr id="18" name="Группа 80"/>
          <p:cNvGrpSpPr>
            <a:grpSpLocks/>
          </p:cNvGrpSpPr>
          <p:nvPr/>
        </p:nvGrpSpPr>
        <p:grpSpPr bwMode="auto">
          <a:xfrm>
            <a:off x="5976938" y="4683125"/>
            <a:ext cx="434975" cy="434975"/>
            <a:chOff x="6144321" y="2096429"/>
            <a:chExt cx="434899" cy="434898"/>
          </a:xfrm>
        </p:grpSpPr>
        <p:sp>
          <p:nvSpPr>
            <p:cNvPr id="64551" name="Овал 81"/>
            <p:cNvSpPr>
              <a:spLocks noChangeArrowheads="1"/>
            </p:cNvSpPr>
            <p:nvPr/>
          </p:nvSpPr>
          <p:spPr bwMode="auto">
            <a:xfrm>
              <a:off x="6144322" y="2096429"/>
              <a:ext cx="434898" cy="43489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sz="2000" b="1"/>
            </a:p>
          </p:txBody>
        </p:sp>
        <p:sp>
          <p:nvSpPr>
            <p:cNvPr id="64552" name="TextBox 82"/>
            <p:cNvSpPr txBox="1">
              <a:spLocks noChangeArrowheads="1"/>
            </p:cNvSpPr>
            <p:nvPr/>
          </p:nvSpPr>
          <p:spPr bwMode="auto">
            <a:xfrm>
              <a:off x="6144321" y="2129883"/>
              <a:ext cx="434897" cy="40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3</a:t>
              </a:r>
              <a:endParaRPr lang="ru-RU" sz="2000" b="1"/>
            </a:p>
          </p:txBody>
        </p:sp>
      </p:grp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4767263" y="1928802"/>
            <a:ext cx="3994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endParaRPr lang="ru-RU" sz="2000" b="1"/>
          </a:p>
        </p:txBody>
      </p: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725988" y="2444750"/>
            <a:ext cx="452437" cy="388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 dirty="0"/>
              <a:t>1</a:t>
            </a:r>
            <a:endParaRPr lang="ru-RU" sz="2000" b="1" dirty="0"/>
          </a:p>
          <a:p>
            <a:endParaRPr lang="ru-RU" sz="2000" b="1" dirty="0"/>
          </a:p>
        </p:txBody>
      </p: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4725988" y="4137025"/>
            <a:ext cx="452437" cy="388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000" b="1"/>
              <a:t>2</a:t>
            </a:r>
          </a:p>
          <a:p>
            <a:endParaRPr lang="ru-RU" sz="2000" b="1"/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4725988" y="4716463"/>
            <a:ext cx="452437" cy="3889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000" b="1"/>
              <a:t>2</a:t>
            </a:r>
          </a:p>
          <a:p>
            <a:endParaRPr lang="ru-RU" sz="2000" b="1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4725988" y="3005138"/>
            <a:ext cx="452437" cy="3905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/>
              <a:t>1</a:t>
            </a:r>
            <a:endParaRPr lang="ru-RU" sz="2000" b="1"/>
          </a:p>
          <a:p>
            <a:endParaRPr lang="ru-RU" sz="2000" b="1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4725988" y="3576638"/>
            <a:ext cx="452437" cy="3889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000" b="1"/>
              <a:t>1</a:t>
            </a:r>
            <a:endParaRPr lang="ru-RU" sz="2000" b="1"/>
          </a:p>
          <a:p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  <p:bldP spid="11" grpId="0" animBg="1"/>
      <p:bldP spid="12" grpId="0" animBg="1"/>
      <p:bldP spid="16" grpId="0" animBg="1"/>
      <p:bldP spid="26" grpId="0" animBg="1"/>
      <p:bldP spid="33" grpId="0" animBg="1"/>
      <p:bldP spid="37" grpId="0" animBg="1"/>
      <p:bldP spid="41" grpId="0" animBg="1"/>
      <p:bldP spid="45" grpId="0" animBg="1"/>
      <p:bldP spid="49" grpId="0" animBg="1"/>
      <p:bldP spid="50" grpId="0" animBg="1"/>
      <p:bldP spid="53" grpId="0" animBg="1"/>
      <p:bldP spid="54" grpId="0" animBg="1"/>
      <p:bldP spid="55" grpId="0" animBg="1"/>
      <p:bldP spid="56" grpId="0" animBg="1"/>
      <p:bldP spid="61" grpId="0"/>
      <p:bldP spid="62" grpId="0" animBg="1"/>
      <p:bldP spid="64" grpId="0" animBg="1"/>
      <p:bldP spid="66" grpId="0" animBg="1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Очередь: статический массив</a:t>
            </a: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 bwMode="auto">
          <a:xfrm>
            <a:off x="4903788" y="5961083"/>
            <a:ext cx="417512" cy="417513"/>
            <a:chOff x="552" y="2523"/>
            <a:chExt cx="1728" cy="1728"/>
          </a:xfrm>
        </p:grpSpPr>
        <p:sp>
          <p:nvSpPr>
            <p:cNvPr id="69798" name="Oval 44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sp>
          <p:nvSpPr>
            <p:cNvPr id="69799" name="Rectangle 45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</p:grp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5381625" y="5965846"/>
            <a:ext cx="3762375" cy="52540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marL="180975" indent="-180975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нужно знать размер</a:t>
            </a:r>
            <a:endParaRPr lang="ru-RU" sz="3200" b="1" dirty="0">
              <a:latin typeface="Courier New" pitchFamily="49" charset="0"/>
            </a:endParaRPr>
          </a:p>
        </p:txBody>
      </p:sp>
      <p:grpSp>
        <p:nvGrpSpPr>
          <p:cNvPr id="3" name="Group 37"/>
          <p:cNvGrpSpPr>
            <a:grpSpLocks noChangeAspect="1"/>
          </p:cNvGrpSpPr>
          <p:nvPr/>
        </p:nvGrpSpPr>
        <p:grpSpPr bwMode="auto">
          <a:xfrm>
            <a:off x="565150" y="5984896"/>
            <a:ext cx="417513" cy="417512"/>
            <a:chOff x="2816" y="2458"/>
            <a:chExt cx="1728" cy="1728"/>
          </a:xfrm>
        </p:grpSpPr>
        <p:sp>
          <p:nvSpPr>
            <p:cNvPr id="69793" name="Oval 3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grpSp>
          <p:nvGrpSpPr>
            <p:cNvPr id="4" name="Group 3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69796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69797" name="Rectangle 4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69795" name="Freeform 4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042988" y="5964258"/>
            <a:ext cx="4384675" cy="52540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marL="177800" indent="-177800">
              <a:buClr>
                <a:srgbClr val="33CC33"/>
              </a:buClr>
              <a:buFont typeface="Wingdings" pitchFamily="2" charset="2"/>
              <a:buChar char="§"/>
            </a:pPr>
            <a:r>
              <a:rPr lang="ru-RU" sz="2800"/>
              <a:t>не двигаем элементы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52463" y="1386514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04975" y="1037264"/>
            <a:ext cx="984250" cy="690562"/>
            <a:chOff x="2617" y="9113"/>
            <a:chExt cx="1765" cy="842"/>
          </a:xfrm>
        </p:grpSpPr>
        <p:sp>
          <p:nvSpPr>
            <p:cNvPr id="6979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 dirty="0">
                  <a:latin typeface="Courier New" pitchFamily="49" charset="0"/>
                </a:rPr>
                <a:t>Head</a:t>
              </a:r>
              <a:endParaRPr lang="ru-RU" sz="4000" dirty="0"/>
            </a:p>
          </p:txBody>
        </p:sp>
        <p:sp>
          <p:nvSpPr>
            <p:cNvPr id="108549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130675" y="1037264"/>
            <a:ext cx="984250" cy="690562"/>
            <a:chOff x="2617" y="9113"/>
            <a:chExt cx="1765" cy="842"/>
          </a:xfrm>
        </p:grpSpPr>
        <p:sp>
          <p:nvSpPr>
            <p:cNvPr id="69789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23" name="Скругленная прямоугольная выноска 22"/>
          <p:cNvSpPr/>
          <p:nvPr/>
        </p:nvSpPr>
        <p:spPr>
          <a:xfrm>
            <a:off x="142844" y="928670"/>
            <a:ext cx="1397031" cy="483537"/>
          </a:xfrm>
          <a:prstGeom prst="wedgeRoundRectCallout">
            <a:avLst>
              <a:gd name="adj1" fmla="val 66858"/>
              <a:gd name="adj2" fmla="val -1065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голова</a:t>
            </a: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5229225" y="1046789"/>
            <a:ext cx="1244600" cy="493043"/>
          </a:xfrm>
          <a:prstGeom prst="wedgeRoundRectCallout">
            <a:avLst>
              <a:gd name="adj1" fmla="val -70756"/>
              <a:gd name="adj2" fmla="val -1698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хвост</a:t>
            </a: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652463" y="3101026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676400" y="2759714"/>
            <a:ext cx="984250" cy="690562"/>
            <a:chOff x="2617" y="9113"/>
            <a:chExt cx="1765" cy="842"/>
          </a:xfrm>
        </p:grpSpPr>
        <p:sp>
          <p:nvSpPr>
            <p:cNvPr id="69787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28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4130675" y="2751776"/>
            <a:ext cx="984250" cy="690563"/>
            <a:chOff x="2617" y="9113"/>
            <a:chExt cx="1765" cy="842"/>
          </a:xfrm>
        </p:grpSpPr>
        <p:sp>
          <p:nvSpPr>
            <p:cNvPr id="69785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652463" y="4815538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2292350" y="4466288"/>
            <a:ext cx="984250" cy="690563"/>
            <a:chOff x="2617" y="9113"/>
            <a:chExt cx="1765" cy="842"/>
          </a:xfrm>
        </p:grpSpPr>
        <p:sp>
          <p:nvSpPr>
            <p:cNvPr id="69783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4135438" y="4466288"/>
            <a:ext cx="984250" cy="690563"/>
            <a:chOff x="2617" y="9113"/>
            <a:chExt cx="1765" cy="842"/>
          </a:xfrm>
        </p:grpSpPr>
        <p:sp>
          <p:nvSpPr>
            <p:cNvPr id="6978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5377" name="Прямоугольник 43"/>
          <p:cNvSpPr>
            <a:spLocks noChangeArrowheads="1"/>
          </p:cNvSpPr>
          <p:nvPr/>
        </p:nvSpPr>
        <p:spPr bwMode="auto">
          <a:xfrm>
            <a:off x="403225" y="2262838"/>
            <a:ext cx="33337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Удаление элемента:</a:t>
            </a:r>
          </a:p>
        </p:txBody>
      </p:sp>
      <p:sp>
        <p:nvSpPr>
          <p:cNvPr id="95378" name="Прямоугольник 44"/>
          <p:cNvSpPr>
            <a:spLocks noChangeArrowheads="1"/>
          </p:cNvSpPr>
          <p:nvPr/>
        </p:nvSpPr>
        <p:spPr bwMode="auto">
          <a:xfrm>
            <a:off x="1885950" y="3480439"/>
            <a:ext cx="598488" cy="44291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5379" name="Прямоугольник 45"/>
          <p:cNvSpPr>
            <a:spLocks noChangeArrowheads="1"/>
          </p:cNvSpPr>
          <p:nvPr/>
        </p:nvSpPr>
        <p:spPr bwMode="auto">
          <a:xfrm>
            <a:off x="4949825" y="5196538"/>
            <a:ext cx="600075" cy="442913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5380" name="Прямоугольник 46"/>
          <p:cNvSpPr>
            <a:spLocks noChangeArrowheads="1"/>
          </p:cNvSpPr>
          <p:nvPr/>
        </p:nvSpPr>
        <p:spPr bwMode="auto">
          <a:xfrm>
            <a:off x="403225" y="4000504"/>
            <a:ext cx="3758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Добавление элемента: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6736 3.7037E-7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6527 3.7037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23" grpId="0" animBg="1"/>
      <p:bldP spid="24" grpId="0" animBg="1"/>
      <p:bldP spid="95377" grpId="0"/>
      <p:bldP spid="95378" grpId="0" animBg="1"/>
      <p:bldP spid="95379" grpId="0" animBg="1"/>
      <p:bldP spid="953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Очередь: статический массив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52463" y="1589088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5450" y="1239838"/>
            <a:ext cx="984250" cy="690562"/>
            <a:chOff x="2617" y="9113"/>
            <a:chExt cx="1765" cy="842"/>
          </a:xfrm>
        </p:grpSpPr>
        <p:sp>
          <p:nvSpPr>
            <p:cNvPr id="70811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756150" y="1239838"/>
            <a:ext cx="984250" cy="690562"/>
            <a:chOff x="2617" y="9113"/>
            <a:chExt cx="1765" cy="842"/>
          </a:xfrm>
        </p:grpSpPr>
        <p:sp>
          <p:nvSpPr>
            <p:cNvPr id="70809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42" name="AutoShape 5"/>
            <p:cNvSpPr>
              <a:spLocks noChangeArrowheads="1"/>
            </p:cNvSpPr>
            <p:nvPr/>
          </p:nvSpPr>
          <p:spPr bwMode="auto">
            <a:xfrm>
              <a:off x="3366" y="9529"/>
              <a:ext cx="270" cy="426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652463" y="3238500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24250" y="2887663"/>
            <a:ext cx="984250" cy="692150"/>
            <a:chOff x="2617" y="9113"/>
            <a:chExt cx="1765" cy="842"/>
          </a:xfrm>
        </p:grpSpPr>
        <p:sp>
          <p:nvSpPr>
            <p:cNvPr id="70807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756150" y="2887663"/>
            <a:ext cx="984250" cy="692150"/>
            <a:chOff x="2617" y="9113"/>
            <a:chExt cx="1765" cy="842"/>
          </a:xfrm>
        </p:grpSpPr>
        <p:sp>
          <p:nvSpPr>
            <p:cNvPr id="70805" name="Text Box 4"/>
            <p:cNvSpPr txBox="1">
              <a:spLocks noChangeArrowheads="1"/>
            </p:cNvSpPr>
            <p:nvPr/>
          </p:nvSpPr>
          <p:spPr bwMode="auto">
            <a:xfrm>
              <a:off x="2617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6350" name="Прямоугольник 49"/>
          <p:cNvSpPr>
            <a:spLocks noChangeArrowheads="1"/>
          </p:cNvSpPr>
          <p:nvPr/>
        </p:nvSpPr>
        <p:spPr bwMode="auto">
          <a:xfrm>
            <a:off x="403225" y="827088"/>
            <a:ext cx="35321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/>
                </a:solidFill>
              </a:rPr>
              <a:t>Замыкание в кольцо:</a:t>
            </a:r>
          </a:p>
        </p:txBody>
      </p:sp>
      <p:sp>
        <p:nvSpPr>
          <p:cNvPr id="96351" name="Прямоугольник 50"/>
          <p:cNvSpPr>
            <a:spLocks noChangeArrowheads="1"/>
          </p:cNvSpPr>
          <p:nvPr/>
        </p:nvSpPr>
        <p:spPr bwMode="auto">
          <a:xfrm>
            <a:off x="403225" y="2528888"/>
            <a:ext cx="3368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Очередь заполнена:</a:t>
            </a:r>
          </a:p>
        </p:txBody>
      </p:sp>
      <p:graphicFrame>
        <p:nvGraphicFramePr>
          <p:cNvPr id="52" name="Таблица 51"/>
          <p:cNvGraphicFramePr>
            <a:graphicFrameLocks noGrp="1"/>
          </p:cNvGraphicFramePr>
          <p:nvPr/>
        </p:nvGraphicFramePr>
        <p:xfrm>
          <a:off x="652463" y="4699000"/>
          <a:ext cx="7976111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  <a:gridCol w="613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>
                            <a:lumMod val="6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468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968750" y="4348163"/>
            <a:ext cx="984250" cy="692150"/>
            <a:chOff x="2321" y="9113"/>
            <a:chExt cx="1765" cy="842"/>
          </a:xfrm>
        </p:grpSpPr>
        <p:sp>
          <p:nvSpPr>
            <p:cNvPr id="70803" name="Text Box 4"/>
            <p:cNvSpPr txBox="1">
              <a:spLocks noChangeArrowheads="1"/>
            </p:cNvSpPr>
            <p:nvPr/>
          </p:nvSpPr>
          <p:spPr bwMode="auto">
            <a:xfrm>
              <a:off x="2321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Tail</a:t>
              </a:r>
              <a:endParaRPr lang="ru-RU" sz="4000"/>
            </a:p>
          </p:txBody>
        </p:sp>
        <p:sp>
          <p:nvSpPr>
            <p:cNvPr id="55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883150" y="4348163"/>
            <a:ext cx="984250" cy="692150"/>
            <a:chOff x="2845" y="9113"/>
            <a:chExt cx="1765" cy="842"/>
          </a:xfrm>
        </p:grpSpPr>
        <p:sp>
          <p:nvSpPr>
            <p:cNvPr id="70801" name="Text Box 4"/>
            <p:cNvSpPr txBox="1">
              <a:spLocks noChangeArrowheads="1"/>
            </p:cNvSpPr>
            <p:nvPr/>
          </p:nvSpPr>
          <p:spPr bwMode="auto">
            <a:xfrm>
              <a:off x="2845" y="9113"/>
              <a:ext cx="176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2400" b="1">
                  <a:latin typeface="Courier New" pitchFamily="49" charset="0"/>
                </a:rPr>
                <a:t>Head</a:t>
              </a:r>
              <a:endParaRPr lang="ru-RU" sz="4000"/>
            </a:p>
          </p:txBody>
        </p:sp>
        <p:sp>
          <p:nvSpPr>
            <p:cNvPr id="58" name="AutoShape 5"/>
            <p:cNvSpPr>
              <a:spLocks noChangeArrowheads="1"/>
            </p:cNvSpPr>
            <p:nvPr/>
          </p:nvSpPr>
          <p:spPr bwMode="auto">
            <a:xfrm>
              <a:off x="3366" y="9528"/>
              <a:ext cx="270" cy="427"/>
            </a:xfrm>
            <a:prstGeom prst="downArrow">
              <a:avLst>
                <a:gd name="adj1" fmla="val 50000"/>
                <a:gd name="adj2" fmla="val 61875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</p:grpSp>
      <p:sp>
        <p:nvSpPr>
          <p:cNvPr id="96397" name="Прямоугольник 58"/>
          <p:cNvSpPr>
            <a:spLocks noChangeArrowheads="1"/>
          </p:cNvSpPr>
          <p:nvPr/>
        </p:nvSpPr>
        <p:spPr bwMode="auto">
          <a:xfrm>
            <a:off x="403225" y="4192588"/>
            <a:ext cx="2546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Очередь пуста:</a:t>
            </a:r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285720" y="5857892"/>
            <a:ext cx="8540750" cy="663575"/>
            <a:chOff x="464" y="2126"/>
            <a:chExt cx="5380" cy="418"/>
          </a:xfrm>
        </p:grpSpPr>
        <p:sp>
          <p:nvSpPr>
            <p:cNvPr id="61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5062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Вариант: хранить размер очереди в переменной!</a:t>
              </a:r>
            </a:p>
          </p:txBody>
        </p:sp>
        <p:sp>
          <p:nvSpPr>
            <p:cNvPr id="7080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0" grpId="0"/>
      <p:bldP spid="96351" grpId="0"/>
      <p:bldP spid="963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9144000" cy="773113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дек?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8643998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Дек</a:t>
            </a:r>
            <a:r>
              <a:rPr lang="ru-RU" sz="3200" dirty="0"/>
              <a:t> </a:t>
            </a:r>
            <a:r>
              <a:rPr lang="ru-RU" sz="3200" dirty="0" smtClean="0"/>
              <a:t> (</a:t>
            </a:r>
            <a:r>
              <a:rPr lang="en-US" sz="3200" i="1" dirty="0" smtClean="0"/>
              <a:t>double ended queue </a:t>
            </a:r>
            <a:r>
              <a:rPr lang="en-US" sz="3200" dirty="0" smtClean="0"/>
              <a:t>– </a:t>
            </a:r>
            <a:r>
              <a:rPr lang="ru-RU" sz="3200" dirty="0" smtClean="0"/>
              <a:t>двусторонняя очередь)– </a:t>
            </a:r>
            <a:r>
              <a:rPr lang="ru-RU" sz="3200" dirty="0"/>
              <a:t>это линейный список, в котором можно добавлять и удалять элементы как с одного, так и с другого конца.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85918" y="4143380"/>
            <a:ext cx="5357850" cy="1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дек?</a:t>
            </a:r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411163" y="1254118"/>
            <a:ext cx="3224212" cy="2813050"/>
            <a:chOff x="9010" y="13403"/>
            <a:chExt cx="2059" cy="1795"/>
          </a:xfrm>
        </p:grpSpPr>
        <p:sp>
          <p:nvSpPr>
            <p:cNvPr id="71691" name="AutoShape 3"/>
            <p:cNvSpPr>
              <a:spLocks noChangeAspect="1" noChangeArrowheads="1"/>
            </p:cNvSpPr>
            <p:nvPr/>
          </p:nvSpPr>
          <p:spPr bwMode="auto">
            <a:xfrm>
              <a:off x="9010" y="13403"/>
              <a:ext cx="2059" cy="1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-1200000">
              <a:off x="9327" y="13646"/>
              <a:ext cx="929" cy="1298"/>
              <a:chOff x="2475" y="2474"/>
              <a:chExt cx="3572" cy="4989"/>
            </a:xfrm>
          </p:grpSpPr>
          <p:sp>
            <p:nvSpPr>
              <p:cNvPr id="109573" name="AutoShape 5"/>
              <p:cNvSpPr>
                <a:spLocks noChangeArrowheads="1"/>
              </p:cNvSpPr>
              <p:nvPr/>
            </p:nvSpPr>
            <p:spPr bwMode="auto">
              <a:xfrm>
                <a:off x="2476" y="2475"/>
                <a:ext cx="3571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32" name="Freeform 6"/>
              <p:cNvSpPr>
                <a:spLocks/>
              </p:cNvSpPr>
              <p:nvPr/>
            </p:nvSpPr>
            <p:spPr bwMode="auto">
              <a:xfrm>
                <a:off x="3282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3" name="Freeform 7"/>
              <p:cNvSpPr>
                <a:spLocks/>
              </p:cNvSpPr>
              <p:nvPr/>
            </p:nvSpPr>
            <p:spPr bwMode="auto">
              <a:xfrm>
                <a:off x="2700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4" name="Rectangle 8"/>
              <p:cNvSpPr>
                <a:spLocks noChangeArrowheads="1"/>
              </p:cNvSpPr>
              <p:nvPr/>
            </p:nvSpPr>
            <p:spPr bwMode="auto">
              <a:xfrm>
                <a:off x="3150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2693" y="2619"/>
                <a:ext cx="344" cy="522"/>
                <a:chOff x="5827" y="3437"/>
                <a:chExt cx="1265" cy="1916"/>
              </a:xfrm>
            </p:grpSpPr>
            <p:sp>
              <p:nvSpPr>
                <p:cNvPr id="71736" name="AutoShape 10"/>
                <p:cNvSpPr>
                  <a:spLocks noChangeArrowheads="1"/>
                </p:cNvSpPr>
                <p:nvPr/>
              </p:nvSpPr>
              <p:spPr bwMode="auto">
                <a:xfrm>
                  <a:off x="5827" y="3444"/>
                  <a:ext cx="263" cy="1900"/>
                </a:xfrm>
                <a:prstGeom prst="roundRect">
                  <a:avLst>
                    <a:gd name="adj" fmla="val 29278"/>
                  </a:avLst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7" name="Freeform 11"/>
                <p:cNvSpPr>
                  <a:spLocks/>
                </p:cNvSpPr>
                <p:nvPr/>
              </p:nvSpPr>
              <p:spPr bwMode="auto">
                <a:xfrm>
                  <a:off x="5960" y="3437"/>
                  <a:ext cx="1014" cy="902"/>
                </a:xfrm>
                <a:custGeom>
                  <a:avLst/>
                  <a:gdLst>
                    <a:gd name="T0" fmla="*/ 0 w 1014"/>
                    <a:gd name="T1" fmla="*/ 7 h 902"/>
                    <a:gd name="T2" fmla="*/ 472 w 1014"/>
                    <a:gd name="T3" fmla="*/ 7 h 902"/>
                    <a:gd name="T4" fmla="*/ 1010 w 1014"/>
                    <a:gd name="T5" fmla="*/ 478 h 902"/>
                    <a:gd name="T6" fmla="*/ 724 w 1014"/>
                    <a:gd name="T7" fmla="*/ 902 h 902"/>
                    <a:gd name="T8" fmla="*/ 60 w 1014"/>
                    <a:gd name="T9" fmla="*/ 902 h 902"/>
                    <a:gd name="T10" fmla="*/ 60 w 1014"/>
                    <a:gd name="T11" fmla="*/ 816 h 902"/>
                    <a:gd name="T12" fmla="*/ 487 w 1014"/>
                    <a:gd name="T13" fmla="*/ 816 h 902"/>
                    <a:gd name="T14" fmla="*/ 754 w 1014"/>
                    <a:gd name="T15" fmla="*/ 523 h 902"/>
                    <a:gd name="T16" fmla="*/ 394 w 1014"/>
                    <a:gd name="T17" fmla="*/ 203 h 902"/>
                    <a:gd name="T18" fmla="*/ 15 w 1014"/>
                    <a:gd name="T19" fmla="*/ 203 h 902"/>
                    <a:gd name="T20" fmla="*/ 15 w 1014"/>
                    <a:gd name="T21" fmla="*/ 99 h 90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014"/>
                    <a:gd name="T34" fmla="*/ 0 h 902"/>
                    <a:gd name="T35" fmla="*/ 1014 w 1014"/>
                    <a:gd name="T36" fmla="*/ 902 h 90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014" h="902">
                      <a:moveTo>
                        <a:pt x="0" y="7"/>
                      </a:moveTo>
                      <a:cubicBezTo>
                        <a:pt x="0" y="7"/>
                        <a:pt x="472" y="7"/>
                        <a:pt x="472" y="7"/>
                      </a:cubicBezTo>
                      <a:cubicBezTo>
                        <a:pt x="668" y="0"/>
                        <a:pt x="1014" y="96"/>
                        <a:pt x="1010" y="478"/>
                      </a:cubicBezTo>
                      <a:cubicBezTo>
                        <a:pt x="1002" y="709"/>
                        <a:pt x="880" y="835"/>
                        <a:pt x="724" y="902"/>
                      </a:cubicBezTo>
                      <a:cubicBezTo>
                        <a:pt x="392" y="902"/>
                        <a:pt x="60" y="902"/>
                        <a:pt x="60" y="902"/>
                      </a:cubicBezTo>
                      <a:lnTo>
                        <a:pt x="60" y="816"/>
                      </a:lnTo>
                      <a:cubicBezTo>
                        <a:pt x="60" y="816"/>
                        <a:pt x="273" y="816"/>
                        <a:pt x="487" y="816"/>
                      </a:cubicBezTo>
                      <a:cubicBezTo>
                        <a:pt x="587" y="805"/>
                        <a:pt x="739" y="742"/>
                        <a:pt x="754" y="523"/>
                      </a:cubicBezTo>
                      <a:cubicBezTo>
                        <a:pt x="754" y="159"/>
                        <a:pt x="394" y="203"/>
                        <a:pt x="394" y="203"/>
                      </a:cubicBezTo>
                      <a:cubicBezTo>
                        <a:pt x="204" y="203"/>
                        <a:pt x="15" y="203"/>
                        <a:pt x="15" y="203"/>
                      </a:cubicBezTo>
                      <a:lnTo>
                        <a:pt x="15" y="99"/>
                      </a:lnTo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8" name="Freeform 12"/>
                <p:cNvSpPr>
                  <a:spLocks/>
                </p:cNvSpPr>
                <p:nvPr/>
              </p:nvSpPr>
              <p:spPr bwMode="auto">
                <a:xfrm>
                  <a:off x="5901" y="4310"/>
                  <a:ext cx="1191" cy="1043"/>
                </a:xfrm>
                <a:custGeom>
                  <a:avLst/>
                  <a:gdLst>
                    <a:gd name="T0" fmla="*/ 59 w 1184"/>
                    <a:gd name="T1" fmla="*/ 1035 h 1043"/>
                    <a:gd name="T2" fmla="*/ 668 w 1184"/>
                    <a:gd name="T3" fmla="*/ 1035 h 1043"/>
                    <a:gd name="T4" fmla="*/ 1343 w 1184"/>
                    <a:gd name="T5" fmla="*/ 490 h 1043"/>
                    <a:gd name="T6" fmla="*/ 980 w 1184"/>
                    <a:gd name="T7" fmla="*/ 0 h 1043"/>
                    <a:gd name="T8" fmla="*/ 148 w 1184"/>
                    <a:gd name="T9" fmla="*/ 0 h 1043"/>
                    <a:gd name="T10" fmla="*/ 130 w 1184"/>
                    <a:gd name="T11" fmla="*/ 151 h 1043"/>
                    <a:gd name="T12" fmla="*/ 653 w 1184"/>
                    <a:gd name="T13" fmla="*/ 155 h 1043"/>
                    <a:gd name="T14" fmla="*/ 1021 w 1184"/>
                    <a:gd name="T15" fmla="*/ 438 h 1043"/>
                    <a:gd name="T16" fmla="*/ 562 w 1184"/>
                    <a:gd name="T17" fmla="*/ 808 h 1043"/>
                    <a:gd name="T18" fmla="*/ 76 w 1184"/>
                    <a:gd name="T19" fmla="*/ 808 h 1043"/>
                    <a:gd name="T20" fmla="*/ 76 w 1184"/>
                    <a:gd name="T21" fmla="*/ 929 h 104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184"/>
                    <a:gd name="T34" fmla="*/ 0 h 1043"/>
                    <a:gd name="T35" fmla="*/ 1184 w 1184"/>
                    <a:gd name="T36" fmla="*/ 1043 h 104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184" h="1043">
                      <a:moveTo>
                        <a:pt x="59" y="1035"/>
                      </a:moveTo>
                      <a:cubicBezTo>
                        <a:pt x="59" y="1035"/>
                        <a:pt x="583" y="1035"/>
                        <a:pt x="583" y="1035"/>
                      </a:cubicBezTo>
                      <a:cubicBezTo>
                        <a:pt x="800" y="1043"/>
                        <a:pt x="1184" y="932"/>
                        <a:pt x="1180" y="490"/>
                      </a:cubicBezTo>
                      <a:cubicBezTo>
                        <a:pt x="1171" y="223"/>
                        <a:pt x="1035" y="77"/>
                        <a:pt x="862" y="0"/>
                      </a:cubicBezTo>
                      <a:cubicBezTo>
                        <a:pt x="494" y="0"/>
                        <a:pt x="126" y="0"/>
                        <a:pt x="126" y="0"/>
                      </a:cubicBezTo>
                      <a:cubicBezTo>
                        <a:pt x="0" y="25"/>
                        <a:pt x="115" y="85"/>
                        <a:pt x="108" y="151"/>
                      </a:cubicBezTo>
                      <a:cubicBezTo>
                        <a:pt x="290" y="148"/>
                        <a:pt x="431" y="155"/>
                        <a:pt x="572" y="155"/>
                      </a:cubicBezTo>
                      <a:cubicBezTo>
                        <a:pt x="683" y="168"/>
                        <a:pt x="879" y="185"/>
                        <a:pt x="896" y="438"/>
                      </a:cubicBezTo>
                      <a:cubicBezTo>
                        <a:pt x="896" y="859"/>
                        <a:pt x="496" y="808"/>
                        <a:pt x="496" y="808"/>
                      </a:cubicBezTo>
                      <a:cubicBezTo>
                        <a:pt x="285" y="808"/>
                        <a:pt x="76" y="808"/>
                        <a:pt x="76" y="808"/>
                      </a:cubicBezTo>
                      <a:lnTo>
                        <a:pt x="76" y="929"/>
                      </a:lnTo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 rot="-600000">
              <a:off x="9513" y="13644"/>
              <a:ext cx="928" cy="1297"/>
              <a:chOff x="6430" y="2474"/>
              <a:chExt cx="3572" cy="4989"/>
            </a:xfrm>
          </p:grpSpPr>
          <p:sp>
            <p:nvSpPr>
              <p:cNvPr id="109582" name="AutoShape 14"/>
              <p:cNvSpPr>
                <a:spLocks noChangeArrowheads="1"/>
              </p:cNvSpPr>
              <p:nvPr/>
            </p:nvSpPr>
            <p:spPr bwMode="auto">
              <a:xfrm>
                <a:off x="6429" y="2474"/>
                <a:ext cx="3574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21" name="Freeform 15"/>
              <p:cNvSpPr>
                <a:spLocks/>
              </p:cNvSpPr>
              <p:nvPr/>
            </p:nvSpPr>
            <p:spPr bwMode="auto">
              <a:xfrm>
                <a:off x="7237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2" name="Freeform 16"/>
              <p:cNvSpPr>
                <a:spLocks/>
              </p:cNvSpPr>
              <p:nvPr/>
            </p:nvSpPr>
            <p:spPr bwMode="auto">
              <a:xfrm>
                <a:off x="6655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3" name="Rectangle 17"/>
              <p:cNvSpPr>
                <a:spLocks noChangeArrowheads="1"/>
              </p:cNvSpPr>
              <p:nvPr/>
            </p:nvSpPr>
            <p:spPr bwMode="auto">
              <a:xfrm>
                <a:off x="7105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6602" y="2656"/>
                <a:ext cx="414" cy="535"/>
                <a:chOff x="5438" y="3431"/>
                <a:chExt cx="1874" cy="2420"/>
              </a:xfrm>
            </p:grpSpPr>
            <p:sp>
              <p:nvSpPr>
                <p:cNvPr id="71725" name="AutoShape 19"/>
                <p:cNvSpPr>
                  <a:spLocks noChangeArrowheads="1"/>
                </p:cNvSpPr>
                <p:nvPr/>
              </p:nvSpPr>
              <p:spPr bwMode="auto">
                <a:xfrm>
                  <a:off x="6822" y="3431"/>
                  <a:ext cx="227" cy="174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6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6261" y="4293"/>
                  <a:ext cx="227" cy="187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7" name="AutoShape 21"/>
                <p:cNvSpPr>
                  <a:spLocks noChangeArrowheads="1"/>
                </p:cNvSpPr>
                <p:nvPr/>
              </p:nvSpPr>
              <p:spPr bwMode="auto">
                <a:xfrm rot="5400000">
                  <a:off x="6443" y="3075"/>
                  <a:ext cx="227" cy="94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8" name="AutoShape 22"/>
                <p:cNvSpPr>
                  <a:spLocks noChangeArrowheads="1"/>
                </p:cNvSpPr>
                <p:nvPr/>
              </p:nvSpPr>
              <p:spPr bwMode="auto">
                <a:xfrm>
                  <a:off x="7085" y="5116"/>
                  <a:ext cx="227" cy="73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29" name="AutoShape 23"/>
                <p:cNvSpPr>
                  <a:spLocks noChangeArrowheads="1"/>
                </p:cNvSpPr>
                <p:nvPr/>
              </p:nvSpPr>
              <p:spPr bwMode="auto">
                <a:xfrm>
                  <a:off x="5438" y="5116"/>
                  <a:ext cx="227" cy="73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0000"/>
                </a:solidFill>
                <a:ln w="3175" algn="ctr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30" name="Freeform 24"/>
                <p:cNvSpPr>
                  <a:spLocks/>
                </p:cNvSpPr>
                <p:nvPr/>
              </p:nvSpPr>
              <p:spPr bwMode="auto">
                <a:xfrm>
                  <a:off x="5623" y="3431"/>
                  <a:ext cx="619" cy="1691"/>
                </a:xfrm>
                <a:custGeom>
                  <a:avLst/>
                  <a:gdLst>
                    <a:gd name="T0" fmla="*/ 497 w 619"/>
                    <a:gd name="T1" fmla="*/ 0 h 1691"/>
                    <a:gd name="T2" fmla="*/ 378 w 619"/>
                    <a:gd name="T3" fmla="*/ 105 h 1691"/>
                    <a:gd name="T4" fmla="*/ 0 w 619"/>
                    <a:gd name="T5" fmla="*/ 1691 h 1691"/>
                    <a:gd name="T6" fmla="*/ 259 w 619"/>
                    <a:gd name="T7" fmla="*/ 1691 h 1691"/>
                    <a:gd name="T8" fmla="*/ 619 w 619"/>
                    <a:gd name="T9" fmla="*/ 227 h 1691"/>
                    <a:gd name="T10" fmla="*/ 568 w 619"/>
                    <a:gd name="T11" fmla="*/ 61 h 169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19"/>
                    <a:gd name="T19" fmla="*/ 0 h 1691"/>
                    <a:gd name="T20" fmla="*/ 619 w 619"/>
                    <a:gd name="T21" fmla="*/ 1691 h 169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19" h="1691">
                      <a:moveTo>
                        <a:pt x="497" y="0"/>
                      </a:moveTo>
                      <a:cubicBezTo>
                        <a:pt x="393" y="9"/>
                        <a:pt x="378" y="105"/>
                        <a:pt x="378" y="105"/>
                      </a:cubicBezTo>
                      <a:cubicBezTo>
                        <a:pt x="378" y="105"/>
                        <a:pt x="300" y="1364"/>
                        <a:pt x="0" y="1691"/>
                      </a:cubicBezTo>
                      <a:cubicBezTo>
                        <a:pt x="0" y="1691"/>
                        <a:pt x="129" y="1691"/>
                        <a:pt x="259" y="1691"/>
                      </a:cubicBezTo>
                      <a:cubicBezTo>
                        <a:pt x="486" y="1572"/>
                        <a:pt x="619" y="227"/>
                        <a:pt x="619" y="227"/>
                      </a:cubicBezTo>
                      <a:lnTo>
                        <a:pt x="568" y="61"/>
                      </a:lnTo>
                    </a:path>
                  </a:pathLst>
                </a:custGeom>
                <a:solidFill>
                  <a:srgbClr val="FF000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9706" y="13646"/>
              <a:ext cx="929" cy="1298"/>
              <a:chOff x="7120" y="2474"/>
              <a:chExt cx="3572" cy="4989"/>
            </a:xfrm>
          </p:grpSpPr>
          <p:sp>
            <p:nvSpPr>
              <p:cNvPr id="109594" name="AutoShape 26"/>
              <p:cNvSpPr>
                <a:spLocks noChangeArrowheads="1"/>
              </p:cNvSpPr>
              <p:nvPr/>
            </p:nvSpPr>
            <p:spPr bwMode="auto">
              <a:xfrm>
                <a:off x="7137" y="2474"/>
                <a:ext cx="3555" cy="498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9" name="Freeform 27"/>
              <p:cNvSpPr>
                <a:spLocks/>
              </p:cNvSpPr>
              <p:nvPr/>
            </p:nvSpPr>
            <p:spPr bwMode="auto">
              <a:xfrm>
                <a:off x="7927" y="3043"/>
                <a:ext cx="803" cy="869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0" name="Freeform 28"/>
              <p:cNvSpPr>
                <a:spLocks/>
              </p:cNvSpPr>
              <p:nvPr/>
            </p:nvSpPr>
            <p:spPr bwMode="auto">
              <a:xfrm>
                <a:off x="7345" y="3234"/>
                <a:ext cx="337" cy="365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>
                <a:off x="7278" y="2652"/>
                <a:ext cx="436" cy="520"/>
                <a:chOff x="5513" y="3185"/>
                <a:chExt cx="1824" cy="2179"/>
              </a:xfrm>
            </p:grpSpPr>
            <p:sp>
              <p:nvSpPr>
                <p:cNvPr id="71713" name="Rectangle 30"/>
                <p:cNvSpPr>
                  <a:spLocks noChangeArrowheads="1"/>
                </p:cNvSpPr>
                <p:nvPr/>
              </p:nvSpPr>
              <p:spPr bwMode="auto">
                <a:xfrm>
                  <a:off x="5513" y="3278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4" name="Rectangle 31"/>
                <p:cNvSpPr>
                  <a:spLocks noChangeArrowheads="1"/>
                </p:cNvSpPr>
                <p:nvPr/>
              </p:nvSpPr>
              <p:spPr bwMode="auto">
                <a:xfrm>
                  <a:off x="6507" y="3278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5" name="Rectangle 32"/>
                <p:cNvSpPr>
                  <a:spLocks noChangeArrowheads="1"/>
                </p:cNvSpPr>
                <p:nvPr/>
              </p:nvSpPr>
              <p:spPr bwMode="auto">
                <a:xfrm>
                  <a:off x="5513" y="5080"/>
                  <a:ext cx="79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6" name="Rectangle 33"/>
                <p:cNvSpPr>
                  <a:spLocks noChangeArrowheads="1"/>
                </p:cNvSpPr>
                <p:nvPr/>
              </p:nvSpPr>
              <p:spPr bwMode="auto">
                <a:xfrm>
                  <a:off x="6507" y="5080"/>
                  <a:ext cx="830" cy="256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7" name="Rectangle 34"/>
                <p:cNvSpPr>
                  <a:spLocks noChangeArrowheads="1"/>
                </p:cNvSpPr>
                <p:nvPr/>
              </p:nvSpPr>
              <p:spPr bwMode="auto">
                <a:xfrm>
                  <a:off x="5778" y="3467"/>
                  <a:ext cx="305" cy="1639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8" name="Rectangle 35"/>
                <p:cNvSpPr>
                  <a:spLocks noChangeArrowheads="1"/>
                </p:cNvSpPr>
                <p:nvPr/>
              </p:nvSpPr>
              <p:spPr bwMode="auto">
                <a:xfrm rot="2577034">
                  <a:off x="6343" y="3185"/>
                  <a:ext cx="305" cy="1639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71719" name="Rectangle 36"/>
                <p:cNvSpPr>
                  <a:spLocks noChangeArrowheads="1"/>
                </p:cNvSpPr>
                <p:nvPr/>
              </p:nvSpPr>
              <p:spPr bwMode="auto">
                <a:xfrm rot="8546205">
                  <a:off x="6501" y="4100"/>
                  <a:ext cx="305" cy="1264"/>
                </a:xfrm>
                <a:prstGeom prst="rect">
                  <a:avLst/>
                </a:prstGeom>
                <a:solidFill>
                  <a:srgbClr val="000000"/>
                </a:solidFill>
                <a:ln w="3175" algn="ctr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  <p:sp>
            <p:nvSpPr>
              <p:cNvPr id="71712" name="Rectangle 37"/>
              <p:cNvSpPr>
                <a:spLocks noChangeArrowheads="1"/>
              </p:cNvSpPr>
              <p:nvPr/>
            </p:nvSpPr>
            <p:spPr bwMode="auto">
              <a:xfrm>
                <a:off x="7795" y="2870"/>
                <a:ext cx="2431" cy="4322"/>
              </a:xfrm>
              <a:prstGeom prst="rect">
                <a:avLst/>
              </a:prstGeom>
              <a:noFill/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 rot="600000">
              <a:off x="9903" y="13716"/>
              <a:ext cx="929" cy="1298"/>
              <a:chOff x="10065" y="13782"/>
              <a:chExt cx="929" cy="1298"/>
            </a:xfrm>
          </p:grpSpPr>
          <p:sp>
            <p:nvSpPr>
              <p:cNvPr id="109607" name="AutoShape 39"/>
              <p:cNvSpPr>
                <a:spLocks noChangeArrowheads="1"/>
              </p:cNvSpPr>
              <p:nvPr/>
            </p:nvSpPr>
            <p:spPr bwMode="auto">
              <a:xfrm>
                <a:off x="10065" y="13782"/>
                <a:ext cx="929" cy="1298"/>
              </a:xfrm>
              <a:prstGeom prst="roundRect">
                <a:avLst>
                  <a:gd name="adj" fmla="val 7866"/>
                </a:avLst>
              </a:prstGeom>
              <a:solidFill>
                <a:srgbClr val="F2F2F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7" name="Freeform 40"/>
              <p:cNvSpPr>
                <a:spLocks/>
              </p:cNvSpPr>
              <p:nvPr/>
            </p:nvSpPr>
            <p:spPr bwMode="auto">
              <a:xfrm>
                <a:off x="10425" y="14318"/>
                <a:ext cx="209" cy="226"/>
              </a:xfrm>
              <a:custGeom>
                <a:avLst/>
                <a:gdLst>
                  <a:gd name="T0" fmla="*/ 0 w 1771"/>
                  <a:gd name="T1" fmla="*/ 0 h 1918"/>
                  <a:gd name="T2" fmla="*/ 0 w 1771"/>
                  <a:gd name="T3" fmla="*/ 0 h 1918"/>
                  <a:gd name="T4" fmla="*/ 0 w 1771"/>
                  <a:gd name="T5" fmla="*/ 0 h 1918"/>
                  <a:gd name="T6" fmla="*/ 0 w 1771"/>
                  <a:gd name="T7" fmla="*/ 0 h 1918"/>
                  <a:gd name="T8" fmla="*/ 0 w 1771"/>
                  <a:gd name="T9" fmla="*/ 0 h 1918"/>
                  <a:gd name="T10" fmla="*/ 0 w 1771"/>
                  <a:gd name="T11" fmla="*/ 0 h 1918"/>
                  <a:gd name="T12" fmla="*/ 0 w 1771"/>
                  <a:gd name="T13" fmla="*/ 0 h 1918"/>
                  <a:gd name="T14" fmla="*/ 0 w 1771"/>
                  <a:gd name="T15" fmla="*/ 0 h 1918"/>
                  <a:gd name="T16" fmla="*/ 0 w 1771"/>
                  <a:gd name="T17" fmla="*/ 0 h 19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71"/>
                  <a:gd name="T28" fmla="*/ 0 h 1918"/>
                  <a:gd name="T29" fmla="*/ 1771 w 1771"/>
                  <a:gd name="T30" fmla="*/ 1918 h 19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71" h="1918">
                    <a:moveTo>
                      <a:pt x="884" y="1918"/>
                    </a:moveTo>
                    <a:cubicBezTo>
                      <a:pt x="1012" y="1752"/>
                      <a:pt x="1230" y="1442"/>
                      <a:pt x="1402" y="1218"/>
                    </a:cubicBezTo>
                    <a:cubicBezTo>
                      <a:pt x="1474" y="1127"/>
                      <a:pt x="1771" y="787"/>
                      <a:pt x="1765" y="474"/>
                    </a:cubicBezTo>
                    <a:cubicBezTo>
                      <a:pt x="1756" y="5"/>
                      <a:pt x="1493" y="19"/>
                      <a:pt x="1346" y="12"/>
                    </a:cubicBezTo>
                    <a:cubicBezTo>
                      <a:pt x="993" y="0"/>
                      <a:pt x="962" y="459"/>
                      <a:pt x="884" y="458"/>
                    </a:cubicBezTo>
                    <a:cubicBezTo>
                      <a:pt x="768" y="453"/>
                      <a:pt x="831" y="18"/>
                      <a:pt x="384" y="12"/>
                    </a:cubicBezTo>
                    <a:cubicBezTo>
                      <a:pt x="125" y="8"/>
                      <a:pt x="3" y="246"/>
                      <a:pt x="2" y="448"/>
                    </a:cubicBezTo>
                    <a:cubicBezTo>
                      <a:pt x="0" y="793"/>
                      <a:pt x="189" y="985"/>
                      <a:pt x="359" y="1215"/>
                    </a:cubicBezTo>
                    <a:cubicBezTo>
                      <a:pt x="446" y="1330"/>
                      <a:pt x="775" y="1772"/>
                      <a:pt x="884" y="1918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10123" y="13834"/>
                <a:ext cx="99" cy="240"/>
                <a:chOff x="9123" y="14630"/>
                <a:chExt cx="99" cy="240"/>
              </a:xfrm>
            </p:grpSpPr>
            <p:sp>
              <p:nvSpPr>
                <p:cNvPr id="71704" name="Freeform 42"/>
                <p:cNvSpPr>
                  <a:spLocks/>
                </p:cNvSpPr>
                <p:nvPr/>
              </p:nvSpPr>
              <p:spPr bwMode="auto">
                <a:xfrm>
                  <a:off x="9129" y="14775"/>
                  <a:ext cx="88" cy="95"/>
                </a:xfrm>
                <a:custGeom>
                  <a:avLst/>
                  <a:gdLst>
                    <a:gd name="T0" fmla="*/ 0 w 1771"/>
                    <a:gd name="T1" fmla="*/ 0 h 1918"/>
                    <a:gd name="T2" fmla="*/ 0 w 1771"/>
                    <a:gd name="T3" fmla="*/ 0 h 1918"/>
                    <a:gd name="T4" fmla="*/ 0 w 1771"/>
                    <a:gd name="T5" fmla="*/ 0 h 1918"/>
                    <a:gd name="T6" fmla="*/ 0 w 1771"/>
                    <a:gd name="T7" fmla="*/ 0 h 1918"/>
                    <a:gd name="T8" fmla="*/ 0 w 1771"/>
                    <a:gd name="T9" fmla="*/ 0 h 1918"/>
                    <a:gd name="T10" fmla="*/ 0 w 1771"/>
                    <a:gd name="T11" fmla="*/ 0 h 1918"/>
                    <a:gd name="T12" fmla="*/ 0 w 1771"/>
                    <a:gd name="T13" fmla="*/ 0 h 1918"/>
                    <a:gd name="T14" fmla="*/ 0 w 1771"/>
                    <a:gd name="T15" fmla="*/ 0 h 1918"/>
                    <a:gd name="T16" fmla="*/ 0 w 1771"/>
                    <a:gd name="T17" fmla="*/ 0 h 191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771"/>
                    <a:gd name="T28" fmla="*/ 0 h 1918"/>
                    <a:gd name="T29" fmla="*/ 1771 w 1771"/>
                    <a:gd name="T30" fmla="*/ 1918 h 191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771" h="1918">
                      <a:moveTo>
                        <a:pt x="884" y="1918"/>
                      </a:moveTo>
                      <a:cubicBezTo>
                        <a:pt x="1012" y="1752"/>
                        <a:pt x="1230" y="1442"/>
                        <a:pt x="1402" y="1218"/>
                      </a:cubicBezTo>
                      <a:cubicBezTo>
                        <a:pt x="1474" y="1127"/>
                        <a:pt x="1771" y="787"/>
                        <a:pt x="1765" y="474"/>
                      </a:cubicBezTo>
                      <a:cubicBezTo>
                        <a:pt x="1756" y="5"/>
                        <a:pt x="1493" y="19"/>
                        <a:pt x="1346" y="12"/>
                      </a:cubicBezTo>
                      <a:cubicBezTo>
                        <a:pt x="993" y="0"/>
                        <a:pt x="962" y="459"/>
                        <a:pt x="884" y="458"/>
                      </a:cubicBezTo>
                      <a:cubicBezTo>
                        <a:pt x="768" y="453"/>
                        <a:pt x="831" y="18"/>
                        <a:pt x="384" y="12"/>
                      </a:cubicBezTo>
                      <a:cubicBezTo>
                        <a:pt x="125" y="8"/>
                        <a:pt x="3" y="246"/>
                        <a:pt x="2" y="448"/>
                      </a:cubicBezTo>
                      <a:cubicBezTo>
                        <a:pt x="0" y="793"/>
                        <a:pt x="189" y="985"/>
                        <a:pt x="359" y="1215"/>
                      </a:cubicBezTo>
                      <a:cubicBezTo>
                        <a:pt x="446" y="1330"/>
                        <a:pt x="775" y="1772"/>
                        <a:pt x="884" y="1918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2" name="Group 43"/>
                <p:cNvGrpSpPr>
                  <a:grpSpLocks/>
                </p:cNvGrpSpPr>
                <p:nvPr/>
              </p:nvGrpSpPr>
              <p:grpSpPr bwMode="auto">
                <a:xfrm>
                  <a:off x="9123" y="14630"/>
                  <a:ext cx="99" cy="124"/>
                  <a:chOff x="9504" y="13412"/>
                  <a:chExt cx="1056" cy="1326"/>
                </a:xfrm>
              </p:grpSpPr>
              <p:sp>
                <p:nvSpPr>
                  <p:cNvPr id="7170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9937" y="13412"/>
                    <a:ext cx="190" cy="132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  <p:sp>
                <p:nvSpPr>
                  <p:cNvPr id="71707" name="Rectangle 4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937" y="12979"/>
                    <a:ext cx="190" cy="105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 flipV="1">
                <a:off x="10838" y="14789"/>
                <a:ext cx="99" cy="240"/>
                <a:chOff x="9123" y="14630"/>
                <a:chExt cx="99" cy="240"/>
              </a:xfrm>
            </p:grpSpPr>
            <p:sp>
              <p:nvSpPr>
                <p:cNvPr id="71700" name="Freeform 47"/>
                <p:cNvSpPr>
                  <a:spLocks/>
                </p:cNvSpPr>
                <p:nvPr/>
              </p:nvSpPr>
              <p:spPr bwMode="auto">
                <a:xfrm>
                  <a:off x="9129" y="14775"/>
                  <a:ext cx="88" cy="95"/>
                </a:xfrm>
                <a:custGeom>
                  <a:avLst/>
                  <a:gdLst>
                    <a:gd name="T0" fmla="*/ 0 w 1771"/>
                    <a:gd name="T1" fmla="*/ 0 h 1918"/>
                    <a:gd name="T2" fmla="*/ 0 w 1771"/>
                    <a:gd name="T3" fmla="*/ 0 h 1918"/>
                    <a:gd name="T4" fmla="*/ 0 w 1771"/>
                    <a:gd name="T5" fmla="*/ 0 h 1918"/>
                    <a:gd name="T6" fmla="*/ 0 w 1771"/>
                    <a:gd name="T7" fmla="*/ 0 h 1918"/>
                    <a:gd name="T8" fmla="*/ 0 w 1771"/>
                    <a:gd name="T9" fmla="*/ 0 h 1918"/>
                    <a:gd name="T10" fmla="*/ 0 w 1771"/>
                    <a:gd name="T11" fmla="*/ 0 h 1918"/>
                    <a:gd name="T12" fmla="*/ 0 w 1771"/>
                    <a:gd name="T13" fmla="*/ 0 h 1918"/>
                    <a:gd name="T14" fmla="*/ 0 w 1771"/>
                    <a:gd name="T15" fmla="*/ 0 h 1918"/>
                    <a:gd name="T16" fmla="*/ 0 w 1771"/>
                    <a:gd name="T17" fmla="*/ 0 h 191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771"/>
                    <a:gd name="T28" fmla="*/ 0 h 1918"/>
                    <a:gd name="T29" fmla="*/ 1771 w 1771"/>
                    <a:gd name="T30" fmla="*/ 1918 h 191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771" h="1918">
                      <a:moveTo>
                        <a:pt x="884" y="1918"/>
                      </a:moveTo>
                      <a:cubicBezTo>
                        <a:pt x="1012" y="1752"/>
                        <a:pt x="1230" y="1442"/>
                        <a:pt x="1402" y="1218"/>
                      </a:cubicBezTo>
                      <a:cubicBezTo>
                        <a:pt x="1474" y="1127"/>
                        <a:pt x="1771" y="787"/>
                        <a:pt x="1765" y="474"/>
                      </a:cubicBezTo>
                      <a:cubicBezTo>
                        <a:pt x="1756" y="5"/>
                        <a:pt x="1493" y="19"/>
                        <a:pt x="1346" y="12"/>
                      </a:cubicBezTo>
                      <a:cubicBezTo>
                        <a:pt x="993" y="0"/>
                        <a:pt x="962" y="459"/>
                        <a:pt x="884" y="458"/>
                      </a:cubicBezTo>
                      <a:cubicBezTo>
                        <a:pt x="768" y="453"/>
                        <a:pt x="831" y="18"/>
                        <a:pt x="384" y="12"/>
                      </a:cubicBezTo>
                      <a:cubicBezTo>
                        <a:pt x="125" y="8"/>
                        <a:pt x="3" y="246"/>
                        <a:pt x="2" y="448"/>
                      </a:cubicBezTo>
                      <a:cubicBezTo>
                        <a:pt x="0" y="793"/>
                        <a:pt x="189" y="985"/>
                        <a:pt x="359" y="1215"/>
                      </a:cubicBezTo>
                      <a:cubicBezTo>
                        <a:pt x="446" y="1330"/>
                        <a:pt x="775" y="1772"/>
                        <a:pt x="884" y="1918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" name="Group 48"/>
                <p:cNvGrpSpPr>
                  <a:grpSpLocks/>
                </p:cNvGrpSpPr>
                <p:nvPr/>
              </p:nvGrpSpPr>
              <p:grpSpPr bwMode="auto">
                <a:xfrm>
                  <a:off x="9123" y="14630"/>
                  <a:ext cx="99" cy="124"/>
                  <a:chOff x="9504" y="13412"/>
                  <a:chExt cx="1056" cy="1326"/>
                </a:xfrm>
              </p:grpSpPr>
              <p:sp>
                <p:nvSpPr>
                  <p:cNvPr id="7170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9937" y="13412"/>
                    <a:ext cx="190" cy="132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  <p:sp>
                <p:nvSpPr>
                  <p:cNvPr id="71703" name="Rectangl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937" y="12979"/>
                    <a:ext cx="190" cy="105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97286" name="Прямоугольник 53"/>
          <p:cNvSpPr>
            <a:spLocks noChangeArrowheads="1"/>
          </p:cNvSpPr>
          <p:nvPr/>
        </p:nvSpPr>
        <p:spPr bwMode="auto">
          <a:xfrm>
            <a:off x="3714744" y="785794"/>
            <a:ext cx="32566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Моделирование:</a:t>
            </a:r>
          </a:p>
        </p:txBody>
      </p:sp>
      <p:sp>
        <p:nvSpPr>
          <p:cNvPr id="97287" name="Прямоугольник 54"/>
          <p:cNvSpPr>
            <a:spLocks noChangeArrowheads="1"/>
          </p:cNvSpPr>
          <p:nvPr/>
        </p:nvSpPr>
        <p:spPr bwMode="auto">
          <a:xfrm>
            <a:off x="3786182" y="1428736"/>
            <a:ext cx="51355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3200" dirty="0"/>
              <a:t>массив (список) изменяющегося размера</a:t>
            </a:r>
          </a:p>
          <a:p>
            <a:pPr marL="180975" indent="-180975">
              <a:buFont typeface="Arial" charset="0"/>
              <a:buChar char="•"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collections.deque</a:t>
            </a:r>
            <a:endParaRPr lang="ru-RU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3992532" y="3217866"/>
            <a:ext cx="5006975" cy="2677656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import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collections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collections.deque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(1)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appendleft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(0)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>
              <a:tabLst>
                <a:tab pos="3779838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popleft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214282" y="4381504"/>
            <a:ext cx="3267075" cy="493043"/>
          </a:xfrm>
          <a:prstGeom prst="wedgeRoundRectCallout">
            <a:avLst>
              <a:gd name="adj1" fmla="val 67506"/>
              <a:gd name="adj2" fmla="val -203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добавить в начало</a:t>
            </a:r>
          </a:p>
        </p:txBody>
      </p:sp>
      <p:sp>
        <p:nvSpPr>
          <p:cNvPr id="58" name="Скругленная прямоугольная выноска 57"/>
          <p:cNvSpPr/>
          <p:nvPr/>
        </p:nvSpPr>
        <p:spPr>
          <a:xfrm>
            <a:off x="214282" y="5210179"/>
            <a:ext cx="3267075" cy="493043"/>
          </a:xfrm>
          <a:prstGeom prst="wedgeRoundRectCallout">
            <a:avLst>
              <a:gd name="adj1" fmla="val 67506"/>
              <a:gd name="adj2" fmla="val -203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удалить с начала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/>
      <p:bldP spid="97287" grpId="0" build="p"/>
      <p:bldP spid="56" grpId="0" build="p" animBg="1"/>
      <p:bldP spid="57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с очередью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4983179"/>
          </a:xfrm>
        </p:spPr>
        <p:txBody>
          <a:bodyPr>
            <a:normAutofit/>
          </a:bodyPr>
          <a:lstStyle/>
          <a:p>
            <a:pPr marL="0" indent="26670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 1. </a:t>
            </a:r>
            <a:r>
              <a:rPr lang="ru-RU" dirty="0" smtClean="0"/>
              <a:t>Каждую секунду на вход программы поступает результат измерения – целое число. Данных настолько много, что хранить их все в памяти невозможно. Нужно написать программу, которая находит наименьшую сумму двух результатов измерений, между которыми прошло ровно 3 секунды. Исходные данные записаны в файл: в первой строке – количество измерений N, в каждой из следующих N строк – одно целое число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663</Words>
  <Application>Microsoft Office PowerPoint</Application>
  <PresentationFormat>Экран (4:3)</PresentationFormat>
  <Paragraphs>176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Очереди</vt:lpstr>
      <vt:lpstr>Что такое очередь?</vt:lpstr>
      <vt:lpstr>Управление очередью</vt:lpstr>
      <vt:lpstr>Управление очередью</vt:lpstr>
      <vt:lpstr>Очередь: статический массив</vt:lpstr>
      <vt:lpstr>Очередь: статический массив</vt:lpstr>
      <vt:lpstr>Что такое дек?</vt:lpstr>
      <vt:lpstr>Что такое дек?</vt:lpstr>
      <vt:lpstr>Задачи с очередью</vt:lpstr>
      <vt:lpstr>Решение задачи 1</vt:lpstr>
      <vt:lpstr>Задачи с очередью</vt:lpstr>
      <vt:lpstr>Решение задачи 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39</cp:revision>
  <dcterms:created xsi:type="dcterms:W3CDTF">2023-01-03T19:21:31Z</dcterms:created>
  <dcterms:modified xsi:type="dcterms:W3CDTF">2023-01-30T20:41:52Z</dcterms:modified>
</cp:coreProperties>
</file>