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98" r:id="rId10"/>
    <p:sldId id="399" r:id="rId11"/>
    <p:sldId id="400" r:id="rId12"/>
    <p:sldId id="401" r:id="rId13"/>
    <p:sldId id="39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53462" cy="1487487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257300" indent="-1257300">
              <a:lnSpc>
                <a:spcPct val="90000"/>
              </a:lnSpc>
              <a:defRPr/>
            </a:pPr>
            <a:r>
              <a:rPr lang="ru-RU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Графы</a:t>
            </a:r>
          </a:p>
        </p:txBody>
      </p:sp>
      <p:pic>
        <p:nvPicPr>
          <p:cNvPr id="10242" name="Picture 2" descr="https://static.tildacdn.com/tild6161-3537-4631-b231-633933663565/photo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2976" y="1928802"/>
            <a:ext cx="6929486" cy="4440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Раскраска вершин</a:t>
            </a:r>
          </a:p>
        </p:txBody>
      </p:sp>
      <p:cxnSp>
        <p:nvCxnSpPr>
          <p:cNvPr id="105476" name="AutoShape 25"/>
          <p:cNvCxnSpPr>
            <a:cxnSpLocks noChangeShapeType="1"/>
          </p:cNvCxnSpPr>
          <p:nvPr/>
        </p:nvCxnSpPr>
        <p:spPr bwMode="auto">
          <a:xfrm flipV="1">
            <a:off x="3875088" y="1260475"/>
            <a:ext cx="1306512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77" name="AutoShape 24"/>
          <p:cNvCxnSpPr>
            <a:cxnSpLocks noChangeShapeType="1"/>
          </p:cNvCxnSpPr>
          <p:nvPr/>
        </p:nvCxnSpPr>
        <p:spPr bwMode="auto">
          <a:xfrm>
            <a:off x="2124075" y="2120900"/>
            <a:ext cx="1249363" cy="576263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78" name="AutoShape 23"/>
          <p:cNvCxnSpPr>
            <a:cxnSpLocks noChangeShapeType="1"/>
          </p:cNvCxnSpPr>
          <p:nvPr/>
        </p:nvCxnSpPr>
        <p:spPr bwMode="auto">
          <a:xfrm flipV="1">
            <a:off x="2228850" y="1258888"/>
            <a:ext cx="1144588" cy="598487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79" name="AutoShape 22"/>
          <p:cNvCxnSpPr>
            <a:cxnSpLocks noChangeShapeType="1"/>
          </p:cNvCxnSpPr>
          <p:nvPr/>
        </p:nvCxnSpPr>
        <p:spPr bwMode="auto">
          <a:xfrm>
            <a:off x="5378450" y="1457325"/>
            <a:ext cx="4763" cy="1041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80" name="AutoShape 21"/>
          <p:cNvCxnSpPr>
            <a:cxnSpLocks noChangeShapeType="1"/>
          </p:cNvCxnSpPr>
          <p:nvPr/>
        </p:nvCxnSpPr>
        <p:spPr bwMode="auto">
          <a:xfrm flipV="1">
            <a:off x="3711575" y="1457325"/>
            <a:ext cx="1470025" cy="1204913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sp>
        <p:nvSpPr>
          <p:cNvPr id="105481" name="Oval 20"/>
          <p:cNvSpPr>
            <a:spLocks noChangeArrowheads="1"/>
          </p:cNvSpPr>
          <p:nvPr/>
        </p:nvSpPr>
        <p:spPr bwMode="auto">
          <a:xfrm>
            <a:off x="2305050" y="2433638"/>
            <a:ext cx="592138" cy="5603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cs typeface="Courier New" pitchFamily="49" charset="0"/>
              </a:rPr>
              <a:t>4</a:t>
            </a:r>
            <a:endParaRPr lang="en-US" sz="2400"/>
          </a:p>
        </p:txBody>
      </p:sp>
      <p:cxnSp>
        <p:nvCxnSpPr>
          <p:cNvPr id="105482" name="AutoShape 19"/>
          <p:cNvCxnSpPr>
            <a:cxnSpLocks noChangeShapeType="1"/>
          </p:cNvCxnSpPr>
          <p:nvPr/>
        </p:nvCxnSpPr>
        <p:spPr bwMode="auto">
          <a:xfrm flipV="1">
            <a:off x="3875088" y="2693988"/>
            <a:ext cx="1306512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83" name="AutoShape 18"/>
          <p:cNvCxnSpPr>
            <a:cxnSpLocks noChangeShapeType="1"/>
          </p:cNvCxnSpPr>
          <p:nvPr/>
        </p:nvCxnSpPr>
        <p:spPr bwMode="auto">
          <a:xfrm>
            <a:off x="3667125" y="1457325"/>
            <a:ext cx="4763" cy="10414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84" name="AutoShape 17"/>
          <p:cNvCxnSpPr>
            <a:cxnSpLocks noChangeShapeType="1"/>
          </p:cNvCxnSpPr>
          <p:nvPr/>
        </p:nvCxnSpPr>
        <p:spPr bwMode="auto">
          <a:xfrm flipV="1">
            <a:off x="5643563" y="2001838"/>
            <a:ext cx="1362075" cy="696912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cxnSp>
        <p:nvCxnSpPr>
          <p:cNvPr id="105485" name="AutoShape 16"/>
          <p:cNvCxnSpPr>
            <a:cxnSpLocks noChangeShapeType="1"/>
          </p:cNvCxnSpPr>
          <p:nvPr/>
        </p:nvCxnSpPr>
        <p:spPr bwMode="auto">
          <a:xfrm>
            <a:off x="5643563" y="1257300"/>
            <a:ext cx="1362075" cy="744538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sm" len="med"/>
          </a:ln>
        </p:spPr>
      </p:cxn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3373438" y="979488"/>
            <a:ext cx="561975" cy="558800"/>
          </a:xfrm>
          <a:prstGeom prst="ellipse">
            <a:avLst/>
          </a:prstGeom>
          <a:solidFill>
            <a:srgbClr val="FFA3A3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B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105487" name="Oval 9"/>
          <p:cNvSpPr>
            <a:spLocks noChangeArrowheads="1"/>
          </p:cNvSpPr>
          <p:nvPr/>
        </p:nvSpPr>
        <p:spPr bwMode="auto">
          <a:xfrm>
            <a:off x="2373313" y="1106488"/>
            <a:ext cx="590550" cy="5603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88" name="Oval 8"/>
          <p:cNvSpPr>
            <a:spLocks noChangeArrowheads="1"/>
          </p:cNvSpPr>
          <p:nvPr/>
        </p:nvSpPr>
        <p:spPr bwMode="auto">
          <a:xfrm>
            <a:off x="4286250" y="2690813"/>
            <a:ext cx="592138" cy="5603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89" name="Oval 7"/>
          <p:cNvSpPr>
            <a:spLocks noChangeArrowheads="1"/>
          </p:cNvSpPr>
          <p:nvPr/>
        </p:nvSpPr>
        <p:spPr bwMode="auto">
          <a:xfrm>
            <a:off x="6129338" y="2386013"/>
            <a:ext cx="592137" cy="5619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90" name="Oval 6"/>
          <p:cNvSpPr>
            <a:spLocks noChangeArrowheads="1"/>
          </p:cNvSpPr>
          <p:nvPr/>
        </p:nvSpPr>
        <p:spPr bwMode="auto">
          <a:xfrm>
            <a:off x="3209925" y="1704975"/>
            <a:ext cx="592138" cy="5619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9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91" name="Oval 5"/>
          <p:cNvSpPr>
            <a:spLocks noChangeArrowheads="1"/>
          </p:cNvSpPr>
          <p:nvPr/>
        </p:nvSpPr>
        <p:spPr bwMode="auto">
          <a:xfrm>
            <a:off x="4271963" y="806450"/>
            <a:ext cx="590550" cy="5619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ru-RU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7</a:t>
            </a:r>
            <a:endParaRPr lang="ru-RU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92" name="Oval 4"/>
          <p:cNvSpPr>
            <a:spLocks noChangeArrowheads="1"/>
          </p:cNvSpPr>
          <p:nvPr/>
        </p:nvSpPr>
        <p:spPr bwMode="auto">
          <a:xfrm>
            <a:off x="4154488" y="1549400"/>
            <a:ext cx="590550" cy="560388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8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93" name="Oval 3"/>
          <p:cNvSpPr>
            <a:spLocks noChangeArrowheads="1"/>
          </p:cNvSpPr>
          <p:nvPr/>
        </p:nvSpPr>
        <p:spPr bwMode="auto">
          <a:xfrm>
            <a:off x="6042025" y="1138238"/>
            <a:ext cx="590550" cy="5603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05494" name="Oval 2"/>
          <p:cNvSpPr>
            <a:spLocks noChangeArrowheads="1"/>
          </p:cNvSpPr>
          <p:nvPr/>
        </p:nvSpPr>
        <p:spPr bwMode="auto">
          <a:xfrm>
            <a:off x="5254625" y="1698625"/>
            <a:ext cx="592138" cy="5619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3</a:t>
            </a:r>
            <a:endParaRPr lang="en-US" sz="240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25" name="Oval 12"/>
          <p:cNvSpPr>
            <a:spLocks noChangeArrowheads="1"/>
          </p:cNvSpPr>
          <p:nvPr/>
        </p:nvSpPr>
        <p:spPr bwMode="auto">
          <a:xfrm>
            <a:off x="5081588" y="976313"/>
            <a:ext cx="561975" cy="561975"/>
          </a:xfrm>
          <a:prstGeom prst="ellipse">
            <a:avLst/>
          </a:prstGeom>
          <a:solidFill>
            <a:srgbClr val="CC99FF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D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5081588" y="2417763"/>
            <a:ext cx="561975" cy="560387"/>
          </a:xfrm>
          <a:prstGeom prst="ellipse">
            <a:avLst/>
          </a:prstGeom>
          <a:solidFill>
            <a:srgbClr val="DAA6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E</a:t>
            </a:r>
            <a:endParaRPr lang="en-US" sz="2400" dirty="0">
              <a:latin typeface="Arial" pitchFamily="34" charset="0"/>
            </a:endParaRPr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6789738" y="1698625"/>
            <a:ext cx="561975" cy="56197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8" name="Oval 15"/>
          <p:cNvSpPr>
            <a:spLocks noChangeArrowheads="1"/>
          </p:cNvSpPr>
          <p:nvPr/>
        </p:nvSpPr>
        <p:spPr bwMode="auto">
          <a:xfrm>
            <a:off x="1666875" y="1698625"/>
            <a:ext cx="561975" cy="557213"/>
          </a:xfrm>
          <a:prstGeom prst="ellipse">
            <a:avLst/>
          </a:prstGeom>
          <a:solidFill>
            <a:srgbClr val="66FF66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A</a:t>
            </a:r>
            <a:endParaRPr lang="en-US" sz="2400">
              <a:latin typeface="Arial" pitchFamily="34" charset="0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3373438" y="2419350"/>
            <a:ext cx="561975" cy="552450"/>
          </a:xfrm>
          <a:prstGeom prst="ellipse">
            <a:avLst/>
          </a:prstGeom>
          <a:solidFill>
            <a:srgbClr val="3399FF"/>
          </a:solidFill>
          <a:ln w="9525">
            <a:noFill/>
            <a:round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0" tIns="18000" rIns="0" bIns="0"/>
          <a:lstStyle/>
          <a:p>
            <a:pPr algn="ctr" eaLnBrk="0" hangingPunct="0">
              <a:defRPr/>
            </a:pPr>
            <a:r>
              <a:rPr lang="en-US" sz="2400" b="1">
                <a:latin typeface="Courier New" pitchFamily="49" charset="0"/>
                <a:ea typeface="Calibri" pitchFamily="34" charset="0"/>
                <a:cs typeface="Courier New" pitchFamily="49" charset="0"/>
              </a:rPr>
              <a:t>C</a:t>
            </a:r>
            <a:endParaRPr lang="en-US" sz="2400">
              <a:latin typeface="Arial" pitchFamily="34" charset="0"/>
            </a:endParaRPr>
          </a:p>
        </p:txBody>
      </p:sp>
      <p:cxnSp>
        <p:nvCxnSpPr>
          <p:cNvPr id="30" name="AutoShape 19"/>
          <p:cNvCxnSpPr>
            <a:cxnSpLocks noChangeShapeType="1"/>
          </p:cNvCxnSpPr>
          <p:nvPr/>
        </p:nvCxnSpPr>
        <p:spPr bwMode="auto">
          <a:xfrm>
            <a:off x="3930650" y="2690813"/>
            <a:ext cx="1150938" cy="0"/>
          </a:xfrm>
          <a:prstGeom prst="straightConnector1">
            <a:avLst/>
          </a:prstGeom>
          <a:noFill/>
          <a:ln w="38100">
            <a:solidFill>
              <a:srgbClr val="3399FF"/>
            </a:solidFill>
            <a:round/>
            <a:headEnd/>
            <a:tailEnd type="none" w="sm" len="med"/>
          </a:ln>
        </p:spPr>
      </p:cxnSp>
      <p:sp>
        <p:nvSpPr>
          <p:cNvPr id="33" name="Полилиния 32"/>
          <p:cNvSpPr>
            <a:spLocks noChangeArrowheads="1"/>
          </p:cNvSpPr>
          <p:nvPr/>
        </p:nvSpPr>
        <p:spPr bwMode="auto">
          <a:xfrm>
            <a:off x="5638800" y="1265238"/>
            <a:ext cx="1162050" cy="628650"/>
          </a:xfrm>
          <a:custGeom>
            <a:avLst/>
            <a:gdLst>
              <a:gd name="T0" fmla="*/ 0 w 1136650"/>
              <a:gd name="T1" fmla="*/ 0 h 628650"/>
              <a:gd name="T2" fmla="*/ 1848350 w 1136650"/>
              <a:gd name="T3" fmla="*/ 628565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rgbClr val="CC99FF"/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" name="Полилиния 33"/>
          <p:cNvSpPr>
            <a:spLocks noChangeArrowheads="1"/>
          </p:cNvSpPr>
          <p:nvPr/>
        </p:nvSpPr>
        <p:spPr bwMode="auto">
          <a:xfrm flipV="1">
            <a:off x="2197100" y="1270000"/>
            <a:ext cx="1171575" cy="595313"/>
          </a:xfrm>
          <a:custGeom>
            <a:avLst/>
            <a:gdLst>
              <a:gd name="T0" fmla="*/ 0 w 1136650"/>
              <a:gd name="T1" fmla="*/ 0 h 628650"/>
              <a:gd name="T2" fmla="*/ 2210487 w 1136650"/>
              <a:gd name="T3" fmla="*/ 189452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" name="Полилиния 34"/>
          <p:cNvSpPr>
            <a:spLocks noChangeArrowheads="1"/>
          </p:cNvSpPr>
          <p:nvPr/>
        </p:nvSpPr>
        <p:spPr bwMode="auto">
          <a:xfrm flipV="1">
            <a:off x="5651500" y="2087563"/>
            <a:ext cx="1174750" cy="609600"/>
          </a:xfrm>
          <a:custGeom>
            <a:avLst/>
            <a:gdLst>
              <a:gd name="T0" fmla="*/ 0 w 1136650"/>
              <a:gd name="T1" fmla="*/ 0 h 628650"/>
              <a:gd name="T2" fmla="*/ 2347671 w 1136650"/>
              <a:gd name="T3" fmla="*/ 319450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rgbClr val="3399FF"/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36" name="Полилиния 35"/>
          <p:cNvSpPr>
            <a:spLocks noChangeArrowheads="1"/>
          </p:cNvSpPr>
          <p:nvPr/>
        </p:nvSpPr>
        <p:spPr bwMode="auto">
          <a:xfrm>
            <a:off x="2171700" y="2157413"/>
            <a:ext cx="1219200" cy="539750"/>
          </a:xfrm>
          <a:custGeom>
            <a:avLst/>
            <a:gdLst>
              <a:gd name="T0" fmla="*/ 0 w 1136650"/>
              <a:gd name="T1" fmla="*/ 0 h 628650"/>
              <a:gd name="T2" fmla="*/ 5314770 w 1136650"/>
              <a:gd name="T3" fmla="*/ 21961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727075" y="4511675"/>
            <a:ext cx="81978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>
              <a:buFont typeface="Arial" charset="0"/>
              <a:buChar char="•"/>
            </a:pPr>
            <a:r>
              <a:rPr lang="ru-RU" sz="2400" dirty="0"/>
              <a:t>ищем ребро минимальной длины среди всех рёбер, </a:t>
            </a:r>
            <a:r>
              <a:rPr lang="ru-RU" sz="2400" b="1" i="1" dirty="0"/>
              <a:t>концы которых окрашены в разные цвета</a:t>
            </a:r>
            <a:r>
              <a:rPr lang="ru-RU" sz="2400" dirty="0"/>
              <a:t>;</a:t>
            </a:r>
          </a:p>
          <a:p>
            <a:pPr marL="174625" indent="-174625">
              <a:buFont typeface="Arial" charset="0"/>
              <a:buChar char="•"/>
            </a:pPr>
            <a:r>
              <a:rPr lang="ru-RU" sz="2400" dirty="0"/>
              <a:t>найденное ребро 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4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iMin,jMin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2400" dirty="0">
                <a:solidFill>
                  <a:srgbClr val="333399"/>
                </a:solidFill>
              </a:rPr>
              <a:t> </a:t>
            </a:r>
            <a:r>
              <a:rPr lang="ru-RU" sz="2400" dirty="0"/>
              <a:t>добавляется в список выбранных, и все вершины, имеющие цвет </a:t>
            </a:r>
            <a:r>
              <a:rPr lang="ru-RU" sz="24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jMin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400" dirty="0"/>
              <a:t>, перекрашиваются в цвет </a:t>
            </a:r>
            <a:r>
              <a:rPr lang="ru-RU" sz="24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col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400" b="1" dirty="0" err="1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iMin</a:t>
            </a:r>
            <a:r>
              <a:rPr lang="ru-RU" sz="24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4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41" name="Прямоугольник 40"/>
          <p:cNvSpPr>
            <a:spLocks noChangeArrowheads="1"/>
          </p:cNvSpPr>
          <p:nvPr/>
        </p:nvSpPr>
        <p:spPr bwMode="auto">
          <a:xfrm>
            <a:off x="428596" y="4071942"/>
            <a:ext cx="28709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Сделать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N-1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раз: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85775" y="3527425"/>
            <a:ext cx="501772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col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for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in range(N)]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6731000" y="3124200"/>
            <a:ext cx="1854200" cy="1065213"/>
          </a:xfrm>
          <a:prstGeom prst="wedgeRoundRectCallout">
            <a:avLst>
              <a:gd name="adj1" fmla="val -73834"/>
              <a:gd name="adj2" fmla="val 932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/>
              <a:t>каждой вершине свой 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99FF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66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9" grpId="0" build="p"/>
      <p:bldP spid="41" grpId="0" build="p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Раскраска вершин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8115300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solidFill>
                  <a:srgbClr val="00B0F0"/>
                </a:solidFill>
                <a:latin typeface="+mn-lt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INF =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30000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очень большое число</a:t>
            </a:r>
            <a:endParaRPr lang="en-US" sz="28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[]  </a:t>
            </a:r>
          </a:p>
          <a:p>
            <a:pPr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pPr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W.append</a:t>
            </a:r>
            <a:r>
              <a:rPr lang="en-US" sz="2800" b="1" dirty="0"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]*N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заполнить матрицу</a:t>
            </a:r>
            <a:endParaRPr lang="en-US" sz="28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6501" name="Прямоугольник 4"/>
          <p:cNvSpPr>
            <a:spLocks noChangeArrowheads="1"/>
          </p:cNvSpPr>
          <p:nvPr/>
        </p:nvSpPr>
        <p:spPr bwMode="auto">
          <a:xfrm>
            <a:off x="381000" y="809625"/>
            <a:ext cx="29726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1">
                    <a:lumMod val="75000"/>
                  </a:schemeClr>
                </a:solidFill>
              </a:rPr>
              <a:t>Весовая матрица:</a:t>
            </a:r>
            <a:endParaRPr lang="ru-RU" sz="20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0054" name="Прямоугольник 5"/>
          <p:cNvSpPr>
            <a:spLocks noChangeArrowheads="1"/>
          </p:cNvSpPr>
          <p:nvPr/>
        </p:nvSpPr>
        <p:spPr bwMode="auto">
          <a:xfrm>
            <a:off x="357158" y="4429132"/>
            <a:ext cx="30644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Вывод результата: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5000636"/>
            <a:ext cx="8715436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 edge in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ostov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"("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edge[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],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","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,</a:t>
            </a:r>
            <a:r>
              <a:rPr lang="ru-RU" sz="10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edge[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],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") "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005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Раскраска вершин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9425" y="901700"/>
            <a:ext cx="8413750" cy="56324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ostov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[]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список выбранных рёбер </a:t>
            </a: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 k in range(N-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minDist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INF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cs typeface="Times New Roman" pitchFamily="18" charset="0"/>
              </a:rPr>
              <a:t># очень большое число</a:t>
            </a: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	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for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in range(N):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for j in range(N):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if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!=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[j]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\</a:t>
            </a: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and W[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][j]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minDist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iMin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jMin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j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minDist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W[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][j]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ostov.append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(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iMin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jMin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jMin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en-US" sz="2400" b="1" dirty="0">
              <a:solidFill>
                <a:srgbClr val="0000CC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for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in range(N):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  if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c: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4049713" algn="l"/>
              </a:tabLst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col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iMin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 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5891213" y="2125663"/>
            <a:ext cx="2455862" cy="989012"/>
          </a:xfrm>
          <a:prstGeom prst="wedgeRoundRectCallout">
            <a:avLst>
              <a:gd name="adj1" fmla="val -68312"/>
              <a:gd name="adj2" fmla="val 5598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/>
              <a:t>ищем ребро с минимальным весом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641850" y="5124450"/>
            <a:ext cx="1966913" cy="776288"/>
          </a:xfrm>
          <a:prstGeom prst="wedgeRoundRectCallout">
            <a:avLst>
              <a:gd name="adj1" fmla="val -76543"/>
              <a:gd name="adj2" fmla="val 36648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/>
              <a:t>перекраска вершин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400800" y="3944938"/>
            <a:ext cx="2286000" cy="776287"/>
          </a:xfrm>
          <a:prstGeom prst="wedgeRoundRectCallout">
            <a:avLst>
              <a:gd name="adj1" fmla="val -67519"/>
              <a:gd name="adj2" fmla="val 64323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/>
              <a:t>добавить новое ребро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граф?</a:t>
            </a: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420688" y="839788"/>
            <a:ext cx="8391525" cy="4619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sz="2400" dirty="0"/>
              <a:t>  </a:t>
            </a:r>
            <a:r>
              <a:rPr lang="ru-RU" sz="2400" b="1" dirty="0">
                <a:solidFill>
                  <a:srgbClr val="333399"/>
                </a:solidFill>
              </a:rPr>
              <a:t>Граф</a:t>
            </a:r>
            <a:r>
              <a:rPr lang="ru-RU" sz="2400" dirty="0"/>
              <a:t> – это набор вершин и связей между ними (рёбер).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016000" y="1631070"/>
            <a:ext cx="2546350" cy="2287587"/>
            <a:chOff x="6203" y="10783"/>
            <a:chExt cx="1358" cy="1220"/>
          </a:xfrm>
          <a:solidFill>
            <a:srgbClr val="E6E6FF"/>
          </a:solidFill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>
              <a:off x="7190" y="10783"/>
              <a:ext cx="371" cy="37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400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6203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 dirty="0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6203" y="1173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7116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dirty="0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7116" y="11730"/>
              <a:ext cx="274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13" name="AutoShape 8"/>
            <p:cNvCxnSpPr>
              <a:cxnSpLocks noChangeShapeType="1"/>
            </p:cNvCxnSpPr>
            <p:nvPr/>
          </p:nvCxnSpPr>
          <p:spPr bwMode="auto">
            <a:xfrm>
              <a:off x="6477" y="11867"/>
              <a:ext cx="63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4" name="AutoShape 7"/>
            <p:cNvCxnSpPr>
              <a:cxnSpLocks noChangeShapeType="1"/>
            </p:cNvCxnSpPr>
            <p:nvPr/>
          </p:nvCxnSpPr>
          <p:spPr bwMode="auto">
            <a:xfrm flipV="1">
              <a:off x="6340" y="11223"/>
              <a:ext cx="1" cy="50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" name="AutoShape 6"/>
            <p:cNvCxnSpPr>
              <a:cxnSpLocks noChangeShapeType="1"/>
            </p:cNvCxnSpPr>
            <p:nvPr/>
          </p:nvCxnSpPr>
          <p:spPr bwMode="auto">
            <a:xfrm flipV="1">
              <a:off x="6477" y="11086"/>
              <a:ext cx="63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AutoShape 5"/>
            <p:cNvCxnSpPr>
              <a:cxnSpLocks noChangeShapeType="1"/>
            </p:cNvCxnSpPr>
            <p:nvPr/>
          </p:nvCxnSpPr>
          <p:spPr bwMode="auto">
            <a:xfrm>
              <a:off x="7253" y="11222"/>
              <a:ext cx="1" cy="50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AutoShape 4"/>
            <p:cNvCxnSpPr>
              <a:cxnSpLocks noChangeShapeType="1"/>
            </p:cNvCxnSpPr>
            <p:nvPr/>
          </p:nvCxnSpPr>
          <p:spPr bwMode="auto">
            <a:xfrm flipV="1">
              <a:off x="6437" y="11182"/>
              <a:ext cx="719" cy="58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162425" y="2000273"/>
          <a:ext cx="4028420" cy="2145665"/>
        </p:xfrm>
        <a:graphic>
          <a:graphicData uri="http://schemas.openxmlformats.org/drawingml/2006/table">
            <a:tbl>
              <a:tblPr/>
              <a:tblGrid>
                <a:gridCol w="805684"/>
                <a:gridCol w="805684"/>
                <a:gridCol w="805684"/>
                <a:gridCol w="805684"/>
                <a:gridCol w="805684"/>
              </a:tblGrid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Овал 15"/>
          <p:cNvSpPr>
            <a:spLocks noChangeArrowheads="1"/>
          </p:cNvSpPr>
          <p:nvPr/>
        </p:nvSpPr>
        <p:spPr bwMode="auto">
          <a:xfrm>
            <a:off x="6718300" y="3244873"/>
            <a:ext cx="520700" cy="520700"/>
          </a:xfrm>
          <a:prstGeom prst="ellipse">
            <a:avLst/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7264400" y="4295798"/>
            <a:ext cx="1371600" cy="625475"/>
          </a:xfrm>
          <a:prstGeom prst="wedgeRoundRectCallout">
            <a:avLst>
              <a:gd name="adj1" fmla="val -56802"/>
              <a:gd name="adj2" fmla="val -14715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/>
              <a:t>петля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071934" y="1428736"/>
            <a:ext cx="38989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Матрица смежности:</a:t>
            </a:r>
            <a:endParaRPr lang="ru-RU" sz="1600" b="1" dirty="0">
              <a:solidFill>
                <a:srgbClr val="33339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3075" y="4148160"/>
            <a:ext cx="365601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Список смежности: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Прямоугольник 19"/>
          <p:cNvSpPr>
            <a:spLocks noChangeArrowheads="1"/>
          </p:cNvSpPr>
          <p:nvPr/>
        </p:nvSpPr>
        <p:spPr bwMode="auto">
          <a:xfrm>
            <a:off x="749300" y="4581548"/>
            <a:ext cx="3849688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(B,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C), 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200" b="1" dirty="0">
                <a:latin typeface="Courier New" pitchFamily="49" charset="0"/>
                <a:cs typeface="Courier New" pitchFamily="49" charset="0"/>
              </a:rPr>
            </a:br>
            <a:r>
              <a:rPr lang="ru-RU" sz="3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(A,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C,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D), 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200" b="1" dirty="0">
                <a:latin typeface="Courier New" pitchFamily="49" charset="0"/>
                <a:cs typeface="Courier New" pitchFamily="49" charset="0"/>
              </a:rPr>
            </a:br>
            <a:r>
              <a:rPr lang="ru-RU" sz="3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(A,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B,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>С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D), 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200" b="1" dirty="0">
                <a:latin typeface="Courier New" pitchFamily="49" charset="0"/>
                <a:cs typeface="Courier New" pitchFamily="49" charset="0"/>
              </a:rPr>
            </a:br>
            <a:r>
              <a:rPr lang="ru-RU" sz="3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(B,</a:t>
            </a:r>
            <a:r>
              <a:rPr lang="en-US" sz="3200" b="1" dirty="0">
                <a:latin typeface="+mn-lt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C)</a:t>
            </a:r>
            <a:r>
              <a:rPr 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</a:t>
            </a:r>
            <a:endParaRPr lang="ru-RU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Связность графа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000100" y="2357430"/>
            <a:ext cx="2546350" cy="2287587"/>
            <a:chOff x="6203" y="10783"/>
            <a:chExt cx="1358" cy="1220"/>
          </a:xfrm>
        </p:grpSpPr>
        <p:sp>
          <p:nvSpPr>
            <p:cNvPr id="98322" name="Oval 26"/>
            <p:cNvSpPr>
              <a:spLocks noChangeArrowheads="1"/>
            </p:cNvSpPr>
            <p:nvPr/>
          </p:nvSpPr>
          <p:spPr bwMode="auto">
            <a:xfrm>
              <a:off x="7190" y="10783"/>
              <a:ext cx="371" cy="37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6203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6203" y="1173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8" name="Oval 10"/>
            <p:cNvSpPr>
              <a:spLocks noChangeArrowheads="1"/>
            </p:cNvSpPr>
            <p:nvPr/>
          </p:nvSpPr>
          <p:spPr bwMode="auto">
            <a:xfrm>
              <a:off x="7116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dirty="0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7116" y="11730"/>
              <a:ext cx="274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98327" name="AutoShape 8"/>
            <p:cNvCxnSpPr>
              <a:cxnSpLocks noChangeShapeType="1"/>
            </p:cNvCxnSpPr>
            <p:nvPr/>
          </p:nvCxnSpPr>
          <p:spPr bwMode="auto">
            <a:xfrm>
              <a:off x="6477" y="11867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8328" name="AutoShape 7"/>
            <p:cNvCxnSpPr>
              <a:cxnSpLocks noChangeShapeType="1"/>
            </p:cNvCxnSpPr>
            <p:nvPr/>
          </p:nvCxnSpPr>
          <p:spPr bwMode="auto">
            <a:xfrm flipV="1">
              <a:off x="6340" y="11223"/>
              <a:ext cx="1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8329" name="AutoShape 6"/>
            <p:cNvCxnSpPr>
              <a:cxnSpLocks noChangeShapeType="1"/>
            </p:cNvCxnSpPr>
            <p:nvPr/>
          </p:nvCxnSpPr>
          <p:spPr bwMode="auto">
            <a:xfrm flipV="1">
              <a:off x="6477" y="11086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8330" name="AutoShape 5"/>
            <p:cNvCxnSpPr>
              <a:cxnSpLocks noChangeShapeType="1"/>
            </p:cNvCxnSpPr>
            <p:nvPr/>
          </p:nvCxnSpPr>
          <p:spPr bwMode="auto">
            <a:xfrm>
              <a:off x="7253" y="11222"/>
              <a:ext cx="1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8331" name="AutoShape 4"/>
            <p:cNvCxnSpPr>
              <a:cxnSpLocks noChangeShapeType="1"/>
            </p:cNvCxnSpPr>
            <p:nvPr/>
          </p:nvCxnSpPr>
          <p:spPr bwMode="auto">
            <a:xfrm flipV="1">
              <a:off x="6437" y="11182"/>
              <a:ext cx="719" cy="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4922838" y="2498738"/>
            <a:ext cx="2546350" cy="1779588"/>
            <a:chOff x="6203" y="10783"/>
            <a:chExt cx="1358" cy="949"/>
          </a:xfrm>
        </p:grpSpPr>
        <p:sp>
          <p:nvSpPr>
            <p:cNvPr id="98315" name="Oval 26"/>
            <p:cNvSpPr>
              <a:spLocks noChangeArrowheads="1"/>
            </p:cNvSpPr>
            <p:nvPr/>
          </p:nvSpPr>
          <p:spPr bwMode="auto">
            <a:xfrm>
              <a:off x="7190" y="10783"/>
              <a:ext cx="371" cy="37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35" name="Oval 12"/>
            <p:cNvSpPr>
              <a:spLocks noChangeArrowheads="1"/>
            </p:cNvSpPr>
            <p:nvPr/>
          </p:nvSpPr>
          <p:spPr bwMode="auto">
            <a:xfrm>
              <a:off x="6203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 dirty="0"/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6203" y="11459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7116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dirty="0"/>
            </a:p>
          </p:txBody>
        </p:sp>
        <p:sp>
          <p:nvSpPr>
            <p:cNvPr id="38" name="Oval 9"/>
            <p:cNvSpPr>
              <a:spLocks noChangeArrowheads="1"/>
            </p:cNvSpPr>
            <p:nvPr/>
          </p:nvSpPr>
          <p:spPr bwMode="auto">
            <a:xfrm>
              <a:off x="7116" y="11459"/>
              <a:ext cx="274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98320" name="AutoShape 8"/>
            <p:cNvCxnSpPr>
              <a:cxnSpLocks noChangeShapeType="1"/>
            </p:cNvCxnSpPr>
            <p:nvPr/>
          </p:nvCxnSpPr>
          <p:spPr bwMode="auto">
            <a:xfrm>
              <a:off x="6477" y="11596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8321" name="AutoShape 6"/>
            <p:cNvCxnSpPr>
              <a:cxnSpLocks noChangeShapeType="1"/>
            </p:cNvCxnSpPr>
            <p:nvPr/>
          </p:nvCxnSpPr>
          <p:spPr bwMode="auto">
            <a:xfrm flipV="1">
              <a:off x="6477" y="11086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4" name="Группа 48"/>
          <p:cNvGrpSpPr>
            <a:grpSpLocks/>
          </p:cNvGrpSpPr>
          <p:nvPr/>
        </p:nvGrpSpPr>
        <p:grpSpPr bwMode="auto">
          <a:xfrm>
            <a:off x="3700463" y="2932126"/>
            <a:ext cx="4279900" cy="2425700"/>
            <a:chOff x="4470400" y="3949700"/>
            <a:chExt cx="4279900" cy="2425699"/>
          </a:xfrm>
        </p:grpSpPr>
        <p:sp>
          <p:nvSpPr>
            <p:cNvPr id="45" name="Полилиния 44"/>
            <p:cNvSpPr/>
            <p:nvPr/>
          </p:nvSpPr>
          <p:spPr bwMode="auto">
            <a:xfrm>
              <a:off x="6464300" y="3949700"/>
              <a:ext cx="368300" cy="1930399"/>
            </a:xfrm>
            <a:custGeom>
              <a:avLst/>
              <a:gdLst>
                <a:gd name="connsiteX0" fmla="*/ 0 w 622300"/>
                <a:gd name="connsiteY0" fmla="*/ 1892300 h 1930400"/>
                <a:gd name="connsiteX1" fmla="*/ 50800 w 622300"/>
                <a:gd name="connsiteY1" fmla="*/ 1854200 h 1930400"/>
                <a:gd name="connsiteX2" fmla="*/ 101600 w 622300"/>
                <a:gd name="connsiteY2" fmla="*/ 1790700 h 1930400"/>
                <a:gd name="connsiteX3" fmla="*/ 622300 w 622300"/>
                <a:gd name="connsiteY3" fmla="*/ 0 h 1930400"/>
                <a:gd name="connsiteX4" fmla="*/ 609600 w 622300"/>
                <a:gd name="connsiteY4" fmla="*/ 1892300 h 1930400"/>
                <a:gd name="connsiteX5" fmla="*/ 228600 w 622300"/>
                <a:gd name="connsiteY5" fmla="*/ 1930400 h 193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22300" h="1930400">
                  <a:moveTo>
                    <a:pt x="0" y="1892300"/>
                  </a:moveTo>
                  <a:cubicBezTo>
                    <a:pt x="16933" y="1879600"/>
                    <a:pt x="35833" y="1869167"/>
                    <a:pt x="50800" y="1854200"/>
                  </a:cubicBezTo>
                  <a:cubicBezTo>
                    <a:pt x="69967" y="1835033"/>
                    <a:pt x="101600" y="1790700"/>
                    <a:pt x="101600" y="1790700"/>
                  </a:cubicBezTo>
                  <a:lnTo>
                    <a:pt x="622300" y="0"/>
                  </a:lnTo>
                  <a:cubicBezTo>
                    <a:pt x="618067" y="630767"/>
                    <a:pt x="613833" y="1261533"/>
                    <a:pt x="609600" y="1892300"/>
                  </a:cubicBezTo>
                  <a:lnTo>
                    <a:pt x="228600" y="1930400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ru-RU" sz="2800"/>
            </a:p>
          </p:txBody>
        </p:sp>
        <p:sp>
          <p:nvSpPr>
            <p:cNvPr id="48" name="Полилиния 47"/>
            <p:cNvSpPr/>
            <p:nvPr/>
          </p:nvSpPr>
          <p:spPr bwMode="auto">
            <a:xfrm>
              <a:off x="6807200" y="4902200"/>
              <a:ext cx="330200" cy="965200"/>
            </a:xfrm>
            <a:custGeom>
              <a:avLst/>
              <a:gdLst>
                <a:gd name="connsiteX0" fmla="*/ 0 w 330200"/>
                <a:gd name="connsiteY0" fmla="*/ 952500 h 965200"/>
                <a:gd name="connsiteX1" fmla="*/ 0 w 330200"/>
                <a:gd name="connsiteY1" fmla="*/ 952500 h 965200"/>
                <a:gd name="connsiteX2" fmla="*/ 330200 w 330200"/>
                <a:gd name="connsiteY2" fmla="*/ 0 h 965200"/>
                <a:gd name="connsiteX3" fmla="*/ 254000 w 330200"/>
                <a:gd name="connsiteY3" fmla="*/ 952500 h 965200"/>
                <a:gd name="connsiteX4" fmla="*/ 50800 w 330200"/>
                <a:gd name="connsiteY4" fmla="*/ 965200 h 9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200" h="965200">
                  <a:moveTo>
                    <a:pt x="0" y="952500"/>
                  </a:moveTo>
                  <a:lnTo>
                    <a:pt x="0" y="952500"/>
                  </a:lnTo>
                  <a:lnTo>
                    <a:pt x="330200" y="0"/>
                  </a:lnTo>
                  <a:lnTo>
                    <a:pt x="254000" y="952500"/>
                  </a:lnTo>
                  <a:lnTo>
                    <a:pt x="50800" y="965200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ru-RU" sz="2800"/>
            </a:p>
          </p:txBody>
        </p:sp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4470400" y="5749924"/>
              <a:ext cx="4279900" cy="625475"/>
            </a:xfrm>
            <a:prstGeom prst="round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800" dirty="0"/>
                <a:t>компоненты связности</a:t>
              </a:r>
            </a:p>
          </p:txBody>
        </p:sp>
      </p:grpSp>
      <p:sp>
        <p:nvSpPr>
          <p:cNvPr id="43" name="Text Box 30"/>
          <p:cNvSpPr txBox="1">
            <a:spLocks noChangeArrowheads="1"/>
          </p:cNvSpPr>
          <p:nvPr/>
        </p:nvSpPr>
        <p:spPr bwMode="auto">
          <a:xfrm>
            <a:off x="379413" y="882650"/>
            <a:ext cx="8420100" cy="830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marL="361950" indent="-361950">
              <a:defRPr/>
            </a:pPr>
            <a:r>
              <a:rPr lang="ru-RU" sz="2400" dirty="0">
                <a:latin typeface="+mj-lt"/>
              </a:rPr>
              <a:t> </a:t>
            </a:r>
            <a:r>
              <a:rPr lang="ru-RU" sz="2400" b="1" dirty="0">
                <a:solidFill>
                  <a:srgbClr val="333399"/>
                </a:solidFill>
                <a:latin typeface="+mj-lt"/>
              </a:rPr>
              <a:t>Связный граф </a:t>
            </a:r>
            <a:r>
              <a:rPr lang="ru-RU" sz="2400" dirty="0">
                <a:latin typeface="+mj-lt"/>
              </a:rPr>
              <a:t>– это граф, между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любыми вершинами которого существует путь.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Дерево – это граф?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911225" y="1736725"/>
            <a:ext cx="2546350" cy="2287588"/>
            <a:chOff x="6203" y="10783"/>
            <a:chExt cx="1358" cy="1220"/>
          </a:xfrm>
        </p:grpSpPr>
        <p:sp>
          <p:nvSpPr>
            <p:cNvPr id="99338" name="Oval 26"/>
            <p:cNvSpPr>
              <a:spLocks noChangeArrowheads="1"/>
            </p:cNvSpPr>
            <p:nvPr/>
          </p:nvSpPr>
          <p:spPr bwMode="auto">
            <a:xfrm>
              <a:off x="7190" y="10783"/>
              <a:ext cx="371" cy="37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6203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 dirty="0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6203" y="1173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7116" y="10950"/>
              <a:ext cx="274" cy="27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dirty="0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7116" y="11730"/>
              <a:ext cx="274" cy="2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99343" name="AutoShape 8"/>
            <p:cNvCxnSpPr>
              <a:cxnSpLocks noChangeShapeType="1"/>
            </p:cNvCxnSpPr>
            <p:nvPr/>
          </p:nvCxnSpPr>
          <p:spPr bwMode="auto">
            <a:xfrm>
              <a:off x="6477" y="11867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9344" name="AutoShape 7"/>
            <p:cNvCxnSpPr>
              <a:cxnSpLocks noChangeShapeType="1"/>
            </p:cNvCxnSpPr>
            <p:nvPr/>
          </p:nvCxnSpPr>
          <p:spPr bwMode="auto">
            <a:xfrm flipV="1">
              <a:off x="6340" y="11223"/>
              <a:ext cx="1" cy="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9345" name="AutoShape 6"/>
            <p:cNvCxnSpPr>
              <a:cxnSpLocks noChangeShapeType="1"/>
            </p:cNvCxnSpPr>
            <p:nvPr/>
          </p:nvCxnSpPr>
          <p:spPr bwMode="auto">
            <a:xfrm flipV="1">
              <a:off x="6477" y="11086"/>
              <a:ext cx="63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9346" name="AutoShape 5"/>
            <p:cNvCxnSpPr>
              <a:cxnSpLocks noChangeShapeType="1"/>
            </p:cNvCxnSpPr>
            <p:nvPr/>
          </p:nvCxnSpPr>
          <p:spPr bwMode="auto">
            <a:xfrm>
              <a:off x="7253" y="11222"/>
              <a:ext cx="1" cy="5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9347" name="AutoShape 4"/>
            <p:cNvCxnSpPr>
              <a:cxnSpLocks noChangeShapeType="1"/>
            </p:cNvCxnSpPr>
            <p:nvPr/>
          </p:nvCxnSpPr>
          <p:spPr bwMode="auto">
            <a:xfrm flipV="1">
              <a:off x="6437" y="11182"/>
              <a:ext cx="719" cy="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4471689" y="1818772"/>
            <a:ext cx="3648075" cy="2390775"/>
            <a:chOff x="3427" y="3631"/>
            <a:chExt cx="2437" cy="1597"/>
          </a:xfrm>
          <a:solidFill>
            <a:srgbClr val="E6E6FF"/>
          </a:solidFill>
        </p:grpSpPr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3427" y="4939"/>
              <a:ext cx="274" cy="28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H</a:t>
              </a:r>
              <a:endParaRPr lang="en-US" sz="3600" dirty="0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4046" y="4954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J</a:t>
              </a:r>
              <a:endParaRPr lang="en-US" sz="3600" dirty="0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4664" y="3631"/>
              <a:ext cx="280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3600" dirty="0"/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auto">
            <a:xfrm>
              <a:off x="3736" y="4522"/>
              <a:ext cx="279" cy="27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3600" dirty="0"/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auto">
            <a:xfrm>
              <a:off x="4046" y="4068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3600" dirty="0"/>
            </a:p>
          </p:txBody>
        </p:sp>
        <p:sp>
          <p:nvSpPr>
            <p:cNvPr id="24" name="Oval 14"/>
            <p:cNvSpPr>
              <a:spLocks noChangeArrowheads="1"/>
            </p:cNvSpPr>
            <p:nvPr/>
          </p:nvSpPr>
          <p:spPr bwMode="auto">
            <a:xfrm>
              <a:off x="4356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E</a:t>
              </a:r>
              <a:endParaRPr lang="en-US" sz="3600" dirty="0"/>
            </a:p>
          </p:txBody>
        </p:sp>
        <p:sp>
          <p:nvSpPr>
            <p:cNvPr id="25" name="Oval 13"/>
            <p:cNvSpPr>
              <a:spLocks noChangeArrowheads="1"/>
            </p:cNvSpPr>
            <p:nvPr/>
          </p:nvSpPr>
          <p:spPr bwMode="auto">
            <a:xfrm>
              <a:off x="4977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F</a:t>
              </a:r>
              <a:endParaRPr lang="en-US" sz="3600" dirty="0"/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5590" y="4519"/>
              <a:ext cx="274" cy="28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G</a:t>
              </a:r>
              <a:endParaRPr lang="en-US" sz="3600" dirty="0"/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5284" y="4068"/>
              <a:ext cx="274" cy="27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0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3600" dirty="0"/>
            </a:p>
          </p:txBody>
        </p:sp>
        <p:cxnSp>
          <p:nvCxnSpPr>
            <p:cNvPr id="61459" name="AutoShape 10"/>
            <p:cNvCxnSpPr>
              <a:cxnSpLocks noChangeShapeType="1"/>
            </p:cNvCxnSpPr>
            <p:nvPr/>
          </p:nvCxnSpPr>
          <p:spPr bwMode="auto">
            <a:xfrm flipH="1">
              <a:off x="4280" y="3865"/>
              <a:ext cx="424" cy="24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0" name="AutoShape 9"/>
            <p:cNvCxnSpPr>
              <a:cxnSpLocks noChangeShapeType="1"/>
            </p:cNvCxnSpPr>
            <p:nvPr/>
          </p:nvCxnSpPr>
          <p:spPr bwMode="auto">
            <a:xfrm>
              <a:off x="4898" y="3865"/>
              <a:ext cx="426" cy="24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1" name="AutoShape 8"/>
            <p:cNvCxnSpPr>
              <a:cxnSpLocks noChangeShapeType="1"/>
            </p:cNvCxnSpPr>
            <p:nvPr/>
          </p:nvCxnSpPr>
          <p:spPr bwMode="auto">
            <a:xfrm flipH="1">
              <a:off x="3873" y="4302"/>
              <a:ext cx="213" cy="22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2" name="AutoShape 7"/>
            <p:cNvCxnSpPr>
              <a:cxnSpLocks noChangeShapeType="1"/>
            </p:cNvCxnSpPr>
            <p:nvPr/>
          </p:nvCxnSpPr>
          <p:spPr bwMode="auto">
            <a:xfrm>
              <a:off x="4280" y="4302"/>
              <a:ext cx="213" cy="21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3" name="AutoShape 6"/>
            <p:cNvCxnSpPr>
              <a:cxnSpLocks noChangeShapeType="1"/>
            </p:cNvCxnSpPr>
            <p:nvPr/>
          </p:nvCxnSpPr>
          <p:spPr bwMode="auto">
            <a:xfrm flipH="1">
              <a:off x="3564" y="4753"/>
              <a:ext cx="212" cy="18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4" name="AutoShape 5"/>
            <p:cNvCxnSpPr>
              <a:cxnSpLocks noChangeShapeType="1"/>
            </p:cNvCxnSpPr>
            <p:nvPr/>
          </p:nvCxnSpPr>
          <p:spPr bwMode="auto">
            <a:xfrm>
              <a:off x="3970" y="4753"/>
              <a:ext cx="213" cy="20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5" name="AutoShape 4"/>
            <p:cNvCxnSpPr>
              <a:cxnSpLocks noChangeShapeType="1"/>
            </p:cNvCxnSpPr>
            <p:nvPr/>
          </p:nvCxnSpPr>
          <p:spPr bwMode="auto">
            <a:xfrm flipH="1">
              <a:off x="5114" y="4302"/>
              <a:ext cx="210" cy="21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66" name="AutoShape 3"/>
            <p:cNvCxnSpPr>
              <a:cxnSpLocks noChangeShapeType="1"/>
            </p:cNvCxnSpPr>
            <p:nvPr/>
          </p:nvCxnSpPr>
          <p:spPr bwMode="auto">
            <a:xfrm>
              <a:off x="5518" y="4302"/>
              <a:ext cx="209" cy="21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6" name="AutoShape 5"/>
          <p:cNvSpPr>
            <a:spLocks noChangeArrowheads="1"/>
          </p:cNvSpPr>
          <p:nvPr/>
        </p:nvSpPr>
        <p:spPr bwMode="auto">
          <a:xfrm>
            <a:off x="6678613" y="4200525"/>
            <a:ext cx="1752600" cy="625475"/>
          </a:xfrm>
          <a:prstGeom prst="wedgeRoundRectCallout">
            <a:avLst>
              <a:gd name="adj1" fmla="val -56802"/>
              <a:gd name="adj2" fmla="val -14715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/>
              <a:t>дерево</a:t>
            </a:r>
          </a:p>
        </p:txBody>
      </p:sp>
      <p:sp>
        <p:nvSpPr>
          <p:cNvPr id="62472" name="Крест 36"/>
          <p:cNvSpPr>
            <a:spLocks noChangeArrowheads="1"/>
          </p:cNvSpPr>
          <p:nvPr/>
        </p:nvSpPr>
        <p:spPr bwMode="auto">
          <a:xfrm rot="2700000">
            <a:off x="1584325" y="2589213"/>
            <a:ext cx="901700" cy="901700"/>
          </a:xfrm>
          <a:prstGeom prst="plus">
            <a:avLst>
              <a:gd name="adj" fmla="val 44718"/>
            </a:avLst>
          </a:prstGeom>
          <a:solidFill>
            <a:srgbClr val="FF0000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473" name="Прямоугольник 37"/>
          <p:cNvSpPr>
            <a:spLocks noChangeArrowheads="1"/>
          </p:cNvSpPr>
          <p:nvPr/>
        </p:nvSpPr>
        <p:spPr bwMode="auto">
          <a:xfrm>
            <a:off x="1041400" y="4195763"/>
            <a:ext cx="24415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257300" algn="l"/>
              </a:tabLst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ABC	ABDC</a:t>
            </a:r>
          </a:p>
          <a:p>
            <a:pPr>
              <a:tabLst>
                <a:tab pos="1257300" algn="l"/>
              </a:tabLst>
            </a:pPr>
            <a:r>
              <a:rPr lang="en-US" sz="3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BCD	CCC…</a:t>
            </a:r>
            <a:endParaRPr lang="ru-RU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428596" y="1071546"/>
            <a:ext cx="8420100" cy="4619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>
            <a:spAutoFit/>
          </a:bodyPr>
          <a:lstStyle/>
          <a:p>
            <a:pPr marL="361950" indent="-361950"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Дерево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400" dirty="0">
                <a:latin typeface="+mj-lt"/>
              </a:rPr>
              <a:t>– это связный граф без циклов (замкнутых путей).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2472" grpId="0" animBg="1"/>
      <p:bldP spid="624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Взвешенные графы</a:t>
            </a:r>
          </a:p>
        </p:txBody>
      </p:sp>
      <p:grpSp>
        <p:nvGrpSpPr>
          <p:cNvPr id="2" name="Группа 44"/>
          <p:cNvGrpSpPr>
            <a:grpSpLocks/>
          </p:cNvGrpSpPr>
          <p:nvPr/>
        </p:nvGrpSpPr>
        <p:grpSpPr bwMode="auto">
          <a:xfrm>
            <a:off x="557213" y="1352560"/>
            <a:ext cx="3662362" cy="2465387"/>
            <a:chOff x="5481638" y="900113"/>
            <a:chExt cx="3662362" cy="2465387"/>
          </a:xfrm>
        </p:grpSpPr>
        <p:sp>
          <p:nvSpPr>
            <p:cNvPr id="100397" name="Oval 26"/>
            <p:cNvSpPr>
              <a:spLocks noChangeArrowheads="1"/>
            </p:cNvSpPr>
            <p:nvPr/>
          </p:nvSpPr>
          <p:spPr bwMode="auto">
            <a:xfrm>
              <a:off x="7794298" y="938213"/>
              <a:ext cx="695652" cy="69565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4000"/>
            </a:p>
          </p:txBody>
        </p: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5943600" y="1250950"/>
              <a:ext cx="514350" cy="51276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/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5943600" y="2714625"/>
              <a:ext cx="514350" cy="51117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7654925" y="1250950"/>
              <a:ext cx="514350" cy="51276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/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7654925" y="2714625"/>
              <a:ext cx="514350" cy="50958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100402" name="AutoShape 8"/>
            <p:cNvCxnSpPr>
              <a:cxnSpLocks noChangeShapeType="1"/>
            </p:cNvCxnSpPr>
            <p:nvPr/>
          </p:nvCxnSpPr>
          <p:spPr bwMode="auto">
            <a:xfrm>
              <a:off x="6457370" y="2970790"/>
              <a:ext cx="1198172" cy="1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0403" name="AutoShape 7"/>
            <p:cNvCxnSpPr>
              <a:cxnSpLocks noChangeShapeType="1"/>
            </p:cNvCxnSpPr>
            <p:nvPr/>
          </p:nvCxnSpPr>
          <p:spPr bwMode="auto">
            <a:xfrm flipV="1">
              <a:off x="6200485" y="1763244"/>
              <a:ext cx="1875" cy="9506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0404" name="AutoShape 6"/>
            <p:cNvCxnSpPr>
              <a:cxnSpLocks noChangeShapeType="1"/>
            </p:cNvCxnSpPr>
            <p:nvPr/>
          </p:nvCxnSpPr>
          <p:spPr bwMode="auto">
            <a:xfrm flipV="1">
              <a:off x="6457370" y="1506360"/>
              <a:ext cx="1198172" cy="1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0405" name="AutoShape 5"/>
            <p:cNvCxnSpPr>
              <a:cxnSpLocks noChangeShapeType="1"/>
            </p:cNvCxnSpPr>
            <p:nvPr/>
          </p:nvCxnSpPr>
          <p:spPr bwMode="auto">
            <a:xfrm>
              <a:off x="7912427" y="1761369"/>
              <a:ext cx="1875" cy="952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0406" name="AutoShape 4"/>
            <p:cNvCxnSpPr>
              <a:cxnSpLocks noChangeShapeType="1"/>
            </p:cNvCxnSpPr>
            <p:nvPr/>
          </p:nvCxnSpPr>
          <p:spPr bwMode="auto">
            <a:xfrm flipV="1">
              <a:off x="6382367" y="1686366"/>
              <a:ext cx="1348178" cy="110254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0407" name="Oval 2"/>
            <p:cNvSpPr>
              <a:spLocks noChangeArrowheads="1"/>
            </p:cNvSpPr>
            <p:nvPr/>
          </p:nvSpPr>
          <p:spPr bwMode="auto">
            <a:xfrm>
              <a:off x="5481638" y="20177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12</a:t>
              </a:r>
              <a:endParaRPr lang="ru-RU" sz="4400"/>
            </a:p>
          </p:txBody>
        </p:sp>
        <p:sp>
          <p:nvSpPr>
            <p:cNvPr id="100408" name="Oval 2"/>
            <p:cNvSpPr>
              <a:spLocks noChangeArrowheads="1"/>
            </p:cNvSpPr>
            <p:nvPr/>
          </p:nvSpPr>
          <p:spPr bwMode="auto">
            <a:xfrm>
              <a:off x="6573838" y="10398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8</a:t>
              </a:r>
              <a:endParaRPr lang="ru-RU" sz="4400"/>
            </a:p>
          </p:txBody>
        </p:sp>
        <p:sp>
          <p:nvSpPr>
            <p:cNvPr id="100409" name="Oval 2"/>
            <p:cNvSpPr>
              <a:spLocks noChangeArrowheads="1"/>
            </p:cNvSpPr>
            <p:nvPr/>
          </p:nvSpPr>
          <p:spPr bwMode="auto">
            <a:xfrm>
              <a:off x="8224838" y="9001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2</a:t>
              </a:r>
              <a:endParaRPr lang="ru-RU" sz="4400"/>
            </a:p>
          </p:txBody>
        </p:sp>
        <p:sp>
          <p:nvSpPr>
            <p:cNvPr id="100410" name="Oval 2"/>
            <p:cNvSpPr>
              <a:spLocks noChangeArrowheads="1"/>
            </p:cNvSpPr>
            <p:nvPr/>
          </p:nvSpPr>
          <p:spPr bwMode="auto">
            <a:xfrm>
              <a:off x="6484938" y="18399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5</a:t>
              </a:r>
              <a:endParaRPr lang="ru-RU" sz="4400"/>
            </a:p>
          </p:txBody>
        </p:sp>
        <p:sp>
          <p:nvSpPr>
            <p:cNvPr id="100411" name="Oval 2"/>
            <p:cNvSpPr>
              <a:spLocks noChangeArrowheads="1"/>
            </p:cNvSpPr>
            <p:nvPr/>
          </p:nvSpPr>
          <p:spPr bwMode="auto">
            <a:xfrm>
              <a:off x="7653338" y="20304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4</a:t>
              </a:r>
              <a:endParaRPr lang="ru-RU" sz="4400"/>
            </a:p>
          </p:txBody>
        </p:sp>
        <p:sp>
          <p:nvSpPr>
            <p:cNvPr id="100412" name="Oval 2"/>
            <p:cNvSpPr>
              <a:spLocks noChangeArrowheads="1"/>
            </p:cNvSpPr>
            <p:nvPr/>
          </p:nvSpPr>
          <p:spPr bwMode="auto">
            <a:xfrm>
              <a:off x="6624638" y="2894013"/>
              <a:ext cx="919162" cy="47148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>
                <a:spcAft>
                  <a:spcPts val="1000"/>
                </a:spcAft>
              </a:pPr>
              <a:r>
                <a:rPr lang="ru-RU" sz="2800" b="1">
                  <a:latin typeface="Courier New" pitchFamily="49" charset="0"/>
                </a:rPr>
                <a:t>6</a:t>
              </a:r>
              <a:endParaRPr lang="ru-RU" sz="4400"/>
            </a:p>
          </p:txBody>
        </p:sp>
      </p:grp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533900" y="1816110"/>
          <a:ext cx="4028420" cy="2453640"/>
        </p:xfrm>
        <a:graphic>
          <a:graphicData uri="http://schemas.openxmlformats.org/drawingml/2006/table">
            <a:tbl>
              <a:tblPr/>
              <a:tblGrid>
                <a:gridCol w="805684"/>
                <a:gridCol w="805684"/>
                <a:gridCol w="805684"/>
                <a:gridCol w="805684"/>
                <a:gridCol w="805684"/>
              </a:tblGrid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52656" marR="152656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5072066" y="1214422"/>
            <a:ext cx="3421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Весовая матрица: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638175" y="4189422"/>
            <a:ext cx="2159000" cy="596900"/>
          </a:xfrm>
          <a:prstGeom prst="wedgeRoundRectCallout">
            <a:avLst>
              <a:gd name="adj1" fmla="val 20390"/>
              <a:gd name="adj2" fmla="val -12451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/>
              <a:t>вес ребра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Ориентированные графы (орграфы)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0525" y="831850"/>
            <a:ext cx="8331200" cy="9064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Рёбра имеют направление (начало и конец), рёбра называю </a:t>
            </a:r>
            <a:r>
              <a:rPr lang="ru-RU" sz="2400" b="1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дугами</a:t>
            </a:r>
            <a:r>
              <a:rPr lang="ru-RU" sz="2400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.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381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636588" y="1866900"/>
            <a:ext cx="2752725" cy="2222500"/>
            <a:chOff x="7112" y="6956"/>
            <a:chExt cx="2069" cy="1670"/>
          </a:xfrm>
        </p:grpSpPr>
        <p:sp>
          <p:nvSpPr>
            <p:cNvPr id="206872" name="Oval 24"/>
            <p:cNvSpPr>
              <a:spLocks noChangeArrowheads="1"/>
            </p:cNvSpPr>
            <p:nvPr/>
          </p:nvSpPr>
          <p:spPr bwMode="auto">
            <a:xfrm>
              <a:off x="7415" y="7079"/>
              <a:ext cx="358" cy="35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4000" dirty="0"/>
            </a:p>
          </p:txBody>
        </p:sp>
        <p:sp>
          <p:nvSpPr>
            <p:cNvPr id="206871" name="Oval 23"/>
            <p:cNvSpPr>
              <a:spLocks noChangeArrowheads="1"/>
            </p:cNvSpPr>
            <p:nvPr/>
          </p:nvSpPr>
          <p:spPr bwMode="auto">
            <a:xfrm>
              <a:off x="7415" y="8092"/>
              <a:ext cx="358" cy="35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4000" dirty="0"/>
            </a:p>
          </p:txBody>
        </p:sp>
        <p:sp>
          <p:nvSpPr>
            <p:cNvPr id="206870" name="Oval 22"/>
            <p:cNvSpPr>
              <a:spLocks noChangeArrowheads="1"/>
            </p:cNvSpPr>
            <p:nvPr/>
          </p:nvSpPr>
          <p:spPr bwMode="auto">
            <a:xfrm>
              <a:off x="8601" y="7079"/>
              <a:ext cx="358" cy="35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4000" dirty="0"/>
            </a:p>
          </p:txBody>
        </p:sp>
        <p:sp>
          <p:nvSpPr>
            <p:cNvPr id="206869" name="Oval 21"/>
            <p:cNvSpPr>
              <a:spLocks noChangeArrowheads="1"/>
            </p:cNvSpPr>
            <p:nvPr/>
          </p:nvSpPr>
          <p:spPr bwMode="auto">
            <a:xfrm>
              <a:off x="8601" y="8092"/>
              <a:ext cx="358" cy="354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4000" dirty="0"/>
            </a:p>
          </p:txBody>
        </p:sp>
        <p:cxnSp>
          <p:nvCxnSpPr>
            <p:cNvPr id="101428" name="AutoShape 20"/>
            <p:cNvCxnSpPr>
              <a:cxnSpLocks noChangeShapeType="1"/>
            </p:cNvCxnSpPr>
            <p:nvPr/>
          </p:nvCxnSpPr>
          <p:spPr bwMode="auto">
            <a:xfrm flipV="1">
              <a:off x="7770" y="8269"/>
              <a:ext cx="8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101429" name="AutoShape 19"/>
            <p:cNvCxnSpPr>
              <a:cxnSpLocks noChangeShapeType="1"/>
            </p:cNvCxnSpPr>
            <p:nvPr/>
          </p:nvCxnSpPr>
          <p:spPr bwMode="auto">
            <a:xfrm flipV="1">
              <a:off x="7642" y="7434"/>
              <a:ext cx="1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101430" name="AutoShape 18"/>
            <p:cNvCxnSpPr>
              <a:cxnSpLocks noChangeShapeType="1"/>
            </p:cNvCxnSpPr>
            <p:nvPr/>
          </p:nvCxnSpPr>
          <p:spPr bwMode="auto">
            <a:xfrm flipV="1">
              <a:off x="7770" y="7256"/>
              <a:ext cx="8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101431" name="AutoShape 17"/>
            <p:cNvCxnSpPr>
              <a:cxnSpLocks noChangeShapeType="1"/>
            </p:cNvCxnSpPr>
            <p:nvPr/>
          </p:nvCxnSpPr>
          <p:spPr bwMode="auto">
            <a:xfrm>
              <a:off x="8730" y="7432"/>
              <a:ext cx="1" cy="6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101432" name="AutoShape 16"/>
            <p:cNvCxnSpPr>
              <a:cxnSpLocks noChangeShapeType="1"/>
            </p:cNvCxnSpPr>
            <p:nvPr/>
          </p:nvCxnSpPr>
          <p:spPr bwMode="auto">
            <a:xfrm flipV="1">
              <a:off x="7718" y="7380"/>
              <a:ext cx="934" cy="7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sp>
          <p:nvSpPr>
            <p:cNvPr id="101433" name="Oval 10"/>
            <p:cNvSpPr>
              <a:spLocks noChangeArrowheads="1"/>
            </p:cNvSpPr>
            <p:nvPr/>
          </p:nvSpPr>
          <p:spPr bwMode="auto">
            <a:xfrm>
              <a:off x="7112" y="7559"/>
              <a:ext cx="438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12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1434" name="Oval 9"/>
            <p:cNvSpPr>
              <a:spLocks noChangeArrowheads="1"/>
            </p:cNvSpPr>
            <p:nvPr/>
          </p:nvSpPr>
          <p:spPr bwMode="auto">
            <a:xfrm>
              <a:off x="7770" y="6956"/>
              <a:ext cx="742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1435" name="Oval 8"/>
            <p:cNvSpPr>
              <a:spLocks noChangeArrowheads="1"/>
            </p:cNvSpPr>
            <p:nvPr/>
          </p:nvSpPr>
          <p:spPr bwMode="auto">
            <a:xfrm>
              <a:off x="7729" y="7504"/>
              <a:ext cx="741" cy="355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5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1436" name="Oval 7"/>
            <p:cNvSpPr>
              <a:spLocks noChangeArrowheads="1"/>
            </p:cNvSpPr>
            <p:nvPr/>
          </p:nvSpPr>
          <p:spPr bwMode="auto">
            <a:xfrm>
              <a:off x="8808" y="7627"/>
              <a:ext cx="373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1437" name="Oval 6"/>
            <p:cNvSpPr>
              <a:spLocks noChangeArrowheads="1"/>
            </p:cNvSpPr>
            <p:nvPr/>
          </p:nvSpPr>
          <p:spPr bwMode="auto">
            <a:xfrm>
              <a:off x="7782" y="8270"/>
              <a:ext cx="741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6</a:t>
              </a:r>
              <a:endParaRPr lang="ru-RU" sz="4000">
                <a:ea typeface="Calibri" pitchFamily="34" charset="0"/>
                <a:cs typeface="Courier New" pitchFamily="49" charset="0"/>
              </a:endParaRPr>
            </a:p>
          </p:txBody>
        </p:sp>
        <p:cxnSp>
          <p:nvCxnSpPr>
            <p:cNvPr id="101438" name="AutoShape 3"/>
            <p:cNvCxnSpPr>
              <a:cxnSpLocks noChangeShapeType="1"/>
            </p:cNvCxnSpPr>
            <p:nvPr/>
          </p:nvCxnSpPr>
          <p:spPr bwMode="auto">
            <a:xfrm>
              <a:off x="7537" y="7430"/>
              <a:ext cx="1" cy="6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  <p:cxnSp>
          <p:nvCxnSpPr>
            <p:cNvPr id="101439" name="AutoShape 2"/>
            <p:cNvCxnSpPr>
              <a:cxnSpLocks noChangeShapeType="1"/>
            </p:cNvCxnSpPr>
            <p:nvPr/>
          </p:nvCxnSpPr>
          <p:spPr bwMode="auto">
            <a:xfrm flipV="1">
              <a:off x="8818" y="7428"/>
              <a:ext cx="1" cy="6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</p:spPr>
        </p:cxnSp>
      </p:grp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4514850" y="1939925"/>
          <a:ext cx="3635359" cy="2146714"/>
        </p:xfrm>
        <a:graphic>
          <a:graphicData uri="http://schemas.openxmlformats.org/drawingml/2006/table">
            <a:tbl>
              <a:tblPr/>
              <a:tblGrid>
                <a:gridCol w="696879"/>
                <a:gridCol w="772361"/>
                <a:gridCol w="772361"/>
                <a:gridCol w="696879"/>
                <a:gridCol w="696879"/>
              </a:tblGrid>
              <a:tr h="4332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2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71149" marR="171149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769938" y="4452938"/>
            <a:ext cx="7604125" cy="663575"/>
            <a:chOff x="464" y="2126"/>
            <a:chExt cx="4789" cy="418"/>
          </a:xfrm>
        </p:grpSpPr>
        <p:sp>
          <p:nvSpPr>
            <p:cNvPr id="49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47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Весовая матрица может быть несимметрична!</a:t>
              </a:r>
            </a:p>
          </p:txBody>
        </p:sp>
        <p:sp>
          <p:nvSpPr>
            <p:cNvPr id="10142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Жадные алгоритмы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31800" y="2171700"/>
            <a:ext cx="8323263" cy="1203325"/>
          </a:xfrm>
          <a:prstGeom prst="rect">
            <a:avLst/>
          </a:prstGeom>
          <a:ln>
            <a:headEnd/>
            <a:tailEnd type="none" w="med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361950" indent="-361950">
              <a:defRPr/>
            </a:pPr>
            <a:r>
              <a:rPr lang="ru-RU" sz="2400" b="1" dirty="0">
                <a:solidFill>
                  <a:srgbClr val="333399"/>
                </a:solidFill>
                <a:latin typeface="+mn-lt"/>
                <a:cs typeface="Courier New" pitchFamily="49" charset="0"/>
              </a:rPr>
              <a:t>Жадный алгоритм </a:t>
            </a:r>
            <a:r>
              <a:rPr lang="ru-RU" sz="2400" dirty="0">
                <a:latin typeface="+mn-lt"/>
                <a:cs typeface="Courier New" pitchFamily="49" charset="0"/>
              </a:rPr>
              <a:t>– это многошаговый алгоритм, в котором на каждом шаге принимается решение, лучшее в данный момент. </a:t>
            </a:r>
          </a:p>
        </p:txBody>
      </p:sp>
      <p:pic>
        <p:nvPicPr>
          <p:cNvPr id="10240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011238"/>
            <a:ext cx="1314450" cy="1050925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10240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250" y="1016000"/>
            <a:ext cx="1268413" cy="10144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102407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6700" y="912813"/>
            <a:ext cx="1154113" cy="1230312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102408" name="Picture 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48288" y="1012825"/>
            <a:ext cx="1281112" cy="1071563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pic>
        <p:nvPicPr>
          <p:cNvPr id="102409" name="Picture 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3875" y="984250"/>
            <a:ext cx="1150938" cy="1090613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</p:spPr>
      </p:pic>
      <p:sp>
        <p:nvSpPr>
          <p:cNvPr id="102410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412875" y="3919538"/>
            <a:ext cx="5684838" cy="2444750"/>
            <a:chOff x="3391" y="9676"/>
            <a:chExt cx="3606" cy="1551"/>
          </a:xfrm>
        </p:grpSpPr>
        <p:cxnSp>
          <p:nvCxnSpPr>
            <p:cNvPr id="102417" name="AutoShape 25"/>
            <p:cNvCxnSpPr>
              <a:cxnSpLocks noChangeShapeType="1"/>
            </p:cNvCxnSpPr>
            <p:nvPr/>
          </p:nvCxnSpPr>
          <p:spPr bwMode="auto">
            <a:xfrm flipV="1">
              <a:off x="4792" y="9964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18" name="AutoShape 24"/>
            <p:cNvCxnSpPr>
              <a:cxnSpLocks noChangeShapeType="1"/>
            </p:cNvCxnSpPr>
            <p:nvPr/>
          </p:nvCxnSpPr>
          <p:spPr bwMode="auto">
            <a:xfrm>
              <a:off x="3681" y="10510"/>
              <a:ext cx="793" cy="36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19" name="AutoShape 23"/>
            <p:cNvCxnSpPr>
              <a:cxnSpLocks noChangeShapeType="1"/>
            </p:cNvCxnSpPr>
            <p:nvPr/>
          </p:nvCxnSpPr>
          <p:spPr bwMode="auto">
            <a:xfrm flipV="1">
              <a:off x="3747" y="9963"/>
              <a:ext cx="727" cy="38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20" name="AutoShape 22"/>
            <p:cNvCxnSpPr>
              <a:cxnSpLocks noChangeShapeType="1"/>
            </p:cNvCxnSpPr>
            <p:nvPr/>
          </p:nvCxnSpPr>
          <p:spPr bwMode="auto">
            <a:xfrm>
              <a:off x="5745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21" name="AutoShape 21"/>
            <p:cNvCxnSpPr>
              <a:cxnSpLocks noChangeShapeType="1"/>
            </p:cNvCxnSpPr>
            <p:nvPr/>
          </p:nvCxnSpPr>
          <p:spPr bwMode="auto">
            <a:xfrm flipV="1">
              <a:off x="4688" y="10089"/>
              <a:ext cx="932" cy="76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sp>
          <p:nvSpPr>
            <p:cNvPr id="102422" name="Oval 20"/>
            <p:cNvSpPr>
              <a:spLocks noChangeArrowheads="1"/>
            </p:cNvSpPr>
            <p:nvPr/>
          </p:nvSpPr>
          <p:spPr bwMode="auto">
            <a:xfrm>
              <a:off x="3796" y="1070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cxnSp>
          <p:nvCxnSpPr>
            <p:cNvPr id="102423" name="AutoShape 19"/>
            <p:cNvCxnSpPr>
              <a:cxnSpLocks noChangeShapeType="1"/>
            </p:cNvCxnSpPr>
            <p:nvPr/>
          </p:nvCxnSpPr>
          <p:spPr bwMode="auto">
            <a:xfrm flipV="1">
              <a:off x="4792" y="10873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24" name="AutoShape 18"/>
            <p:cNvCxnSpPr>
              <a:cxnSpLocks noChangeShapeType="1"/>
            </p:cNvCxnSpPr>
            <p:nvPr/>
          </p:nvCxnSpPr>
          <p:spPr bwMode="auto">
            <a:xfrm>
              <a:off x="4660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25" name="AutoShape 17"/>
            <p:cNvCxnSpPr>
              <a:cxnSpLocks noChangeShapeType="1"/>
            </p:cNvCxnSpPr>
            <p:nvPr/>
          </p:nvCxnSpPr>
          <p:spPr bwMode="auto">
            <a:xfrm flipV="1">
              <a:off x="5913" y="10434"/>
              <a:ext cx="864" cy="4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2426" name="AutoShape 16"/>
            <p:cNvCxnSpPr>
              <a:cxnSpLocks noChangeShapeType="1"/>
            </p:cNvCxnSpPr>
            <p:nvPr/>
          </p:nvCxnSpPr>
          <p:spPr bwMode="auto">
            <a:xfrm>
              <a:off x="5913" y="9962"/>
              <a:ext cx="864" cy="47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sp>
          <p:nvSpPr>
            <p:cNvPr id="132109" name="Oval 13"/>
            <p:cNvSpPr>
              <a:spLocks noChangeArrowheads="1"/>
            </p:cNvSpPr>
            <p:nvPr/>
          </p:nvSpPr>
          <p:spPr bwMode="auto">
            <a:xfrm>
              <a:off x="4474" y="9786"/>
              <a:ext cx="356" cy="37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02428" name="Oval 9"/>
            <p:cNvSpPr>
              <a:spLocks noChangeArrowheads="1"/>
            </p:cNvSpPr>
            <p:nvPr/>
          </p:nvSpPr>
          <p:spPr bwMode="auto">
            <a:xfrm>
              <a:off x="3839" y="986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29" name="Oval 8"/>
            <p:cNvSpPr>
              <a:spLocks noChangeArrowheads="1"/>
            </p:cNvSpPr>
            <p:nvPr/>
          </p:nvSpPr>
          <p:spPr bwMode="auto">
            <a:xfrm>
              <a:off x="5053" y="10871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0" name="Oval 7"/>
            <p:cNvSpPr>
              <a:spLocks noChangeArrowheads="1"/>
            </p:cNvSpPr>
            <p:nvPr/>
          </p:nvSpPr>
          <p:spPr bwMode="auto">
            <a:xfrm>
              <a:off x="6222" y="1067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5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1" name="Oval 6"/>
            <p:cNvSpPr>
              <a:spLocks noChangeArrowheads="1"/>
            </p:cNvSpPr>
            <p:nvPr/>
          </p:nvSpPr>
          <p:spPr bwMode="auto">
            <a:xfrm>
              <a:off x="4370" y="1024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9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2" name="Oval 5"/>
            <p:cNvSpPr>
              <a:spLocks noChangeArrowheads="1"/>
            </p:cNvSpPr>
            <p:nvPr/>
          </p:nvSpPr>
          <p:spPr bwMode="auto">
            <a:xfrm>
              <a:off x="5043" y="967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7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3" name="Oval 4"/>
            <p:cNvSpPr>
              <a:spLocks noChangeArrowheads="1"/>
            </p:cNvSpPr>
            <p:nvPr/>
          </p:nvSpPr>
          <p:spPr bwMode="auto">
            <a:xfrm>
              <a:off x="4969" y="10147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4" name="Oval 3"/>
            <p:cNvSpPr>
              <a:spLocks noChangeArrowheads="1"/>
            </p:cNvSpPr>
            <p:nvPr/>
          </p:nvSpPr>
          <p:spPr bwMode="auto">
            <a:xfrm>
              <a:off x="6166" y="988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2435" name="Oval 2"/>
            <p:cNvSpPr>
              <a:spLocks noChangeArrowheads="1"/>
            </p:cNvSpPr>
            <p:nvPr/>
          </p:nvSpPr>
          <p:spPr bwMode="auto">
            <a:xfrm>
              <a:off x="5667" y="10242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32108" name="Oval 12"/>
            <p:cNvSpPr>
              <a:spLocks noChangeArrowheads="1"/>
            </p:cNvSpPr>
            <p:nvPr/>
          </p:nvSpPr>
          <p:spPr bwMode="auto">
            <a:xfrm>
              <a:off x="5557" y="9784"/>
              <a:ext cx="356" cy="37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32107" name="Oval 11"/>
            <p:cNvSpPr>
              <a:spLocks noChangeArrowheads="1"/>
            </p:cNvSpPr>
            <p:nvPr/>
          </p:nvSpPr>
          <p:spPr bwMode="auto">
            <a:xfrm>
              <a:off x="5557" y="10698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E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32106" name="Oval 10"/>
            <p:cNvSpPr>
              <a:spLocks noChangeArrowheads="1"/>
            </p:cNvSpPr>
            <p:nvPr/>
          </p:nvSpPr>
          <p:spPr bwMode="auto">
            <a:xfrm>
              <a:off x="6641" y="10242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F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32111" name="Oval 15"/>
            <p:cNvSpPr>
              <a:spLocks noChangeArrowheads="1"/>
            </p:cNvSpPr>
            <p:nvPr/>
          </p:nvSpPr>
          <p:spPr bwMode="auto">
            <a:xfrm>
              <a:off x="3391" y="10242"/>
              <a:ext cx="356" cy="35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32110" name="Oval 14"/>
            <p:cNvSpPr>
              <a:spLocks noChangeArrowheads="1"/>
            </p:cNvSpPr>
            <p:nvPr/>
          </p:nvSpPr>
          <p:spPr bwMode="auto">
            <a:xfrm>
              <a:off x="4474" y="10699"/>
              <a:ext cx="356" cy="32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400">
                <a:latin typeface="Arial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90525" y="3438525"/>
            <a:ext cx="8331200" cy="4810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i="1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400" b="1" kern="0" dirty="0">
                <a:solidFill>
                  <a:schemeClr val="accent1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Найти кратчайший маршрут из 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А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в </a:t>
            </a:r>
            <a:r>
              <a:rPr lang="en-US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F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.</a:t>
            </a:r>
            <a:endParaRPr lang="ru-RU" sz="1400" dirty="0"/>
          </a:p>
        </p:txBody>
      </p:sp>
      <p:cxnSp>
        <p:nvCxnSpPr>
          <p:cNvPr id="125965" name="AutoShape 24"/>
          <p:cNvCxnSpPr>
            <a:cxnSpLocks noChangeShapeType="1"/>
          </p:cNvCxnSpPr>
          <p:nvPr/>
        </p:nvCxnSpPr>
        <p:spPr bwMode="auto">
          <a:xfrm>
            <a:off x="1927225" y="5259388"/>
            <a:ext cx="1196975" cy="5508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5966" name="AutoShape 19"/>
          <p:cNvCxnSpPr>
            <a:cxnSpLocks noChangeShapeType="1"/>
          </p:cNvCxnSpPr>
          <p:nvPr/>
        </p:nvCxnSpPr>
        <p:spPr bwMode="auto">
          <a:xfrm>
            <a:off x="3683000" y="5816600"/>
            <a:ext cx="1150938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5967" name="AutoShape 22"/>
          <p:cNvCxnSpPr>
            <a:cxnSpLocks noChangeShapeType="1"/>
          </p:cNvCxnSpPr>
          <p:nvPr/>
        </p:nvCxnSpPr>
        <p:spPr bwMode="auto">
          <a:xfrm flipH="1">
            <a:off x="5126038" y="4656138"/>
            <a:ext cx="0" cy="8778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5968" name="AutoShape 16"/>
          <p:cNvCxnSpPr>
            <a:cxnSpLocks noChangeShapeType="1"/>
          </p:cNvCxnSpPr>
          <p:nvPr/>
        </p:nvCxnSpPr>
        <p:spPr bwMode="auto">
          <a:xfrm>
            <a:off x="5391150" y="4384675"/>
            <a:ext cx="1152525" cy="63023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Жадные алгоритмы</a:t>
            </a:r>
          </a:p>
        </p:txBody>
      </p:sp>
      <p:sp>
        <p:nvSpPr>
          <p:cNvPr id="10342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666875" y="1354138"/>
            <a:ext cx="5684838" cy="2444750"/>
            <a:chOff x="3391" y="9676"/>
            <a:chExt cx="3606" cy="1551"/>
          </a:xfrm>
        </p:grpSpPr>
        <p:cxnSp>
          <p:nvCxnSpPr>
            <p:cNvPr id="103443" name="AutoShape 25"/>
            <p:cNvCxnSpPr>
              <a:cxnSpLocks noChangeShapeType="1"/>
            </p:cNvCxnSpPr>
            <p:nvPr/>
          </p:nvCxnSpPr>
          <p:spPr bwMode="auto">
            <a:xfrm flipV="1">
              <a:off x="4792" y="9964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44" name="AutoShape 24"/>
            <p:cNvCxnSpPr>
              <a:cxnSpLocks noChangeShapeType="1"/>
            </p:cNvCxnSpPr>
            <p:nvPr/>
          </p:nvCxnSpPr>
          <p:spPr bwMode="auto">
            <a:xfrm>
              <a:off x="3681" y="10510"/>
              <a:ext cx="793" cy="36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45" name="AutoShape 23"/>
            <p:cNvCxnSpPr>
              <a:cxnSpLocks noChangeShapeType="1"/>
            </p:cNvCxnSpPr>
            <p:nvPr/>
          </p:nvCxnSpPr>
          <p:spPr bwMode="auto">
            <a:xfrm flipV="1">
              <a:off x="3747" y="9963"/>
              <a:ext cx="727" cy="38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46" name="AutoShape 22"/>
            <p:cNvCxnSpPr>
              <a:cxnSpLocks noChangeShapeType="1"/>
            </p:cNvCxnSpPr>
            <p:nvPr/>
          </p:nvCxnSpPr>
          <p:spPr bwMode="auto">
            <a:xfrm>
              <a:off x="5745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47" name="AutoShape 21"/>
            <p:cNvCxnSpPr>
              <a:cxnSpLocks noChangeShapeType="1"/>
            </p:cNvCxnSpPr>
            <p:nvPr/>
          </p:nvCxnSpPr>
          <p:spPr bwMode="auto">
            <a:xfrm flipV="1">
              <a:off x="4688" y="10089"/>
              <a:ext cx="932" cy="76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sp>
          <p:nvSpPr>
            <p:cNvPr id="103448" name="Oval 20"/>
            <p:cNvSpPr>
              <a:spLocks noChangeArrowheads="1"/>
            </p:cNvSpPr>
            <p:nvPr/>
          </p:nvSpPr>
          <p:spPr bwMode="auto">
            <a:xfrm>
              <a:off x="3796" y="1070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cs typeface="Courier New" pitchFamily="49" charset="0"/>
                </a:rPr>
                <a:t>4</a:t>
              </a:r>
              <a:endParaRPr lang="en-US" sz="2400"/>
            </a:p>
          </p:txBody>
        </p:sp>
        <p:cxnSp>
          <p:nvCxnSpPr>
            <p:cNvPr id="103449" name="AutoShape 19"/>
            <p:cNvCxnSpPr>
              <a:cxnSpLocks noChangeShapeType="1"/>
            </p:cNvCxnSpPr>
            <p:nvPr/>
          </p:nvCxnSpPr>
          <p:spPr bwMode="auto">
            <a:xfrm flipV="1">
              <a:off x="4792" y="10873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50" name="AutoShape 18"/>
            <p:cNvCxnSpPr>
              <a:cxnSpLocks noChangeShapeType="1"/>
            </p:cNvCxnSpPr>
            <p:nvPr/>
          </p:nvCxnSpPr>
          <p:spPr bwMode="auto">
            <a:xfrm>
              <a:off x="4660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51" name="AutoShape 17"/>
            <p:cNvCxnSpPr>
              <a:cxnSpLocks noChangeShapeType="1"/>
            </p:cNvCxnSpPr>
            <p:nvPr/>
          </p:nvCxnSpPr>
          <p:spPr bwMode="auto">
            <a:xfrm flipV="1">
              <a:off x="5913" y="10434"/>
              <a:ext cx="864" cy="4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cxnSp>
          <p:nvCxnSpPr>
            <p:cNvPr id="103452" name="AutoShape 16"/>
            <p:cNvCxnSpPr>
              <a:cxnSpLocks noChangeShapeType="1"/>
            </p:cNvCxnSpPr>
            <p:nvPr/>
          </p:nvCxnSpPr>
          <p:spPr bwMode="auto">
            <a:xfrm>
              <a:off x="5913" y="9962"/>
              <a:ext cx="864" cy="47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med"/>
            </a:ln>
          </p:spPr>
        </p:cxnSp>
        <p:sp>
          <p:nvSpPr>
            <p:cNvPr id="132109" name="Oval 13"/>
            <p:cNvSpPr>
              <a:spLocks noChangeArrowheads="1"/>
            </p:cNvSpPr>
            <p:nvPr/>
          </p:nvSpPr>
          <p:spPr bwMode="auto">
            <a:xfrm>
              <a:off x="4474" y="9786"/>
              <a:ext cx="356" cy="37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03454" name="Oval 9"/>
            <p:cNvSpPr>
              <a:spLocks noChangeArrowheads="1"/>
            </p:cNvSpPr>
            <p:nvPr/>
          </p:nvSpPr>
          <p:spPr bwMode="auto">
            <a:xfrm>
              <a:off x="3839" y="986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55" name="Oval 8"/>
            <p:cNvSpPr>
              <a:spLocks noChangeArrowheads="1"/>
            </p:cNvSpPr>
            <p:nvPr/>
          </p:nvSpPr>
          <p:spPr bwMode="auto">
            <a:xfrm>
              <a:off x="5053" y="10871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56" name="Oval 7"/>
            <p:cNvSpPr>
              <a:spLocks noChangeArrowheads="1"/>
            </p:cNvSpPr>
            <p:nvPr/>
          </p:nvSpPr>
          <p:spPr bwMode="auto">
            <a:xfrm>
              <a:off x="6222" y="1067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57" name="Oval 6"/>
            <p:cNvSpPr>
              <a:spLocks noChangeArrowheads="1"/>
            </p:cNvSpPr>
            <p:nvPr/>
          </p:nvSpPr>
          <p:spPr bwMode="auto">
            <a:xfrm>
              <a:off x="4370" y="1024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9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58" name="Oval 5"/>
            <p:cNvSpPr>
              <a:spLocks noChangeArrowheads="1"/>
            </p:cNvSpPr>
            <p:nvPr/>
          </p:nvSpPr>
          <p:spPr bwMode="auto">
            <a:xfrm>
              <a:off x="5043" y="967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7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59" name="Oval 4"/>
            <p:cNvSpPr>
              <a:spLocks noChangeArrowheads="1"/>
            </p:cNvSpPr>
            <p:nvPr/>
          </p:nvSpPr>
          <p:spPr bwMode="auto">
            <a:xfrm>
              <a:off x="4969" y="10147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60" name="Oval 3"/>
            <p:cNvSpPr>
              <a:spLocks noChangeArrowheads="1"/>
            </p:cNvSpPr>
            <p:nvPr/>
          </p:nvSpPr>
          <p:spPr bwMode="auto">
            <a:xfrm>
              <a:off x="6166" y="988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3461" name="Oval 2"/>
            <p:cNvSpPr>
              <a:spLocks noChangeArrowheads="1"/>
            </p:cNvSpPr>
            <p:nvPr/>
          </p:nvSpPr>
          <p:spPr bwMode="auto">
            <a:xfrm>
              <a:off x="5667" y="10242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32108" name="Oval 12"/>
            <p:cNvSpPr>
              <a:spLocks noChangeArrowheads="1"/>
            </p:cNvSpPr>
            <p:nvPr/>
          </p:nvSpPr>
          <p:spPr bwMode="auto">
            <a:xfrm>
              <a:off x="5557" y="9784"/>
              <a:ext cx="356" cy="37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32107" name="Oval 11"/>
            <p:cNvSpPr>
              <a:spLocks noChangeArrowheads="1"/>
            </p:cNvSpPr>
            <p:nvPr/>
          </p:nvSpPr>
          <p:spPr bwMode="auto">
            <a:xfrm>
              <a:off x="5557" y="10698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E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32106" name="Oval 10"/>
            <p:cNvSpPr>
              <a:spLocks noChangeArrowheads="1"/>
            </p:cNvSpPr>
            <p:nvPr/>
          </p:nvSpPr>
          <p:spPr bwMode="auto">
            <a:xfrm>
              <a:off x="6641" y="10242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F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132111" name="Oval 15"/>
            <p:cNvSpPr>
              <a:spLocks noChangeArrowheads="1"/>
            </p:cNvSpPr>
            <p:nvPr/>
          </p:nvSpPr>
          <p:spPr bwMode="auto">
            <a:xfrm>
              <a:off x="3391" y="10242"/>
              <a:ext cx="356" cy="35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32110" name="Oval 14"/>
            <p:cNvSpPr>
              <a:spLocks noChangeArrowheads="1"/>
            </p:cNvSpPr>
            <p:nvPr/>
          </p:nvSpPr>
          <p:spPr bwMode="auto">
            <a:xfrm>
              <a:off x="4474" y="10699"/>
              <a:ext cx="356" cy="32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400" dirty="0">
                <a:latin typeface="Arial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90525" y="809625"/>
            <a:ext cx="8331200" cy="4810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400" b="1" i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4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. Найти кратчайший маршрут из </a:t>
            </a:r>
            <a:r>
              <a:rPr lang="ru-RU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А</a:t>
            </a:r>
            <a:r>
              <a:rPr lang="ru-RU" sz="24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 в </a:t>
            </a:r>
            <a:r>
              <a:rPr lang="en-US" sz="2400" b="1" kern="0" dirty="0">
                <a:solidFill>
                  <a:srgbClr val="333399"/>
                </a:solidFill>
                <a:latin typeface="Arial"/>
                <a:ea typeface="+mj-ea"/>
                <a:cs typeface="+mj-cs"/>
              </a:rPr>
              <a:t>F</a:t>
            </a:r>
            <a:r>
              <a:rPr lang="ru-RU" sz="2400" b="1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.</a:t>
            </a:r>
            <a:endParaRPr lang="ru-RU" sz="1400" b="1" dirty="0"/>
          </a:p>
        </p:txBody>
      </p:sp>
      <p:cxnSp>
        <p:nvCxnSpPr>
          <p:cNvPr id="126983" name="AutoShape 24"/>
          <p:cNvCxnSpPr>
            <a:cxnSpLocks noChangeShapeType="1"/>
          </p:cNvCxnSpPr>
          <p:nvPr/>
        </p:nvCxnSpPr>
        <p:spPr bwMode="auto">
          <a:xfrm>
            <a:off x="2181225" y="2693988"/>
            <a:ext cx="1196975" cy="550862"/>
          </a:xfrm>
          <a:prstGeom prst="straightConnector1">
            <a:avLst/>
          </a:prstGeom>
          <a:noFill/>
          <a:ln w="38100">
            <a:solidFill>
              <a:srgbClr val="33CC33"/>
            </a:solidFill>
            <a:round/>
            <a:headEnd/>
            <a:tailEnd type="none" w="sm" len="med"/>
          </a:ln>
        </p:spPr>
      </p:cxnSp>
      <p:cxnSp>
        <p:nvCxnSpPr>
          <p:cNvPr id="126984" name="AutoShape 19"/>
          <p:cNvCxnSpPr>
            <a:cxnSpLocks noChangeShapeType="1"/>
          </p:cNvCxnSpPr>
          <p:nvPr/>
        </p:nvCxnSpPr>
        <p:spPr bwMode="auto">
          <a:xfrm>
            <a:off x="3937000" y="3251200"/>
            <a:ext cx="1150938" cy="0"/>
          </a:xfrm>
          <a:prstGeom prst="straightConnector1">
            <a:avLst/>
          </a:prstGeom>
          <a:noFill/>
          <a:ln w="38100">
            <a:solidFill>
              <a:srgbClr val="33CC33"/>
            </a:solidFill>
            <a:round/>
            <a:headEnd/>
            <a:tailEnd type="none" w="sm" len="med"/>
          </a:ln>
        </p:spPr>
      </p:cxnSp>
      <p:cxnSp>
        <p:nvCxnSpPr>
          <p:cNvPr id="126985" name="AutoShape 16"/>
          <p:cNvCxnSpPr>
            <a:cxnSpLocks noChangeShapeType="1"/>
          </p:cNvCxnSpPr>
          <p:nvPr/>
        </p:nvCxnSpPr>
        <p:spPr bwMode="auto">
          <a:xfrm>
            <a:off x="5645150" y="1819275"/>
            <a:ext cx="1152525" cy="63023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6986" name="AutoShape 19"/>
          <p:cNvCxnSpPr>
            <a:cxnSpLocks noChangeShapeType="1"/>
          </p:cNvCxnSpPr>
          <p:nvPr/>
        </p:nvCxnSpPr>
        <p:spPr bwMode="auto">
          <a:xfrm>
            <a:off x="3937000" y="1803400"/>
            <a:ext cx="1150938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6987" name="AutoShape 24"/>
          <p:cNvCxnSpPr>
            <a:cxnSpLocks noChangeShapeType="1"/>
          </p:cNvCxnSpPr>
          <p:nvPr/>
        </p:nvCxnSpPr>
        <p:spPr bwMode="auto">
          <a:xfrm flipV="1">
            <a:off x="2195513" y="1812925"/>
            <a:ext cx="1166812" cy="60166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none" w="sm" len="med"/>
          </a:ln>
        </p:spPr>
      </p:cxnSp>
      <p:cxnSp>
        <p:nvCxnSpPr>
          <p:cNvPr id="126988" name="AutoShape 16"/>
          <p:cNvCxnSpPr>
            <a:cxnSpLocks noChangeShapeType="1"/>
          </p:cNvCxnSpPr>
          <p:nvPr/>
        </p:nvCxnSpPr>
        <p:spPr bwMode="auto">
          <a:xfrm flipH="1">
            <a:off x="5645150" y="2644775"/>
            <a:ext cx="1169988" cy="596900"/>
          </a:xfrm>
          <a:prstGeom prst="straightConnector1">
            <a:avLst/>
          </a:prstGeom>
          <a:noFill/>
          <a:ln w="38100">
            <a:solidFill>
              <a:srgbClr val="33CC33"/>
            </a:solidFill>
            <a:round/>
            <a:headEnd/>
            <a:tailEnd type="none" w="sm" len="med"/>
          </a:ln>
        </p:spPr>
      </p:cxn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2462213" y="3894138"/>
            <a:ext cx="4219575" cy="663575"/>
            <a:chOff x="464" y="2126"/>
            <a:chExt cx="2658" cy="418"/>
          </a:xfrm>
        </p:grpSpPr>
        <p:sp>
          <p:nvSpPr>
            <p:cNvPr id="49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34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Это лучший маршрут?</a:t>
              </a:r>
            </a:p>
          </p:txBody>
        </p:sp>
        <p:sp>
          <p:nvSpPr>
            <p:cNvPr id="10344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69938" y="4694238"/>
            <a:ext cx="7604125" cy="930275"/>
            <a:chOff x="464" y="2126"/>
            <a:chExt cx="4789" cy="586"/>
          </a:xfrm>
        </p:grpSpPr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471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Жадный алгоритм не всегда даёт наилучшее решение!</a:t>
              </a:r>
            </a:p>
          </p:txBody>
        </p:sp>
        <p:sp>
          <p:nvSpPr>
            <p:cNvPr id="10344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Задача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Прима-Краскала</a:t>
            </a:r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4452" name="Прямоугольник 3"/>
          <p:cNvSpPr>
            <a:spLocks noChangeArrowheads="1"/>
          </p:cNvSpPr>
          <p:nvPr/>
        </p:nvSpPr>
        <p:spPr bwMode="auto">
          <a:xfrm>
            <a:off x="381000" y="823913"/>
            <a:ext cx="8432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Задача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400" dirty="0"/>
              <a:t>Между какими городами нужно проложить линии связи, чтобы все города были связаны в одну систему и общая длина линий связи была наименьшей?</a:t>
            </a:r>
            <a:br>
              <a:rPr lang="ru-RU" sz="2400" dirty="0"/>
            </a:br>
            <a:r>
              <a:rPr lang="ru-RU" sz="2400" dirty="0"/>
              <a:t>(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минимальное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остовное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дерево</a:t>
            </a:r>
            <a:r>
              <a:rPr lang="ru-RU" sz="2400" dirty="0"/>
              <a:t>)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1666875" y="2360613"/>
            <a:ext cx="5684838" cy="2444750"/>
            <a:chOff x="3391" y="9676"/>
            <a:chExt cx="3606" cy="1551"/>
          </a:xfrm>
        </p:grpSpPr>
        <p:cxnSp>
          <p:nvCxnSpPr>
            <p:cNvPr id="104464" name="AutoShape 25"/>
            <p:cNvCxnSpPr>
              <a:cxnSpLocks noChangeShapeType="1"/>
            </p:cNvCxnSpPr>
            <p:nvPr/>
          </p:nvCxnSpPr>
          <p:spPr bwMode="auto">
            <a:xfrm flipV="1">
              <a:off x="4792" y="9964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65" name="AutoShape 24"/>
            <p:cNvCxnSpPr>
              <a:cxnSpLocks noChangeShapeType="1"/>
            </p:cNvCxnSpPr>
            <p:nvPr/>
          </p:nvCxnSpPr>
          <p:spPr bwMode="auto">
            <a:xfrm>
              <a:off x="3681" y="10510"/>
              <a:ext cx="793" cy="36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66" name="AutoShape 23"/>
            <p:cNvCxnSpPr>
              <a:cxnSpLocks noChangeShapeType="1"/>
            </p:cNvCxnSpPr>
            <p:nvPr/>
          </p:nvCxnSpPr>
          <p:spPr bwMode="auto">
            <a:xfrm flipV="1">
              <a:off x="3747" y="9963"/>
              <a:ext cx="727" cy="38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67" name="AutoShape 22"/>
            <p:cNvCxnSpPr>
              <a:cxnSpLocks noChangeShapeType="1"/>
            </p:cNvCxnSpPr>
            <p:nvPr/>
          </p:nvCxnSpPr>
          <p:spPr bwMode="auto">
            <a:xfrm>
              <a:off x="5745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68" name="AutoShape 21"/>
            <p:cNvCxnSpPr>
              <a:cxnSpLocks noChangeShapeType="1"/>
            </p:cNvCxnSpPr>
            <p:nvPr/>
          </p:nvCxnSpPr>
          <p:spPr bwMode="auto">
            <a:xfrm flipV="1">
              <a:off x="4688" y="10089"/>
              <a:ext cx="932" cy="76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sp>
          <p:nvSpPr>
            <p:cNvPr id="104469" name="Oval 20"/>
            <p:cNvSpPr>
              <a:spLocks noChangeArrowheads="1"/>
            </p:cNvSpPr>
            <p:nvPr/>
          </p:nvSpPr>
          <p:spPr bwMode="auto">
            <a:xfrm>
              <a:off x="3796" y="1070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cs typeface="Courier New" pitchFamily="49" charset="0"/>
                </a:rPr>
                <a:t>4</a:t>
              </a:r>
              <a:endParaRPr lang="en-US" sz="2400"/>
            </a:p>
          </p:txBody>
        </p:sp>
        <p:cxnSp>
          <p:nvCxnSpPr>
            <p:cNvPr id="104470" name="AutoShape 19"/>
            <p:cNvCxnSpPr>
              <a:cxnSpLocks noChangeShapeType="1"/>
            </p:cNvCxnSpPr>
            <p:nvPr/>
          </p:nvCxnSpPr>
          <p:spPr bwMode="auto">
            <a:xfrm flipV="1">
              <a:off x="4792" y="10873"/>
              <a:ext cx="82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71" name="AutoShape 18"/>
            <p:cNvCxnSpPr>
              <a:cxnSpLocks noChangeShapeType="1"/>
            </p:cNvCxnSpPr>
            <p:nvPr/>
          </p:nvCxnSpPr>
          <p:spPr bwMode="auto">
            <a:xfrm>
              <a:off x="4660" y="10089"/>
              <a:ext cx="3" cy="6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72" name="AutoShape 17"/>
            <p:cNvCxnSpPr>
              <a:cxnSpLocks noChangeShapeType="1"/>
            </p:cNvCxnSpPr>
            <p:nvPr/>
          </p:nvCxnSpPr>
          <p:spPr bwMode="auto">
            <a:xfrm flipV="1">
              <a:off x="5913" y="10434"/>
              <a:ext cx="864" cy="4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cxnSp>
          <p:nvCxnSpPr>
            <p:cNvPr id="104473" name="AutoShape 16"/>
            <p:cNvCxnSpPr>
              <a:cxnSpLocks noChangeShapeType="1"/>
            </p:cNvCxnSpPr>
            <p:nvPr/>
          </p:nvCxnSpPr>
          <p:spPr bwMode="auto">
            <a:xfrm>
              <a:off x="5913" y="9962"/>
              <a:ext cx="864" cy="47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 type="none" w="sm" len="med"/>
            </a:ln>
          </p:spPr>
        </p:cxn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4474" y="9786"/>
              <a:ext cx="356" cy="37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B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104475" name="Oval 9"/>
            <p:cNvSpPr>
              <a:spLocks noChangeArrowheads="1"/>
            </p:cNvSpPr>
            <p:nvPr/>
          </p:nvSpPr>
          <p:spPr bwMode="auto">
            <a:xfrm>
              <a:off x="3839" y="986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76" name="Oval 8"/>
            <p:cNvSpPr>
              <a:spLocks noChangeArrowheads="1"/>
            </p:cNvSpPr>
            <p:nvPr/>
          </p:nvSpPr>
          <p:spPr bwMode="auto">
            <a:xfrm>
              <a:off x="5053" y="10871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77" name="Oval 7"/>
            <p:cNvSpPr>
              <a:spLocks noChangeArrowheads="1"/>
            </p:cNvSpPr>
            <p:nvPr/>
          </p:nvSpPr>
          <p:spPr bwMode="auto">
            <a:xfrm>
              <a:off x="6222" y="10678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78" name="Oval 6"/>
            <p:cNvSpPr>
              <a:spLocks noChangeArrowheads="1"/>
            </p:cNvSpPr>
            <p:nvPr/>
          </p:nvSpPr>
          <p:spPr bwMode="auto">
            <a:xfrm>
              <a:off x="4370" y="1024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9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79" name="Oval 5"/>
            <p:cNvSpPr>
              <a:spLocks noChangeArrowheads="1"/>
            </p:cNvSpPr>
            <p:nvPr/>
          </p:nvSpPr>
          <p:spPr bwMode="auto">
            <a:xfrm>
              <a:off x="5043" y="967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ru-RU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7</a:t>
              </a:r>
              <a:endParaRPr lang="ru-RU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80" name="Oval 4"/>
            <p:cNvSpPr>
              <a:spLocks noChangeArrowheads="1"/>
            </p:cNvSpPr>
            <p:nvPr/>
          </p:nvSpPr>
          <p:spPr bwMode="auto">
            <a:xfrm>
              <a:off x="4969" y="10147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8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81" name="Oval 3"/>
            <p:cNvSpPr>
              <a:spLocks noChangeArrowheads="1"/>
            </p:cNvSpPr>
            <p:nvPr/>
          </p:nvSpPr>
          <p:spPr bwMode="auto">
            <a:xfrm>
              <a:off x="6166" y="9886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104482" name="Oval 2"/>
            <p:cNvSpPr>
              <a:spLocks noChangeArrowheads="1"/>
            </p:cNvSpPr>
            <p:nvPr/>
          </p:nvSpPr>
          <p:spPr bwMode="auto">
            <a:xfrm>
              <a:off x="5667" y="10242"/>
              <a:ext cx="375" cy="35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endParaRPr lang="en-US" sz="2400">
                <a:ea typeface="Calibri" pitchFamily="34" charset="0"/>
                <a:cs typeface="Courier New" pitchFamily="49" charset="0"/>
              </a:endParaRPr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5557" y="9784"/>
              <a:ext cx="356" cy="37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D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6" name="Oval 11"/>
            <p:cNvSpPr>
              <a:spLocks noChangeArrowheads="1"/>
            </p:cNvSpPr>
            <p:nvPr/>
          </p:nvSpPr>
          <p:spPr bwMode="auto">
            <a:xfrm>
              <a:off x="5557" y="10698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E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27" name="Oval 10"/>
            <p:cNvSpPr>
              <a:spLocks noChangeArrowheads="1"/>
            </p:cNvSpPr>
            <p:nvPr/>
          </p:nvSpPr>
          <p:spPr bwMode="auto">
            <a:xfrm>
              <a:off x="6641" y="10242"/>
              <a:ext cx="356" cy="35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F</a:t>
              </a:r>
              <a:endParaRPr lang="en-US" sz="2400">
                <a:latin typeface="Arial" pitchFamily="34" charset="0"/>
              </a:endParaRPr>
            </a:p>
          </p:txBody>
        </p:sp>
        <p:sp>
          <p:nvSpPr>
            <p:cNvPr id="28" name="Oval 15"/>
            <p:cNvSpPr>
              <a:spLocks noChangeArrowheads="1"/>
            </p:cNvSpPr>
            <p:nvPr/>
          </p:nvSpPr>
          <p:spPr bwMode="auto">
            <a:xfrm>
              <a:off x="3391" y="10242"/>
              <a:ext cx="356" cy="353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A</a:t>
              </a:r>
              <a:endParaRPr lang="en-US" sz="2400" dirty="0">
                <a:latin typeface="Arial" pitchFamily="34" charset="0"/>
              </a:endParaRPr>
            </a:p>
          </p:txBody>
        </p:sp>
        <p:sp>
          <p:nvSpPr>
            <p:cNvPr id="29" name="Oval 14"/>
            <p:cNvSpPr>
              <a:spLocks noChangeArrowheads="1"/>
            </p:cNvSpPr>
            <p:nvPr/>
          </p:nvSpPr>
          <p:spPr bwMode="auto">
            <a:xfrm>
              <a:off x="4474" y="10699"/>
              <a:ext cx="356" cy="32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18000" rIns="0" bIns="0"/>
            <a:lstStyle/>
            <a:p>
              <a:pPr algn="ctr" eaLnBrk="0" hangingPunct="0">
                <a:defRPr/>
              </a:pPr>
              <a:r>
                <a:rPr lang="en-US" sz="2400" b="1"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C</a:t>
              </a:r>
              <a:endParaRPr lang="en-US" sz="2400">
                <a:latin typeface="Arial" pitchFamily="34" charset="0"/>
              </a:endParaRPr>
            </a:p>
          </p:txBody>
        </p:sp>
      </p:grpSp>
      <p:cxnSp>
        <p:nvCxnSpPr>
          <p:cNvPr id="128006" name="AutoShape 19"/>
          <p:cNvCxnSpPr>
            <a:cxnSpLocks noChangeShapeType="1"/>
          </p:cNvCxnSpPr>
          <p:nvPr/>
        </p:nvCxnSpPr>
        <p:spPr bwMode="auto">
          <a:xfrm>
            <a:off x="3930650" y="4244975"/>
            <a:ext cx="1150938" cy="0"/>
          </a:xfrm>
          <a:prstGeom prst="straightConnector1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none" w="sm" len="med"/>
          </a:ln>
        </p:spPr>
      </p:cxnSp>
      <p:sp>
        <p:nvSpPr>
          <p:cNvPr id="128007" name="Полилиния 32"/>
          <p:cNvSpPr>
            <a:spLocks noChangeArrowheads="1"/>
          </p:cNvSpPr>
          <p:nvPr/>
        </p:nvSpPr>
        <p:spPr bwMode="auto">
          <a:xfrm>
            <a:off x="5657850" y="2809875"/>
            <a:ext cx="1136650" cy="628650"/>
          </a:xfrm>
          <a:custGeom>
            <a:avLst/>
            <a:gdLst>
              <a:gd name="T0" fmla="*/ 0 w 1136650"/>
              <a:gd name="T1" fmla="*/ 0 h 628650"/>
              <a:gd name="T2" fmla="*/ 1136650 w 1136650"/>
              <a:gd name="T3" fmla="*/ 628650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008" name="Полилиния 33"/>
          <p:cNvSpPr>
            <a:spLocks noChangeArrowheads="1"/>
          </p:cNvSpPr>
          <p:nvPr/>
        </p:nvSpPr>
        <p:spPr bwMode="auto">
          <a:xfrm flipV="1">
            <a:off x="2197100" y="2824163"/>
            <a:ext cx="1171575" cy="595312"/>
          </a:xfrm>
          <a:custGeom>
            <a:avLst/>
            <a:gdLst>
              <a:gd name="T0" fmla="*/ 0 w 1136650"/>
              <a:gd name="T1" fmla="*/ 0 h 628650"/>
              <a:gd name="T2" fmla="*/ 2210487 w 1136650"/>
              <a:gd name="T3" fmla="*/ 189445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009" name="Полилиния 34"/>
          <p:cNvSpPr>
            <a:spLocks noChangeArrowheads="1"/>
          </p:cNvSpPr>
          <p:nvPr/>
        </p:nvSpPr>
        <p:spPr bwMode="auto">
          <a:xfrm flipV="1">
            <a:off x="5651500" y="3641725"/>
            <a:ext cx="1174750" cy="609600"/>
          </a:xfrm>
          <a:custGeom>
            <a:avLst/>
            <a:gdLst>
              <a:gd name="T0" fmla="*/ 0 w 1136650"/>
              <a:gd name="T1" fmla="*/ 0 h 628650"/>
              <a:gd name="T2" fmla="*/ 2347671 w 1136650"/>
              <a:gd name="T3" fmla="*/ 319450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010" name="Полилиния 35"/>
          <p:cNvSpPr>
            <a:spLocks noChangeArrowheads="1"/>
          </p:cNvSpPr>
          <p:nvPr/>
        </p:nvSpPr>
        <p:spPr bwMode="auto">
          <a:xfrm>
            <a:off x="2171700" y="3711575"/>
            <a:ext cx="1219200" cy="539750"/>
          </a:xfrm>
          <a:custGeom>
            <a:avLst/>
            <a:gdLst>
              <a:gd name="T0" fmla="*/ 0 w 1136650"/>
              <a:gd name="T1" fmla="*/ 0 h 628650"/>
              <a:gd name="T2" fmla="*/ 5314770 w 1136650"/>
              <a:gd name="T3" fmla="*/ 21961 h 628650"/>
              <a:gd name="T4" fmla="*/ 0 60000 65536"/>
              <a:gd name="T5" fmla="*/ 0 60000 65536"/>
              <a:gd name="T6" fmla="*/ 0 w 1136650"/>
              <a:gd name="T7" fmla="*/ 0 h 628650"/>
              <a:gd name="T8" fmla="*/ 1136650 w 1136650"/>
              <a:gd name="T9" fmla="*/ 628650 h 6286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650" h="628650">
                <a:moveTo>
                  <a:pt x="0" y="0"/>
                </a:moveTo>
                <a:lnTo>
                  <a:pt x="1136650" y="628650"/>
                </a:ln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none" w="sm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011" name="Прямоугольник 36"/>
          <p:cNvSpPr>
            <a:spLocks noChangeArrowheads="1"/>
          </p:cNvSpPr>
          <p:nvPr/>
        </p:nvSpPr>
        <p:spPr bwMode="auto">
          <a:xfrm>
            <a:off x="381000" y="4478338"/>
            <a:ext cx="3303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Алгоритм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Крускала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8012" name="Прямоугольник 37"/>
          <p:cNvSpPr>
            <a:spLocks noChangeArrowheads="1"/>
          </p:cNvSpPr>
          <p:nvPr/>
        </p:nvSpPr>
        <p:spPr bwMode="auto">
          <a:xfrm>
            <a:off x="428596" y="5000636"/>
            <a:ext cx="77962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2400" dirty="0">
                <a:solidFill>
                  <a:srgbClr val="000000"/>
                </a:solidFill>
              </a:rPr>
              <a:t>начальное дерево – пустое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400" dirty="0">
                <a:solidFill>
                  <a:srgbClr val="000000"/>
                </a:solidFill>
              </a:rPr>
              <a:t>на каждом шаге добавляется ребро минимального веса, которое ещё не входит в дерево и не приводит к появлению цикла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5456238" y="4551363"/>
            <a:ext cx="3459162" cy="663575"/>
            <a:chOff x="464" y="2126"/>
            <a:chExt cx="2179" cy="418"/>
          </a:xfrm>
        </p:grpSpPr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186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en-US" sz="2400" dirty="0"/>
                <a:t>  </a:t>
              </a:r>
              <a:r>
                <a:rPr lang="ru-RU" sz="2400" dirty="0"/>
                <a:t>Лучшее решение!</a:t>
              </a:r>
            </a:p>
          </p:txBody>
        </p:sp>
        <p:sp>
          <p:nvSpPr>
            <p:cNvPr id="10446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8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8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7" grpId="0" animBg="1"/>
      <p:bldP spid="128008" grpId="0" animBg="1"/>
      <p:bldP spid="128009" grpId="0" animBg="1"/>
      <p:bldP spid="128010" grpId="0" animBg="1"/>
      <p:bldP spid="128011" grpId="0"/>
      <p:bldP spid="1280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0F0F0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527</Words>
  <Application>Microsoft Office PowerPoint</Application>
  <PresentationFormat>Экран (4:3)</PresentationFormat>
  <Paragraphs>238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Графы</vt:lpstr>
      <vt:lpstr>Что такое граф?</vt:lpstr>
      <vt:lpstr>Связность графа</vt:lpstr>
      <vt:lpstr>Дерево – это граф?</vt:lpstr>
      <vt:lpstr>Взвешенные графы</vt:lpstr>
      <vt:lpstr>Ориентированные графы (орграфы)</vt:lpstr>
      <vt:lpstr>Жадные алгоритмы</vt:lpstr>
      <vt:lpstr>Жадные алгоритмы</vt:lpstr>
      <vt:lpstr>Задача Прима-Краскала</vt:lpstr>
      <vt:lpstr>Раскраска вершин</vt:lpstr>
      <vt:lpstr>Раскраска вершин</vt:lpstr>
      <vt:lpstr>Раскраска вершин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8</cp:revision>
  <dcterms:created xsi:type="dcterms:W3CDTF">2023-01-03T19:21:31Z</dcterms:created>
  <dcterms:modified xsi:type="dcterms:W3CDTF">2023-02-13T09:07:40Z</dcterms:modified>
</cp:coreProperties>
</file>