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72" r:id="rId2"/>
    <p:sldId id="376" r:id="rId3"/>
    <p:sldId id="398" r:id="rId4"/>
    <p:sldId id="397" r:id="rId5"/>
    <p:sldId id="399" r:id="rId6"/>
    <p:sldId id="401" r:id="rId7"/>
    <p:sldId id="400" r:id="rId8"/>
    <p:sldId id="402" r:id="rId9"/>
    <p:sldId id="403" r:id="rId10"/>
    <p:sldId id="404" r:id="rId11"/>
    <p:sldId id="405" r:id="rId12"/>
    <p:sldId id="406" r:id="rId13"/>
    <p:sldId id="407" r:id="rId14"/>
    <p:sldId id="39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120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F62BE-44E3-4BDD-AEA7-CD312182F9F2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414BE0-1FE5-4FEA-AE6B-7A5B9EDA3F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23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03568B-8F2B-43DB-AC85-EB410EB69369}" type="slidenum">
              <a:rPr lang="ru-RU" smtClean="0"/>
              <a:pPr/>
              <a:t>14</a:t>
            </a:fld>
            <a:endParaRPr lang="ru-RU" smtClean="0"/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565002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7" Type="http://schemas.openxmlformats.org/officeDocument/2006/relationships/slideLayout" Target="../slideLayouts/slideLayout117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63" Type="http://schemas.openxmlformats.org/officeDocument/2006/relationships/slideLayout" Target="../slideLayouts/slideLayout63.xml"/><Relationship Id="rId84" Type="http://schemas.openxmlformats.org/officeDocument/2006/relationships/slideLayout" Target="../slideLayouts/slideLayout84.xml"/><Relationship Id="rId138" Type="http://schemas.openxmlformats.org/officeDocument/2006/relationships/slideLayout" Target="../slideLayouts/slideLayout138.xml"/><Relationship Id="rId107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74" Type="http://schemas.openxmlformats.org/officeDocument/2006/relationships/slideLayout" Target="../slideLayouts/slideLayout74.xml"/><Relationship Id="rId79" Type="http://schemas.openxmlformats.org/officeDocument/2006/relationships/slideLayout" Target="../slideLayouts/slideLayout79.xml"/><Relationship Id="rId102" Type="http://schemas.openxmlformats.org/officeDocument/2006/relationships/slideLayout" Target="../slideLayouts/slideLayout102.xml"/><Relationship Id="rId123" Type="http://schemas.openxmlformats.org/officeDocument/2006/relationships/slideLayout" Target="../slideLayouts/slideLayout123.xml"/><Relationship Id="rId128" Type="http://schemas.openxmlformats.org/officeDocument/2006/relationships/slideLayout" Target="../slideLayouts/slideLayout128.xml"/><Relationship Id="rId14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90" Type="http://schemas.openxmlformats.org/officeDocument/2006/relationships/slideLayout" Target="../slideLayouts/slideLayout90.xml"/><Relationship Id="rId95" Type="http://schemas.openxmlformats.org/officeDocument/2006/relationships/slideLayout" Target="../slideLayouts/slideLayout95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113" Type="http://schemas.openxmlformats.org/officeDocument/2006/relationships/slideLayout" Target="../slideLayouts/slideLayout113.xml"/><Relationship Id="rId118" Type="http://schemas.openxmlformats.org/officeDocument/2006/relationships/slideLayout" Target="../slideLayouts/slideLayout118.xml"/><Relationship Id="rId134" Type="http://schemas.openxmlformats.org/officeDocument/2006/relationships/slideLayout" Target="../slideLayouts/slideLayout134.xml"/><Relationship Id="rId139" Type="http://schemas.openxmlformats.org/officeDocument/2006/relationships/slideLayout" Target="../slideLayouts/slideLayout139.xml"/><Relationship Id="rId80" Type="http://schemas.openxmlformats.org/officeDocument/2006/relationships/slideLayout" Target="../slideLayouts/slideLayout80.xml"/><Relationship Id="rId85" Type="http://schemas.openxmlformats.org/officeDocument/2006/relationships/slideLayout" Target="../slideLayouts/slideLayout85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59" Type="http://schemas.openxmlformats.org/officeDocument/2006/relationships/slideLayout" Target="../slideLayouts/slideLayout59.xml"/><Relationship Id="rId103" Type="http://schemas.openxmlformats.org/officeDocument/2006/relationships/slideLayout" Target="../slideLayouts/slideLayout103.xml"/><Relationship Id="rId108" Type="http://schemas.openxmlformats.org/officeDocument/2006/relationships/slideLayout" Target="../slideLayouts/slideLayout108.xml"/><Relationship Id="rId124" Type="http://schemas.openxmlformats.org/officeDocument/2006/relationships/slideLayout" Target="../slideLayouts/slideLayout124.xml"/><Relationship Id="rId129" Type="http://schemas.openxmlformats.org/officeDocument/2006/relationships/slideLayout" Target="../slideLayouts/slideLayout129.xml"/><Relationship Id="rId54" Type="http://schemas.openxmlformats.org/officeDocument/2006/relationships/slideLayout" Target="../slideLayouts/slideLayout54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91" Type="http://schemas.openxmlformats.org/officeDocument/2006/relationships/slideLayout" Target="../slideLayouts/slideLayout91.xml"/><Relationship Id="rId96" Type="http://schemas.openxmlformats.org/officeDocument/2006/relationships/slideLayout" Target="../slideLayouts/slideLayout96.xml"/><Relationship Id="rId140" Type="http://schemas.openxmlformats.org/officeDocument/2006/relationships/slideLayout" Target="../slideLayouts/slideLayout14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49" Type="http://schemas.openxmlformats.org/officeDocument/2006/relationships/slideLayout" Target="../slideLayouts/slideLayout49.xml"/><Relationship Id="rId114" Type="http://schemas.openxmlformats.org/officeDocument/2006/relationships/slideLayout" Target="../slideLayouts/slideLayout114.xml"/><Relationship Id="rId119" Type="http://schemas.openxmlformats.org/officeDocument/2006/relationships/slideLayout" Target="../slideLayouts/slideLayout119.xml"/><Relationship Id="rId44" Type="http://schemas.openxmlformats.org/officeDocument/2006/relationships/slideLayout" Target="../slideLayouts/slideLayout44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81" Type="http://schemas.openxmlformats.org/officeDocument/2006/relationships/slideLayout" Target="../slideLayouts/slideLayout81.xml"/><Relationship Id="rId86" Type="http://schemas.openxmlformats.org/officeDocument/2006/relationships/slideLayout" Target="../slideLayouts/slideLayout86.xml"/><Relationship Id="rId130" Type="http://schemas.openxmlformats.org/officeDocument/2006/relationships/slideLayout" Target="../slideLayouts/slideLayout130.xml"/><Relationship Id="rId135" Type="http://schemas.openxmlformats.org/officeDocument/2006/relationships/slideLayout" Target="../slideLayouts/slideLayout135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109" Type="http://schemas.openxmlformats.org/officeDocument/2006/relationships/slideLayout" Target="../slideLayouts/slideLayout10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97" Type="http://schemas.openxmlformats.org/officeDocument/2006/relationships/slideLayout" Target="../slideLayouts/slideLayout97.xml"/><Relationship Id="rId104" Type="http://schemas.openxmlformats.org/officeDocument/2006/relationships/slideLayout" Target="../slideLayouts/slideLayout104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41" Type="http://schemas.openxmlformats.org/officeDocument/2006/relationships/slideLayout" Target="../slideLayouts/slideLayout141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92" Type="http://schemas.openxmlformats.org/officeDocument/2006/relationships/slideLayout" Target="../slideLayouts/slideLayout92.xml"/><Relationship Id="rId2" Type="http://schemas.openxmlformats.org/officeDocument/2006/relationships/slideLayout" Target="../slideLayouts/slideLayout2.xml"/><Relationship Id="rId29" Type="http://schemas.openxmlformats.org/officeDocument/2006/relationships/slideLayout" Target="../slideLayouts/slideLayout29.xml"/><Relationship Id="rId24" Type="http://schemas.openxmlformats.org/officeDocument/2006/relationships/slideLayout" Target="../slideLayouts/slideLayout24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66" Type="http://schemas.openxmlformats.org/officeDocument/2006/relationships/slideLayout" Target="../slideLayouts/slideLayout66.xml"/><Relationship Id="rId87" Type="http://schemas.openxmlformats.org/officeDocument/2006/relationships/slideLayout" Target="../slideLayouts/slideLayout87.xml"/><Relationship Id="rId110" Type="http://schemas.openxmlformats.org/officeDocument/2006/relationships/slideLayout" Target="../slideLayouts/slideLayout110.xml"/><Relationship Id="rId115" Type="http://schemas.openxmlformats.org/officeDocument/2006/relationships/slideLayout" Target="../slideLayouts/slideLayout115.xml"/><Relationship Id="rId131" Type="http://schemas.openxmlformats.org/officeDocument/2006/relationships/slideLayout" Target="../slideLayouts/slideLayout131.xml"/><Relationship Id="rId136" Type="http://schemas.openxmlformats.org/officeDocument/2006/relationships/slideLayout" Target="../slideLayouts/slideLayout136.xml"/><Relationship Id="rId61" Type="http://schemas.openxmlformats.org/officeDocument/2006/relationships/slideLayout" Target="../slideLayouts/slideLayout61.xml"/><Relationship Id="rId82" Type="http://schemas.openxmlformats.org/officeDocument/2006/relationships/slideLayout" Target="../slideLayouts/slideLayout82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56" Type="http://schemas.openxmlformats.org/officeDocument/2006/relationships/slideLayout" Target="../slideLayouts/slideLayout56.xml"/><Relationship Id="rId77" Type="http://schemas.openxmlformats.org/officeDocument/2006/relationships/slideLayout" Target="../slideLayouts/slideLayout77.xml"/><Relationship Id="rId100" Type="http://schemas.openxmlformats.org/officeDocument/2006/relationships/slideLayout" Target="../slideLayouts/slideLayout100.xml"/><Relationship Id="rId105" Type="http://schemas.openxmlformats.org/officeDocument/2006/relationships/slideLayout" Target="../slideLayouts/slideLayout105.xml"/><Relationship Id="rId126" Type="http://schemas.openxmlformats.org/officeDocument/2006/relationships/slideLayout" Target="../slideLayouts/slideLayout12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93" Type="http://schemas.openxmlformats.org/officeDocument/2006/relationships/slideLayout" Target="../slideLayouts/slideLayout93.xml"/><Relationship Id="rId98" Type="http://schemas.openxmlformats.org/officeDocument/2006/relationships/slideLayout" Target="../slideLayouts/slideLayout98.xml"/><Relationship Id="rId121" Type="http://schemas.openxmlformats.org/officeDocument/2006/relationships/slideLayout" Target="../slideLayouts/slideLayout121.xml"/><Relationship Id="rId142" Type="http://schemas.openxmlformats.org/officeDocument/2006/relationships/slideLayout" Target="../slideLayouts/slideLayout142.xml"/><Relationship Id="rId3" Type="http://schemas.openxmlformats.org/officeDocument/2006/relationships/slideLayout" Target="../slideLayouts/slideLayout3.xml"/><Relationship Id="rId25" Type="http://schemas.openxmlformats.org/officeDocument/2006/relationships/slideLayout" Target="../slideLayouts/slideLayout25.xml"/><Relationship Id="rId46" Type="http://schemas.openxmlformats.org/officeDocument/2006/relationships/slideLayout" Target="../slideLayouts/slideLayout46.xml"/><Relationship Id="rId67" Type="http://schemas.openxmlformats.org/officeDocument/2006/relationships/slideLayout" Target="../slideLayouts/slideLayout67.xml"/><Relationship Id="rId116" Type="http://schemas.openxmlformats.org/officeDocument/2006/relationships/slideLayout" Target="../slideLayouts/slideLayout116.xml"/><Relationship Id="rId137" Type="http://schemas.openxmlformats.org/officeDocument/2006/relationships/slideLayout" Target="../slideLayouts/slideLayout13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62" Type="http://schemas.openxmlformats.org/officeDocument/2006/relationships/slideLayout" Target="../slideLayouts/slideLayout62.xml"/><Relationship Id="rId83" Type="http://schemas.openxmlformats.org/officeDocument/2006/relationships/slideLayout" Target="../slideLayouts/slideLayout83.xml"/><Relationship Id="rId88" Type="http://schemas.openxmlformats.org/officeDocument/2006/relationships/slideLayout" Target="../slideLayouts/slideLayout88.xml"/><Relationship Id="rId111" Type="http://schemas.openxmlformats.org/officeDocument/2006/relationships/slideLayout" Target="../slideLayouts/slideLayout111.xml"/><Relationship Id="rId132" Type="http://schemas.openxmlformats.org/officeDocument/2006/relationships/slideLayout" Target="../slideLayouts/slideLayout132.xml"/><Relationship Id="rId15" Type="http://schemas.openxmlformats.org/officeDocument/2006/relationships/slideLayout" Target="../slideLayouts/slideLayout15.xml"/><Relationship Id="rId36" Type="http://schemas.openxmlformats.org/officeDocument/2006/relationships/slideLayout" Target="../slideLayouts/slideLayout36.xml"/><Relationship Id="rId57" Type="http://schemas.openxmlformats.org/officeDocument/2006/relationships/slideLayout" Target="../slideLayouts/slideLayout57.xml"/><Relationship Id="rId106" Type="http://schemas.openxmlformats.org/officeDocument/2006/relationships/slideLayout" Target="../slideLayouts/slideLayout106.xml"/><Relationship Id="rId127" Type="http://schemas.openxmlformats.org/officeDocument/2006/relationships/slideLayout" Target="../slideLayouts/slideLayout12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52" Type="http://schemas.openxmlformats.org/officeDocument/2006/relationships/slideLayout" Target="../slideLayouts/slideLayout52.xml"/><Relationship Id="rId73" Type="http://schemas.openxmlformats.org/officeDocument/2006/relationships/slideLayout" Target="../slideLayouts/slideLayout73.xml"/><Relationship Id="rId78" Type="http://schemas.openxmlformats.org/officeDocument/2006/relationships/slideLayout" Target="../slideLayouts/slideLayout78.xml"/><Relationship Id="rId94" Type="http://schemas.openxmlformats.org/officeDocument/2006/relationships/slideLayout" Target="../slideLayouts/slideLayout94.xml"/><Relationship Id="rId99" Type="http://schemas.openxmlformats.org/officeDocument/2006/relationships/slideLayout" Target="../slideLayouts/slideLayout99.xml"/><Relationship Id="rId101" Type="http://schemas.openxmlformats.org/officeDocument/2006/relationships/slideLayout" Target="../slideLayouts/slideLayout101.xml"/><Relationship Id="rId122" Type="http://schemas.openxmlformats.org/officeDocument/2006/relationships/slideLayout" Target="../slideLayouts/slideLayout122.xml"/><Relationship Id="rId143" Type="http://schemas.openxmlformats.org/officeDocument/2006/relationships/slideLayout" Target="../slideLayouts/slideLayout14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26" Type="http://schemas.openxmlformats.org/officeDocument/2006/relationships/slideLayout" Target="../slideLayouts/slideLayout26.xml"/><Relationship Id="rId47" Type="http://schemas.openxmlformats.org/officeDocument/2006/relationships/slideLayout" Target="../slideLayouts/slideLayout47.xml"/><Relationship Id="rId68" Type="http://schemas.openxmlformats.org/officeDocument/2006/relationships/slideLayout" Target="../slideLayouts/slideLayout68.xml"/><Relationship Id="rId89" Type="http://schemas.openxmlformats.org/officeDocument/2006/relationships/slideLayout" Target="../slideLayouts/slideLayout89.xml"/><Relationship Id="rId112" Type="http://schemas.openxmlformats.org/officeDocument/2006/relationships/slideLayout" Target="../slideLayouts/slideLayout112.xml"/><Relationship Id="rId133" Type="http://schemas.openxmlformats.org/officeDocument/2006/relationships/slideLayout" Target="../slideLayouts/slideLayout133.xml"/><Relationship Id="rId16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B0C86-F1CB-491A-8695-5E96F053D3C3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14282" y="357166"/>
            <a:ext cx="8653462" cy="2786082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ru-RU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Динамическое программирование в задачах ЕГЭ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3500438"/>
            <a:ext cx="7228210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 vert="horz" lIns="91440" tIns="45720" rIns="91440" bIns="45720" rtlCol="0" anchor="ctr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Пример </a:t>
            </a:r>
            <a:r>
              <a:rPr lang="en-US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4</a:t>
            </a:r>
            <a:endParaRPr lang="ru-RU" sz="48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26980" name="Rectangle 3"/>
          <p:cNvSpPr>
            <a:spLocks noChangeArrowheads="1"/>
          </p:cNvSpPr>
          <p:nvPr/>
        </p:nvSpPr>
        <p:spPr bwMode="auto">
          <a:xfrm>
            <a:off x="214282" y="642918"/>
            <a:ext cx="8929718" cy="1200329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ru-RU" sz="2400" b="1" i="1" dirty="0">
                <a:solidFill>
                  <a:schemeClr val="accent1"/>
                </a:solidFill>
                <a:cs typeface="Times New Roman" pitchFamily="18" charset="0"/>
              </a:rPr>
              <a:t>Задача</a:t>
            </a:r>
            <a:r>
              <a:rPr lang="ru-RU" sz="2400" b="1" dirty="0">
                <a:solidFill>
                  <a:schemeClr val="accent1"/>
                </a:solidFill>
                <a:cs typeface="Times New Roman" pitchFamily="18" charset="0"/>
              </a:rPr>
              <a:t>. </a:t>
            </a:r>
            <a:r>
              <a:rPr lang="ru-RU" sz="2400" b="1" dirty="0" smtClean="0"/>
              <a:t>Имеется набор данных, состоящий из положительных целых чисел.</a:t>
            </a:r>
            <a:r>
              <a:rPr lang="ru-RU" sz="2400" dirty="0" smtClean="0"/>
              <a:t> </a:t>
            </a:r>
            <a:r>
              <a:rPr lang="ru-RU" sz="2400" b="1" dirty="0" smtClean="0"/>
              <a:t>Необходимо найти максимальную сумму пары, кратную 193.</a:t>
            </a:r>
            <a:endParaRPr lang="ru-RU" sz="2400" b="1" dirty="0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42844" y="1785926"/>
            <a:ext cx="900115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000" b="1" dirty="0" smtClean="0">
                <a:solidFill>
                  <a:schemeClr val="tx2"/>
                </a:solidFill>
                <a:cs typeface="Courier New" pitchFamily="49" charset="0"/>
              </a:rPr>
              <a:t>Рассмотрим неэффективное (переборное) решение для пункта </a:t>
            </a:r>
            <a:r>
              <a:rPr lang="en-US" sz="2000" b="1" dirty="0" smtClean="0">
                <a:solidFill>
                  <a:schemeClr val="tx2"/>
                </a:solidFill>
                <a:cs typeface="Courier New" pitchFamily="49" charset="0"/>
              </a:rPr>
              <a:t>A</a:t>
            </a:r>
            <a:endParaRPr lang="ru-RU" sz="2000" b="1" dirty="0" smtClean="0">
              <a:solidFill>
                <a:schemeClr val="tx2"/>
              </a:solidFill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open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("пример 4 27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txt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")</a:t>
            </a:r>
            <a:endParaRPr lang="ru-RU" sz="2000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readline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()) </a:t>
            </a:r>
            <a:r>
              <a:rPr lang="ru-RU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количество чисел в файле 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= []</a:t>
            </a:r>
          </a:p>
          <a:p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maxsum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0 </a:t>
            </a:r>
            <a:r>
              <a:rPr lang="en-US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переменная для максимальной суммы чисел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in range(n): 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a.append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F.readline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()))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in range(n):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for j in range(0,i):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if (a[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]+a[j]) % 193 == 0: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     if a[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]+a[j]&gt;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maxsum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: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     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maxsum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a[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]+a[j]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print(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maxsum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en-US" sz="2000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выводим</a:t>
            </a:r>
            <a:r>
              <a:rPr lang="en-US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ответ</a:t>
            </a:r>
            <a:r>
              <a:rPr lang="en-US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ru-RU" sz="2000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F.close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ru-RU" sz="2000" b="1" i="1" dirty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1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1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16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16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16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16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16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-71462"/>
            <a:ext cx="9144000" cy="773113"/>
          </a:xfrm>
        </p:spPr>
        <p:txBody>
          <a:bodyPr vert="horz" lIns="91440" tIns="45720" rIns="91440" bIns="45720" rtlCol="0" anchor="ctr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Пример 4 решение</a:t>
            </a:r>
          </a:p>
        </p:txBody>
      </p:sp>
      <p:sp>
        <p:nvSpPr>
          <p:cNvPr id="126980" name="Rectangle 3"/>
          <p:cNvSpPr>
            <a:spLocks noChangeArrowheads="1"/>
          </p:cNvSpPr>
          <p:nvPr/>
        </p:nvSpPr>
        <p:spPr bwMode="auto">
          <a:xfrm>
            <a:off x="214282" y="571480"/>
            <a:ext cx="8929718" cy="707886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ru-RU" sz="2000" b="1" i="1" dirty="0" smtClean="0">
                <a:solidFill>
                  <a:schemeClr val="accent1"/>
                </a:solidFill>
                <a:cs typeface="Times New Roman" pitchFamily="18" charset="0"/>
              </a:rPr>
              <a:t>Задача</a:t>
            </a:r>
            <a:r>
              <a:rPr lang="ru-RU" sz="2000" b="1" dirty="0" smtClean="0">
                <a:solidFill>
                  <a:schemeClr val="accent1"/>
                </a:solidFill>
                <a:cs typeface="Times New Roman" pitchFamily="18" charset="0"/>
              </a:rPr>
              <a:t>. </a:t>
            </a:r>
            <a:r>
              <a:rPr lang="ru-RU" sz="2000" b="1" dirty="0" smtClean="0"/>
              <a:t>Имеется набор данных, состоящий из положительных целых чисел.</a:t>
            </a:r>
            <a:r>
              <a:rPr lang="ru-RU" sz="2000" dirty="0" smtClean="0"/>
              <a:t> </a:t>
            </a:r>
            <a:r>
              <a:rPr lang="ru-RU" sz="2000" b="1" dirty="0" smtClean="0"/>
              <a:t>Необходимо найти максимальную сумму пары, кратную 193.</a:t>
            </a:r>
            <a:endParaRPr lang="ru-RU" sz="2000" b="1" dirty="0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85720" y="1214422"/>
            <a:ext cx="8643998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Решение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</a:p>
          <a:p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F = </a:t>
            </a:r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open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("пример 4 27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txt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")</a:t>
            </a:r>
          </a:p>
          <a:p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F.readline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())</a:t>
            </a:r>
          </a:p>
          <a:p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maxsum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= 0</a:t>
            </a:r>
          </a:p>
          <a:p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k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= [0]*193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наибольшие предыдущие числа с остатком 0 .. </a:t>
            </a:r>
            <a:r>
              <a:rPr lang="en-US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192</a:t>
            </a:r>
            <a:endParaRPr lang="ru-RU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in range(n) :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x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F.readline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())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if x % 193 == 0: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ost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= 0</a:t>
            </a:r>
          </a:p>
          <a:p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ost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= 193 - (</a:t>
            </a:r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% 193)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дополняющий остаток, чтобы сумма делилась на 193</a:t>
            </a:r>
          </a:p>
          <a:p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maxsum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max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x+k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ost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],</a:t>
            </a:r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maxsum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записываем наибольшую из текущей суммы и предыдущей максимальной</a:t>
            </a:r>
          </a:p>
          <a:p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k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% 193] = </a:t>
            </a:r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max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k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x%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193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])# записываем наибольшее из текущего числа с данным остатком и предыдущим, с таким же остатком при делении на 193</a:t>
            </a:r>
          </a:p>
          <a:p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maxsum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) </a:t>
            </a:r>
          </a:p>
          <a:p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F.close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1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1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16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16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16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16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16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16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 vert="horz" lIns="91440" tIns="45720" rIns="91440" bIns="45720" rtlCol="0" anchor="ctr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Пример 5</a:t>
            </a:r>
          </a:p>
        </p:txBody>
      </p:sp>
      <p:sp>
        <p:nvSpPr>
          <p:cNvPr id="126980" name="Rectangle 3"/>
          <p:cNvSpPr>
            <a:spLocks noChangeArrowheads="1"/>
          </p:cNvSpPr>
          <p:nvPr/>
        </p:nvSpPr>
        <p:spPr bwMode="auto">
          <a:xfrm>
            <a:off x="214282" y="642918"/>
            <a:ext cx="8929718" cy="144655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square" anchor="ctr">
            <a:spAutoFit/>
          </a:bodyPr>
          <a:lstStyle/>
          <a:p>
            <a:r>
              <a:rPr lang="ru-RU" sz="2200" b="1" i="1" dirty="0">
                <a:solidFill>
                  <a:schemeClr val="accent1"/>
                </a:solidFill>
                <a:cs typeface="Times New Roman" pitchFamily="18" charset="0"/>
              </a:rPr>
              <a:t>Задача</a:t>
            </a:r>
            <a:r>
              <a:rPr lang="ru-RU" sz="2200" b="1" dirty="0">
                <a:solidFill>
                  <a:schemeClr val="accent1"/>
                </a:solidFill>
                <a:cs typeface="Times New Roman" pitchFamily="18" charset="0"/>
              </a:rPr>
              <a:t>. </a:t>
            </a:r>
            <a:r>
              <a:rPr lang="ru-RU" sz="2200" b="1" dirty="0" smtClean="0"/>
              <a:t>Имеется набор данных, состоящий из пар положительных целых чисел. Необходимо выбрать </a:t>
            </a:r>
            <a:r>
              <a:rPr lang="ru-RU" sz="2200" b="1" i="1" dirty="0" smtClean="0"/>
              <a:t>из каждой пары ровно одно число</a:t>
            </a:r>
            <a:r>
              <a:rPr lang="ru-RU" sz="2200" b="1" dirty="0" smtClean="0"/>
              <a:t> так, чтобы сумма всех выбранных чисел </a:t>
            </a:r>
            <a:r>
              <a:rPr lang="ru-RU" sz="2200" b="1" i="1" dirty="0" smtClean="0"/>
              <a:t>не делилась на 3</a:t>
            </a:r>
            <a:r>
              <a:rPr lang="ru-RU" sz="2200" b="1" dirty="0" smtClean="0"/>
              <a:t> и при этом была максимально возможной. </a:t>
            </a:r>
            <a:endParaRPr lang="ru-RU" sz="2200" b="1" dirty="0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14282" y="2000240"/>
            <a:ext cx="8929718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000" b="1" dirty="0" smtClean="0">
                <a:solidFill>
                  <a:schemeClr val="tx2"/>
                </a:solidFill>
                <a:cs typeface="Courier New" pitchFamily="49" charset="0"/>
              </a:rPr>
              <a:t>Решение 1: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 = open("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пример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5 27-b.txt")</a:t>
            </a:r>
            <a:endParaRPr lang="ru-RU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F.readline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())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количество пар чисел в файле </a:t>
            </a:r>
            <a:endParaRPr lang="ru-RU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 = 0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максимальная сумма чисел в файле </a:t>
            </a:r>
            <a:endParaRPr lang="ru-RU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dMin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10001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en-US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min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разница между числами пары, не кратная 3</a:t>
            </a:r>
            <a:endParaRPr lang="ru-RU" sz="2000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in range(N):</a:t>
            </a:r>
            <a:endParaRPr lang="ru-RU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a, b = map(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F.readline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().split())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считали 2 числа</a:t>
            </a:r>
            <a:endParaRPr lang="ru-RU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s += max(a, b)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добавим к сумме большее из них</a:t>
            </a:r>
            <a:endParaRPr lang="ru-RU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d = abs(a-b)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модуль разности чисел в паре</a:t>
            </a:r>
            <a:endParaRPr lang="ru-RU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if d % 3 &gt; 0: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ru-RU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dMin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min(d,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dMin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ru-RU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if s % 3 != 0: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если сумма всех чисел не кратна 3, выводим</a:t>
            </a:r>
            <a:endParaRPr lang="ru-RU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print(s)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ru-RU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else:</a:t>
            </a:r>
            <a:endParaRPr lang="ru-RU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dMin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вычитаем из суммы мин. разность, не кратную 3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1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1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16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16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16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16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16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16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-71462"/>
            <a:ext cx="9144000" cy="773113"/>
          </a:xfrm>
        </p:spPr>
        <p:txBody>
          <a:bodyPr vert="horz" lIns="91440" tIns="45720" rIns="91440" bIns="45720" rtlCol="0" anchor="ctr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Пример 5 решение</a:t>
            </a:r>
          </a:p>
        </p:txBody>
      </p:sp>
      <p:sp>
        <p:nvSpPr>
          <p:cNvPr id="126980" name="Rectangle 3"/>
          <p:cNvSpPr>
            <a:spLocks noChangeArrowheads="1"/>
          </p:cNvSpPr>
          <p:nvPr/>
        </p:nvSpPr>
        <p:spPr bwMode="auto">
          <a:xfrm>
            <a:off x="214282" y="571480"/>
            <a:ext cx="8929718" cy="1323439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ru-RU" sz="2000" b="1" i="1" dirty="0" smtClean="0">
                <a:solidFill>
                  <a:schemeClr val="accent1"/>
                </a:solidFill>
                <a:cs typeface="Times New Roman" pitchFamily="18" charset="0"/>
              </a:rPr>
              <a:t>Задача</a:t>
            </a:r>
            <a:r>
              <a:rPr lang="ru-RU" sz="2000" b="1" dirty="0" smtClean="0">
                <a:solidFill>
                  <a:schemeClr val="accent1"/>
                </a:solidFill>
                <a:cs typeface="Times New Roman" pitchFamily="18" charset="0"/>
              </a:rPr>
              <a:t>. </a:t>
            </a:r>
            <a:r>
              <a:rPr lang="ru-RU" sz="2000" b="1" dirty="0" smtClean="0"/>
              <a:t>Имеется набор данных, состоящий из пар положительных целых чисел. Необходимо выбрать </a:t>
            </a:r>
            <a:r>
              <a:rPr lang="ru-RU" sz="2000" b="1" i="1" dirty="0" smtClean="0"/>
              <a:t>из каждой пары ровно одно число</a:t>
            </a:r>
            <a:r>
              <a:rPr lang="ru-RU" sz="2000" b="1" dirty="0" smtClean="0"/>
              <a:t> так, чтобы сумма всех выбранных чисел </a:t>
            </a:r>
            <a:r>
              <a:rPr lang="ru-RU" sz="2000" b="1" i="1" dirty="0" smtClean="0"/>
              <a:t>не делилась на 3</a:t>
            </a:r>
            <a:r>
              <a:rPr lang="ru-RU" sz="2000" b="1" dirty="0" smtClean="0"/>
              <a:t> и при этом была максимально возможной. </a:t>
            </a:r>
            <a:endParaRPr lang="ru-RU" sz="2000" b="1" dirty="0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85720" y="1872020"/>
            <a:ext cx="8858280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Решение 2: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open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("пример 5 27-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b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txt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")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f.readline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()) </a:t>
            </a:r>
            <a:r>
              <a:rPr lang="ru-RU" b="1" dirty="0" smtClean="0">
                <a:solidFill>
                  <a:schemeClr val="accent1"/>
                </a:solidFill>
                <a:cs typeface="Courier New" pitchFamily="49" charset="0"/>
              </a:rPr>
              <a:t># количество пар чисел в файле </a:t>
            </a:r>
            <a:endParaRPr lang="ru-RU" sz="2000" dirty="0" smtClean="0"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m = [0, 0, 0] </a:t>
            </a:r>
            <a:r>
              <a:rPr lang="ru-RU" b="1" dirty="0" smtClean="0">
                <a:solidFill>
                  <a:schemeClr val="accent1"/>
                </a:solidFill>
              </a:rPr>
              <a:t># наибольшие возможные суммы чисел с остатками 0, 1, 2 </a:t>
            </a:r>
            <a:endParaRPr lang="ru-RU" sz="2000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in range(n):</a:t>
            </a:r>
            <a:endParaRPr lang="ru-RU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a = [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(x) for x in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f.readline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().split()]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b="1" dirty="0" smtClean="0">
                <a:solidFill>
                  <a:schemeClr val="accent1"/>
                </a:solidFill>
              </a:rPr>
              <a:t>#список из  пары чисел </a:t>
            </a:r>
            <a:endParaRPr lang="ru-RU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m1 = [0, 0, 0]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b="1" dirty="0" smtClean="0">
                <a:solidFill>
                  <a:schemeClr val="accent1"/>
                </a:solidFill>
              </a:rPr>
              <a:t># временный массив максимальных сумм с новой парой</a:t>
            </a:r>
            <a:endParaRPr lang="ru-RU" sz="2000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for x in a: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b="1" dirty="0" smtClean="0">
                <a:solidFill>
                  <a:schemeClr val="accent1"/>
                </a:solidFill>
              </a:rPr>
              <a:t># перебираем  числа из пары</a:t>
            </a:r>
            <a:endParaRPr lang="ru-RU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for y in m: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b="1" dirty="0" smtClean="0">
                <a:solidFill>
                  <a:schemeClr val="accent1"/>
                </a:solidFill>
              </a:rPr>
              <a:t># перебираем  макс. суммы с разными остатками</a:t>
            </a:r>
            <a:endParaRPr lang="ru-RU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ost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x+y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)%3</a:t>
            </a:r>
            <a:endParaRPr lang="ru-RU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if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x+y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&gt; m1[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ost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]: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1"/>
                </a:solidFill>
                <a:cs typeface="Courier New" pitchFamily="49" charset="0"/>
              </a:rPr>
              <a:t>#</a:t>
            </a:r>
            <a:r>
              <a:rPr lang="ru-RU" b="1" dirty="0" smtClean="0">
                <a:solidFill>
                  <a:schemeClr val="accent1"/>
                </a:solidFill>
                <a:cs typeface="Courier New" pitchFamily="49" charset="0"/>
              </a:rPr>
              <a:t> если новая сумма больше старой</a:t>
            </a:r>
            <a:endParaRPr lang="ru-RU" sz="2000" dirty="0" smtClean="0">
              <a:solidFill>
                <a:schemeClr val="accent1"/>
              </a:solidFill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m1[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ost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x+y</a:t>
            </a:r>
            <a:endParaRPr lang="ru-RU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m = m1.copy()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b="1" dirty="0" smtClean="0">
                <a:solidFill>
                  <a:schemeClr val="accent1"/>
                </a:solidFill>
              </a:rPr>
              <a:t># обновляем список сумм по разным остаткам </a:t>
            </a:r>
            <a:r>
              <a:rPr lang="en-US" b="1" dirty="0" smtClean="0">
                <a:solidFill>
                  <a:schemeClr val="accent1"/>
                </a:solidFill>
              </a:rPr>
              <a:t>m</a:t>
            </a:r>
            <a:endParaRPr lang="ru-RU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print(max(m[1], m[2]))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="1" dirty="0" smtClean="0">
                <a:solidFill>
                  <a:schemeClr val="accent1"/>
                </a:solidFill>
              </a:rPr>
              <a:t># наибольшая сумма, не кратная трем</a:t>
            </a:r>
            <a:endParaRPr lang="ru-RU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f.close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1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1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16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16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16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16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16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16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9" name="Заголовок 5"/>
          <p:cNvSpPr>
            <a:spLocks noGrp="1"/>
          </p:cNvSpPr>
          <p:nvPr>
            <p:ph type="title" idx="4294967295"/>
          </p:nvPr>
        </p:nvSpPr>
        <p:spPr>
          <a:xfrm>
            <a:off x="428596" y="1571612"/>
            <a:ext cx="8429652" cy="3038483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 vert="horz" lIns="91440" tIns="45720" rIns="91440" bIns="45720" rtlCol="0" anchor="ctr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Пример 1</a:t>
            </a:r>
          </a:p>
        </p:txBody>
      </p:sp>
      <p:sp>
        <p:nvSpPr>
          <p:cNvPr id="126980" name="Rectangle 3"/>
          <p:cNvSpPr>
            <a:spLocks noChangeArrowheads="1"/>
          </p:cNvSpPr>
          <p:nvPr/>
        </p:nvSpPr>
        <p:spPr bwMode="auto">
          <a:xfrm>
            <a:off x="214282" y="642918"/>
            <a:ext cx="8929718" cy="1107996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ru-RU" sz="2200" b="1" i="1" dirty="0">
                <a:solidFill>
                  <a:schemeClr val="accent1"/>
                </a:solidFill>
                <a:cs typeface="Times New Roman" pitchFamily="18" charset="0"/>
              </a:rPr>
              <a:t>Задача</a:t>
            </a:r>
            <a:r>
              <a:rPr lang="ru-RU" sz="2200" b="1" dirty="0">
                <a:solidFill>
                  <a:schemeClr val="accent1"/>
                </a:solidFill>
                <a:cs typeface="Times New Roman" pitchFamily="18" charset="0"/>
              </a:rPr>
              <a:t>. </a:t>
            </a:r>
            <a:r>
              <a:rPr lang="ru-RU" sz="2200" b="1" dirty="0" smtClean="0"/>
              <a:t>Имеется набор данных, состоящий из положительных целых чисел. Необходимо определить количество пар различных  элементов последовательности,  произведение которых кратно 5.</a:t>
            </a:r>
            <a:endParaRPr lang="ru-RU" sz="2200" b="1" dirty="0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42844" y="1785926"/>
            <a:ext cx="9001156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000" b="1" dirty="0" smtClean="0">
                <a:solidFill>
                  <a:schemeClr val="tx2"/>
                </a:solidFill>
                <a:cs typeface="Courier New" pitchFamily="49" charset="0"/>
              </a:rPr>
              <a:t>Рассмотрим неэффективное (переборное) решение для пункта </a:t>
            </a:r>
            <a:r>
              <a:rPr lang="en-US" sz="2000" b="1" dirty="0" smtClean="0">
                <a:solidFill>
                  <a:schemeClr val="tx2"/>
                </a:solidFill>
                <a:cs typeface="Courier New" pitchFamily="49" charset="0"/>
              </a:rPr>
              <a:t>A</a:t>
            </a:r>
            <a:endParaRPr lang="ru-RU" sz="2000" b="1" dirty="0" smtClean="0">
              <a:solidFill>
                <a:schemeClr val="tx2"/>
              </a:solidFill>
              <a:cs typeface="Courier New" pitchFamily="49" charset="0"/>
            </a:endParaRPr>
          </a:p>
          <a:p>
            <a:endParaRPr lang="ru-RU" sz="2000" dirty="0" smtClean="0">
              <a:solidFill>
                <a:schemeClr val="tx2"/>
              </a:solidFill>
              <a:cs typeface="Courier New" pitchFamily="49" charset="0"/>
            </a:endParaRPr>
          </a:p>
          <a:p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F =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open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("пример 1 27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txt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") </a:t>
            </a:r>
            <a:r>
              <a:rPr lang="ru-RU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открываем файл </a:t>
            </a:r>
          </a:p>
          <a:p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F.readline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()) </a:t>
            </a:r>
            <a:r>
              <a:rPr lang="ru-RU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количество чисел в файле </a:t>
            </a:r>
          </a:p>
          <a:p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count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= 0 </a:t>
            </a:r>
            <a:r>
              <a:rPr lang="ru-RU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счётчик количества пар</a:t>
            </a:r>
          </a:p>
          <a:p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= []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in range(n): 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a.append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F.readline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()))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вносим все числа в список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in range(n):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for j in range(0,i):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if (a[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]*a[j]) %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5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== 0: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     count +=1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count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ru-RU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выводим ответ </a:t>
            </a:r>
          </a:p>
          <a:p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F.close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ru-RU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закрываем файл</a:t>
            </a:r>
          </a:p>
          <a:p>
            <a:pPr lvl="0" indent="269875" algn="just" fontAlgn="base">
              <a:spcBef>
                <a:spcPct val="0"/>
              </a:spcBef>
              <a:spcAft>
                <a:spcPct val="0"/>
              </a:spcAft>
            </a:pPr>
            <a:endParaRPr kumimoji="0" lang="ru-RU" sz="2000" b="1" i="0" strike="noStrike" cap="none" normalizeH="0" baseline="0" dirty="0" smtClean="0">
              <a:ln>
                <a:noFill/>
              </a:ln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1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1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16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16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716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716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716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 vert="horz" lIns="91440" tIns="45720" rIns="91440" bIns="45720" rtlCol="0" anchor="ctr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Пример 1</a:t>
            </a:r>
          </a:p>
        </p:txBody>
      </p:sp>
      <p:sp>
        <p:nvSpPr>
          <p:cNvPr id="126980" name="Rectangle 3"/>
          <p:cNvSpPr>
            <a:spLocks noChangeArrowheads="1"/>
          </p:cNvSpPr>
          <p:nvPr/>
        </p:nvSpPr>
        <p:spPr bwMode="auto">
          <a:xfrm>
            <a:off x="214282" y="642918"/>
            <a:ext cx="8929718" cy="1107996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ru-RU" sz="2200" b="1" i="1" dirty="0">
                <a:solidFill>
                  <a:schemeClr val="accent1"/>
                </a:solidFill>
                <a:cs typeface="Times New Roman" pitchFamily="18" charset="0"/>
              </a:rPr>
              <a:t>Задача</a:t>
            </a:r>
            <a:r>
              <a:rPr lang="ru-RU" sz="2200" b="1" dirty="0">
                <a:solidFill>
                  <a:schemeClr val="accent1"/>
                </a:solidFill>
                <a:cs typeface="Times New Roman" pitchFamily="18" charset="0"/>
              </a:rPr>
              <a:t>. </a:t>
            </a:r>
            <a:r>
              <a:rPr lang="ru-RU" sz="2200" b="1" dirty="0" smtClean="0"/>
              <a:t>Имеется набор данных, состоящий из положительных целых чисел. Необходимо определить количество пар различных  элементов последовательности,  произведение которых кратно 5.</a:t>
            </a:r>
            <a:endParaRPr lang="ru-RU" sz="2200" b="1" dirty="0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85720" y="1785926"/>
            <a:ext cx="8572560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Идея динамического решения: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cs typeface="Arial" pitchFamily="34" charset="0"/>
              </a:rPr>
              <a:t>Пусть в файле 6 чисел: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4 2 15 50 9 7.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i="0" strike="noStrike" cap="none" normalizeH="0" baseline="0" dirty="0" smtClean="0">
                <a:ln>
                  <a:noFill/>
                </a:ln>
                <a:effectLst/>
                <a:latin typeface="+mj-lt"/>
                <a:cs typeface="Courier New" pitchFamily="49" charset="0"/>
              </a:rPr>
              <a:t>Посмотрим как можно собирать пары. Их</a:t>
            </a:r>
            <a:r>
              <a:rPr kumimoji="0" lang="ru-RU" sz="2000" i="0" strike="noStrike" cap="none" normalizeH="0" dirty="0" smtClean="0">
                <a:ln>
                  <a:noFill/>
                </a:ln>
                <a:effectLst/>
                <a:latin typeface="+mj-lt"/>
                <a:cs typeface="Courier New" pitchFamily="49" charset="0"/>
              </a:rPr>
              <a:t> количество обозначим </a:t>
            </a:r>
            <a:r>
              <a:rPr kumimoji="0" lang="en-US" sz="2000" i="0" strike="noStrike" cap="none" normalizeH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+mj-lt"/>
                <a:cs typeface="Courier New" pitchFamily="49" charset="0"/>
              </a:rPr>
              <a:t>count</a:t>
            </a:r>
            <a:r>
              <a:rPr kumimoji="0" lang="ru-RU" sz="2000" i="0" strike="noStrike" cap="none" normalizeH="0" dirty="0" smtClean="0">
                <a:ln>
                  <a:noFill/>
                </a:ln>
                <a:effectLst/>
                <a:latin typeface="+mj-lt"/>
                <a:cs typeface="Courier New" pitchFamily="49" charset="0"/>
              </a:rPr>
              <a:t>.</a:t>
            </a:r>
            <a:endParaRPr kumimoji="0" lang="ru-RU" sz="2000" i="0" strike="noStrike" cap="none" normalizeH="0" baseline="0" dirty="0" smtClean="0">
              <a:ln>
                <a:noFill/>
              </a:ln>
              <a:effectLst/>
              <a:latin typeface="+mj-lt"/>
              <a:cs typeface="Courier New" pitchFamily="49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i="0" strike="noStrike" cap="none" normalizeH="0" baseline="0" dirty="0" smtClean="0">
                <a:ln>
                  <a:noFill/>
                </a:ln>
                <a:effectLst/>
                <a:latin typeface="+mj-lt"/>
                <a:cs typeface="Courier New" pitchFamily="49" charset="0"/>
              </a:rPr>
              <a:t>Будем идти по файлу и подсчитывать, сколько чисел мы просмотрели всего (</a:t>
            </a:r>
            <a: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+mj-lt"/>
                <a:cs typeface="Courier New" pitchFamily="49" charset="0"/>
              </a:rPr>
              <a:t>k</a:t>
            </a:r>
            <a:r>
              <a:rPr kumimoji="0" lang="en-US" sz="2000" i="0" strike="noStrike" cap="none" normalizeH="0" baseline="0" dirty="0" smtClean="0">
                <a:ln>
                  <a:noFill/>
                </a:ln>
                <a:effectLst/>
                <a:latin typeface="+mj-lt"/>
                <a:cs typeface="Courier New" pitchFamily="49" charset="0"/>
              </a:rPr>
              <a:t>)</a:t>
            </a:r>
            <a:r>
              <a:rPr kumimoji="0" lang="ru-RU" sz="2000" i="0" strike="noStrike" cap="none" normalizeH="0" baseline="0" dirty="0" smtClean="0">
                <a:ln>
                  <a:noFill/>
                </a:ln>
                <a:effectLst/>
                <a:latin typeface="+mj-lt"/>
                <a:cs typeface="Courier New" pitchFamily="49" charset="0"/>
              </a:rPr>
              <a:t> и сколько из них кратных 5</a:t>
            </a:r>
            <a:r>
              <a:rPr kumimoji="0" lang="en-US" sz="2000" i="0" strike="noStrike" cap="none" normalizeH="0" baseline="0" dirty="0" smtClean="0">
                <a:ln>
                  <a:noFill/>
                </a:ln>
                <a:effectLst/>
                <a:latin typeface="+mj-lt"/>
                <a:cs typeface="Courier New" pitchFamily="49" charset="0"/>
              </a:rPr>
              <a:t> (</a:t>
            </a:r>
            <a: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+mj-lt"/>
                <a:cs typeface="Courier New" pitchFamily="49" charset="0"/>
              </a:rPr>
              <a:t>k5</a:t>
            </a:r>
            <a:r>
              <a:rPr kumimoji="0" lang="en-US" sz="2000" i="0" strike="noStrike" cap="none" normalizeH="0" baseline="0" dirty="0" smtClean="0">
                <a:ln>
                  <a:noFill/>
                </a:ln>
                <a:effectLst/>
                <a:latin typeface="+mj-lt"/>
                <a:cs typeface="Courier New" pitchFamily="49" charset="0"/>
              </a:rPr>
              <a:t>)</a:t>
            </a:r>
            <a:r>
              <a:rPr kumimoji="0" lang="ru-RU" sz="2000" i="0" strike="noStrike" cap="none" normalizeH="0" baseline="0" dirty="0" smtClean="0">
                <a:ln>
                  <a:noFill/>
                </a:ln>
                <a:effectLst/>
                <a:latin typeface="+mj-lt"/>
                <a:cs typeface="Courier New" pitchFamily="49" charset="0"/>
              </a:rPr>
              <a:t>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+mj-lt"/>
                <a:cs typeface="Courier New" pitchFamily="49" charset="0"/>
              </a:rPr>
              <a:t>Просмотрели число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4</a:t>
            </a:r>
            <a:r>
              <a:rPr lang="ru-RU" sz="2000" dirty="0" smtClean="0">
                <a:latin typeface="+mj-lt"/>
                <a:cs typeface="Courier New" pitchFamily="49" charset="0"/>
              </a:rPr>
              <a:t>, никаких пар составить нельзя</a:t>
            </a:r>
            <a:r>
              <a:rPr lang="en-US" sz="2000" dirty="0" smtClean="0">
                <a:latin typeface="+mj-lt"/>
                <a:cs typeface="Courier New" pitchFamily="49" charset="0"/>
              </a:rPr>
              <a:t> (</a:t>
            </a:r>
            <a:r>
              <a:rPr lang="en-US" sz="2000" dirty="0" smtClean="0">
                <a:solidFill>
                  <a:schemeClr val="accent1"/>
                </a:solidFill>
                <a:latin typeface="+mj-lt"/>
                <a:cs typeface="Courier New" pitchFamily="49" charset="0"/>
              </a:rPr>
              <a:t>k = </a:t>
            </a:r>
            <a:r>
              <a:rPr lang="ru-RU" sz="2000" dirty="0" smtClean="0">
                <a:solidFill>
                  <a:schemeClr val="accent1"/>
                </a:solidFill>
                <a:latin typeface="+mj-lt"/>
                <a:cs typeface="Courier New" pitchFamily="49" charset="0"/>
              </a:rPr>
              <a:t>0</a:t>
            </a:r>
            <a:r>
              <a:rPr lang="en-US" sz="2000" dirty="0" smtClean="0">
                <a:solidFill>
                  <a:schemeClr val="accent1"/>
                </a:solidFill>
                <a:latin typeface="+mj-lt"/>
                <a:cs typeface="Courier New" pitchFamily="49" charset="0"/>
              </a:rPr>
              <a:t>, k5 = 0</a:t>
            </a:r>
            <a:r>
              <a:rPr lang="ru-RU" sz="2000" dirty="0" smtClean="0">
                <a:solidFill>
                  <a:schemeClr val="accent1"/>
                </a:solidFill>
                <a:latin typeface="+mj-lt"/>
                <a:cs typeface="Courier New" pitchFamily="49" charset="0"/>
              </a:rPr>
              <a:t>, </a:t>
            </a:r>
            <a:r>
              <a:rPr lang="en-US" sz="2000" dirty="0" smtClean="0">
                <a:solidFill>
                  <a:schemeClr val="accent1"/>
                </a:solidFill>
                <a:latin typeface="+mj-lt"/>
                <a:cs typeface="Courier New" pitchFamily="49" charset="0"/>
              </a:rPr>
              <a:t>count</a:t>
            </a:r>
            <a:r>
              <a:rPr lang="ru-RU" sz="2000" dirty="0" smtClean="0">
                <a:solidFill>
                  <a:schemeClr val="accent1"/>
                </a:solidFill>
                <a:latin typeface="+mj-lt"/>
                <a:cs typeface="Courier New" pitchFamily="49" charset="0"/>
              </a:rPr>
              <a:t> = 0</a:t>
            </a:r>
            <a:r>
              <a:rPr lang="en-US" sz="2000" dirty="0" smtClean="0">
                <a:latin typeface="+mj-lt"/>
                <a:cs typeface="Courier New" pitchFamily="49" charset="0"/>
              </a:rPr>
              <a:t>)</a:t>
            </a:r>
            <a:r>
              <a:rPr lang="ru-RU" sz="2000" dirty="0" smtClean="0">
                <a:latin typeface="+mj-lt"/>
                <a:cs typeface="Courier New" pitchFamily="49" charset="0"/>
              </a:rPr>
              <a:t>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i="0" strike="noStrike" cap="none" normalizeH="0" baseline="0" dirty="0" smtClean="0">
                <a:ln>
                  <a:noFill/>
                </a:ln>
                <a:effectLst/>
                <a:latin typeface="+mj-lt"/>
                <a:cs typeface="Courier New" pitchFamily="49" charset="0"/>
              </a:rPr>
              <a:t>Просмотрим</a:t>
            </a:r>
            <a:r>
              <a:rPr kumimoji="0" lang="ru-RU" sz="2000" i="0" strike="noStrike" cap="none" normalizeH="0" dirty="0" smtClean="0">
                <a:ln>
                  <a:noFill/>
                </a:ln>
                <a:effectLst/>
                <a:latin typeface="+mj-lt"/>
                <a:cs typeface="Courier New" pitchFamily="49" charset="0"/>
              </a:rPr>
              <a:t> </a:t>
            </a:r>
            <a:r>
              <a:rPr kumimoji="0" lang="ru-RU" sz="2000" b="1" i="0" strike="noStrike" cap="none" normalizeH="0" dirty="0" smtClean="0">
                <a:ln>
                  <a:noFill/>
                </a:ln>
                <a:effectLst/>
                <a:latin typeface="Courier New" pitchFamily="49" charset="0"/>
                <a:cs typeface="Courier New" pitchFamily="49" charset="0"/>
              </a:rPr>
              <a:t>4 2 </a:t>
            </a:r>
            <a:r>
              <a:rPr kumimoji="0" lang="ru-RU" sz="2000" i="0" strike="noStrike" cap="none" normalizeH="0" dirty="0" smtClean="0">
                <a:ln>
                  <a:noFill/>
                </a:ln>
                <a:effectLst/>
                <a:latin typeface="+mj-lt"/>
                <a:cs typeface="Courier New" pitchFamily="49" charset="0"/>
              </a:rPr>
              <a:t>– пары состав</a:t>
            </a:r>
            <a:r>
              <a:rPr lang="ru-RU" sz="2000" dirty="0" smtClean="0">
                <a:latin typeface="+mj-lt"/>
                <a:cs typeface="Courier New" pitchFamily="49" charset="0"/>
              </a:rPr>
              <a:t>и</a:t>
            </a:r>
            <a:r>
              <a:rPr kumimoji="0" lang="ru-RU" sz="2000" i="0" strike="noStrike" cap="none" normalizeH="0" dirty="0" smtClean="0">
                <a:ln>
                  <a:noFill/>
                </a:ln>
                <a:effectLst/>
                <a:latin typeface="+mj-lt"/>
                <a:cs typeface="Courier New" pitchFamily="49" charset="0"/>
              </a:rPr>
              <a:t>ть нельзя </a:t>
            </a:r>
            <a:r>
              <a:rPr lang="en-US" sz="2000" dirty="0" smtClean="0">
                <a:latin typeface="+mj-lt"/>
                <a:cs typeface="Courier New" pitchFamily="49" charset="0"/>
              </a:rPr>
              <a:t>(</a:t>
            </a:r>
            <a:r>
              <a:rPr lang="en-US" sz="2000" dirty="0" smtClean="0">
                <a:solidFill>
                  <a:schemeClr val="accent1"/>
                </a:solidFill>
                <a:latin typeface="+mj-lt"/>
                <a:cs typeface="Courier New" pitchFamily="49" charset="0"/>
              </a:rPr>
              <a:t>k = </a:t>
            </a:r>
            <a:r>
              <a:rPr lang="ru-RU" sz="2000" dirty="0" smtClean="0">
                <a:solidFill>
                  <a:schemeClr val="accent1"/>
                </a:solidFill>
                <a:latin typeface="+mj-lt"/>
                <a:cs typeface="Courier New" pitchFamily="49" charset="0"/>
              </a:rPr>
              <a:t>1</a:t>
            </a:r>
            <a:r>
              <a:rPr lang="en-US" sz="2000" dirty="0" smtClean="0">
                <a:solidFill>
                  <a:schemeClr val="accent1"/>
                </a:solidFill>
                <a:latin typeface="+mj-lt"/>
                <a:cs typeface="Courier New" pitchFamily="49" charset="0"/>
              </a:rPr>
              <a:t>, k5 = 0</a:t>
            </a:r>
            <a:r>
              <a:rPr lang="ru-RU" sz="2000" dirty="0" smtClean="0">
                <a:solidFill>
                  <a:schemeClr val="accent1"/>
                </a:solidFill>
                <a:latin typeface="+mj-lt"/>
                <a:cs typeface="Courier New" pitchFamily="49" charset="0"/>
              </a:rPr>
              <a:t>, </a:t>
            </a:r>
            <a:r>
              <a:rPr lang="en-US" sz="2000" dirty="0" smtClean="0">
                <a:solidFill>
                  <a:schemeClr val="accent1"/>
                </a:solidFill>
                <a:latin typeface="+mj-lt"/>
                <a:cs typeface="Courier New" pitchFamily="49" charset="0"/>
              </a:rPr>
              <a:t>count</a:t>
            </a:r>
            <a:r>
              <a:rPr lang="ru-RU" sz="2000" dirty="0" smtClean="0">
                <a:solidFill>
                  <a:schemeClr val="accent1"/>
                </a:solidFill>
                <a:latin typeface="+mj-lt"/>
                <a:cs typeface="Courier New" pitchFamily="49" charset="0"/>
              </a:rPr>
              <a:t> = 0</a:t>
            </a:r>
            <a:r>
              <a:rPr lang="en-US" sz="2000" dirty="0" smtClean="0">
                <a:latin typeface="+mj-lt"/>
                <a:cs typeface="Courier New" pitchFamily="49" charset="0"/>
              </a:rPr>
              <a:t>)</a:t>
            </a:r>
            <a:r>
              <a:rPr kumimoji="0" lang="ru-RU" sz="2000" i="0" strike="noStrike" cap="none" normalizeH="0" dirty="0" smtClean="0">
                <a:ln>
                  <a:noFill/>
                </a:ln>
                <a:effectLst/>
                <a:latin typeface="+mj-lt"/>
                <a:cs typeface="Courier New" pitchFamily="49" charset="0"/>
              </a:rPr>
              <a:t>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baseline="0" dirty="0" smtClean="0">
                <a:latin typeface="+mj-lt"/>
                <a:cs typeface="Courier New" pitchFamily="49" charset="0"/>
              </a:rPr>
              <a:t>Просмотрим </a:t>
            </a:r>
            <a:r>
              <a:rPr lang="ru-RU" sz="2000" b="1" baseline="0" dirty="0" smtClean="0">
                <a:latin typeface="Courier New" pitchFamily="49" charset="0"/>
                <a:cs typeface="Courier New" pitchFamily="49" charset="0"/>
              </a:rPr>
              <a:t>4 2 15 </a:t>
            </a:r>
            <a:r>
              <a:rPr lang="ru-RU" sz="2000" baseline="0" dirty="0" smtClean="0">
                <a:cs typeface="Courier New" pitchFamily="49" charset="0"/>
              </a:rPr>
              <a:t>- здесь можно</a:t>
            </a:r>
            <a:r>
              <a:rPr lang="ru-RU" sz="2000" dirty="0" smtClean="0">
                <a:cs typeface="Courier New" pitchFamily="49" charset="0"/>
              </a:rPr>
              <a:t> составить 2 пары: 4 и 15, 2 и 15. </a:t>
            </a:r>
            <a:r>
              <a:rPr lang="en-US" sz="2000" dirty="0" smtClean="0">
                <a:latin typeface="+mj-lt"/>
                <a:cs typeface="Courier New" pitchFamily="49" charset="0"/>
              </a:rPr>
              <a:t>(</a:t>
            </a:r>
            <a:r>
              <a:rPr lang="en-US" sz="2000" dirty="0" smtClean="0">
                <a:solidFill>
                  <a:schemeClr val="accent1"/>
                </a:solidFill>
                <a:latin typeface="+mj-lt"/>
                <a:cs typeface="Courier New" pitchFamily="49" charset="0"/>
              </a:rPr>
              <a:t>k = </a:t>
            </a:r>
            <a:r>
              <a:rPr lang="ru-RU" sz="2000" dirty="0" smtClean="0">
                <a:solidFill>
                  <a:schemeClr val="accent1"/>
                </a:solidFill>
                <a:latin typeface="+mj-lt"/>
                <a:cs typeface="Courier New" pitchFamily="49" charset="0"/>
              </a:rPr>
              <a:t>2</a:t>
            </a:r>
            <a:r>
              <a:rPr lang="en-US" sz="2000" dirty="0" smtClean="0">
                <a:solidFill>
                  <a:schemeClr val="accent1"/>
                </a:solidFill>
                <a:latin typeface="+mj-lt"/>
                <a:cs typeface="Courier New" pitchFamily="49" charset="0"/>
              </a:rPr>
              <a:t>, k5 = </a:t>
            </a:r>
            <a:r>
              <a:rPr lang="ru-RU" sz="2000" dirty="0" smtClean="0">
                <a:solidFill>
                  <a:schemeClr val="accent1"/>
                </a:solidFill>
                <a:latin typeface="+mj-lt"/>
                <a:cs typeface="Courier New" pitchFamily="49" charset="0"/>
              </a:rPr>
              <a:t>1, </a:t>
            </a:r>
            <a:r>
              <a:rPr lang="en-US" sz="2000" dirty="0" smtClean="0">
                <a:solidFill>
                  <a:schemeClr val="accent1"/>
                </a:solidFill>
                <a:latin typeface="+mj-lt"/>
                <a:cs typeface="Courier New" pitchFamily="49" charset="0"/>
              </a:rPr>
              <a:t>count</a:t>
            </a:r>
            <a:r>
              <a:rPr lang="ru-RU" sz="2000" dirty="0" smtClean="0">
                <a:solidFill>
                  <a:schemeClr val="accent1"/>
                </a:solidFill>
                <a:latin typeface="+mj-lt"/>
                <a:cs typeface="Courier New" pitchFamily="49" charset="0"/>
              </a:rPr>
              <a:t> = 0+2= 2</a:t>
            </a:r>
            <a:r>
              <a:rPr lang="en-US" sz="2000" dirty="0" smtClean="0">
                <a:latin typeface="+mj-lt"/>
                <a:cs typeface="Courier New" pitchFamily="49" charset="0"/>
              </a:rPr>
              <a:t>)</a:t>
            </a:r>
            <a:r>
              <a:rPr lang="ru-RU" sz="2000" dirty="0" smtClean="0">
                <a:latin typeface="+mj-lt"/>
                <a:cs typeface="Courier New" pitchFamily="49" charset="0"/>
              </a:rPr>
              <a:t>.</a:t>
            </a:r>
            <a:endParaRPr lang="ru-RU" sz="2000" dirty="0" smtClean="0">
              <a:cs typeface="Courier New" pitchFamily="49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cs typeface="Courier New" pitchFamily="49" charset="0"/>
              </a:rPr>
              <a:t>Просмотрим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4 2 15 50 </a:t>
            </a:r>
            <a:r>
              <a:rPr lang="ru-RU" sz="2000" dirty="0" smtClean="0">
                <a:cs typeface="Courier New" pitchFamily="49" charset="0"/>
              </a:rPr>
              <a:t>- здесь можно составить 5 пар: 4 и 15, 2 и 15, 4 и 50, 2 и 50, 15 и 50. </a:t>
            </a:r>
            <a:r>
              <a:rPr lang="en-US" sz="2000" dirty="0" smtClean="0">
                <a:latin typeface="+mj-lt"/>
                <a:cs typeface="Courier New" pitchFamily="49" charset="0"/>
              </a:rPr>
              <a:t>(</a:t>
            </a:r>
            <a:r>
              <a:rPr lang="en-US" sz="2000" dirty="0" smtClean="0">
                <a:solidFill>
                  <a:schemeClr val="accent1"/>
                </a:solidFill>
                <a:latin typeface="+mj-lt"/>
                <a:cs typeface="Courier New" pitchFamily="49" charset="0"/>
              </a:rPr>
              <a:t>k = </a:t>
            </a:r>
            <a:r>
              <a:rPr lang="ru-RU" sz="2000" dirty="0" smtClean="0">
                <a:solidFill>
                  <a:schemeClr val="accent1"/>
                </a:solidFill>
                <a:latin typeface="+mj-lt"/>
                <a:cs typeface="Courier New" pitchFamily="49" charset="0"/>
              </a:rPr>
              <a:t>3</a:t>
            </a:r>
            <a:r>
              <a:rPr lang="en-US" sz="2000" dirty="0" smtClean="0">
                <a:solidFill>
                  <a:schemeClr val="accent1"/>
                </a:solidFill>
                <a:latin typeface="+mj-lt"/>
                <a:cs typeface="Courier New" pitchFamily="49" charset="0"/>
              </a:rPr>
              <a:t>, k5 = </a:t>
            </a:r>
            <a:r>
              <a:rPr lang="ru-RU" sz="2000" dirty="0" smtClean="0">
                <a:solidFill>
                  <a:schemeClr val="accent1"/>
                </a:solidFill>
                <a:latin typeface="+mj-lt"/>
                <a:cs typeface="Courier New" pitchFamily="49" charset="0"/>
              </a:rPr>
              <a:t>2, </a:t>
            </a:r>
            <a:r>
              <a:rPr lang="en-US" sz="2000" dirty="0" smtClean="0">
                <a:solidFill>
                  <a:schemeClr val="accent1"/>
                </a:solidFill>
                <a:latin typeface="+mj-lt"/>
                <a:cs typeface="Courier New" pitchFamily="49" charset="0"/>
              </a:rPr>
              <a:t>count</a:t>
            </a:r>
            <a:r>
              <a:rPr lang="ru-RU" sz="2000" dirty="0" smtClean="0">
                <a:solidFill>
                  <a:schemeClr val="accent1"/>
                </a:solidFill>
                <a:latin typeface="+mj-lt"/>
                <a:cs typeface="Courier New" pitchFamily="49" charset="0"/>
              </a:rPr>
              <a:t> = 2+3= 5</a:t>
            </a:r>
            <a:r>
              <a:rPr lang="en-US" sz="2000" dirty="0" smtClean="0">
                <a:latin typeface="+mj-lt"/>
                <a:cs typeface="Courier New" pitchFamily="49" charset="0"/>
              </a:rPr>
              <a:t>)</a:t>
            </a:r>
            <a:r>
              <a:rPr lang="ru-RU" sz="2000" dirty="0" smtClean="0">
                <a:latin typeface="+mj-lt"/>
                <a:cs typeface="Courier New" pitchFamily="49" charset="0"/>
              </a:rPr>
              <a:t>.</a:t>
            </a:r>
            <a:endParaRPr lang="ru-RU" sz="2000" dirty="0" smtClean="0">
              <a:cs typeface="Courier New" pitchFamily="49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cs typeface="Courier New" pitchFamily="49" charset="0"/>
              </a:rPr>
              <a:t>Просмотрим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4 2 15 50 9 </a:t>
            </a:r>
            <a:r>
              <a:rPr lang="ru-RU" sz="2000" dirty="0" smtClean="0">
                <a:cs typeface="Courier New" pitchFamily="49" charset="0"/>
              </a:rPr>
              <a:t>- здесь можно составить 7 пар: 4 и 15, 2 и 15, 4 и 50, 2 и 50, 15 и 50, 9 и 15, 9 и 50. </a:t>
            </a:r>
            <a:r>
              <a:rPr lang="en-US" sz="2000" dirty="0" smtClean="0">
                <a:cs typeface="Courier New" pitchFamily="49" charset="0"/>
              </a:rPr>
              <a:t>(</a:t>
            </a:r>
            <a:r>
              <a:rPr lang="en-US" sz="2000" dirty="0" smtClean="0">
                <a:solidFill>
                  <a:schemeClr val="accent1"/>
                </a:solidFill>
                <a:cs typeface="Courier New" pitchFamily="49" charset="0"/>
              </a:rPr>
              <a:t>k = </a:t>
            </a:r>
            <a:r>
              <a:rPr lang="ru-RU" sz="2000" dirty="0" smtClean="0">
                <a:solidFill>
                  <a:schemeClr val="accent1"/>
                </a:solidFill>
                <a:cs typeface="Courier New" pitchFamily="49" charset="0"/>
              </a:rPr>
              <a:t>4</a:t>
            </a:r>
            <a:r>
              <a:rPr lang="en-US" sz="2000" dirty="0" smtClean="0">
                <a:solidFill>
                  <a:schemeClr val="accent1"/>
                </a:solidFill>
                <a:cs typeface="Courier New" pitchFamily="49" charset="0"/>
              </a:rPr>
              <a:t>, k5 = </a:t>
            </a:r>
            <a:r>
              <a:rPr lang="ru-RU" sz="2000" dirty="0" smtClean="0">
                <a:solidFill>
                  <a:schemeClr val="accent1"/>
                </a:solidFill>
                <a:cs typeface="Courier New" pitchFamily="49" charset="0"/>
              </a:rPr>
              <a:t>2, </a:t>
            </a:r>
            <a:r>
              <a:rPr lang="en-US" sz="2000" dirty="0" smtClean="0">
                <a:solidFill>
                  <a:schemeClr val="accent1"/>
                </a:solidFill>
                <a:cs typeface="Courier New" pitchFamily="49" charset="0"/>
              </a:rPr>
              <a:t>count</a:t>
            </a:r>
            <a:r>
              <a:rPr lang="ru-RU" sz="2000" dirty="0" smtClean="0">
                <a:solidFill>
                  <a:schemeClr val="accent1"/>
                </a:solidFill>
                <a:cs typeface="Courier New" pitchFamily="49" charset="0"/>
              </a:rPr>
              <a:t> = 5+2= 7</a:t>
            </a:r>
            <a:r>
              <a:rPr lang="en-US" sz="2000" dirty="0" smtClean="0">
                <a:cs typeface="Courier New" pitchFamily="49" charset="0"/>
              </a:rPr>
              <a:t>)</a:t>
            </a:r>
            <a:r>
              <a:rPr lang="ru-RU" sz="2000" dirty="0" smtClean="0">
                <a:cs typeface="Courier New" pitchFamily="49" charset="0"/>
              </a:rPr>
              <a:t>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cs typeface="Courier New" pitchFamily="49" charset="0"/>
              </a:rPr>
              <a:t>Просмотрим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4 2 15 50 9 7 </a:t>
            </a:r>
            <a:r>
              <a:rPr lang="ru-RU" sz="2000" dirty="0" smtClean="0">
                <a:cs typeface="Courier New" pitchFamily="49" charset="0"/>
              </a:rPr>
              <a:t>- здесь можно составить 9 пар: 4 и 15, 2 и 15, 4 и 50, 2 и 50, 15 и 50, 9 и 15, 9 и 50, 7 и 15, 7 и 50. </a:t>
            </a:r>
            <a:r>
              <a:rPr lang="en-US" sz="2000" dirty="0" smtClean="0">
                <a:cs typeface="Courier New" pitchFamily="49" charset="0"/>
              </a:rPr>
              <a:t>(</a:t>
            </a:r>
            <a:r>
              <a:rPr lang="en-US" sz="2000" dirty="0" smtClean="0">
                <a:solidFill>
                  <a:schemeClr val="accent1"/>
                </a:solidFill>
                <a:cs typeface="Courier New" pitchFamily="49" charset="0"/>
              </a:rPr>
              <a:t>k = </a:t>
            </a:r>
            <a:r>
              <a:rPr lang="ru-RU" sz="2000" dirty="0" smtClean="0">
                <a:solidFill>
                  <a:schemeClr val="accent1"/>
                </a:solidFill>
                <a:cs typeface="Courier New" pitchFamily="49" charset="0"/>
              </a:rPr>
              <a:t>5</a:t>
            </a:r>
            <a:r>
              <a:rPr lang="en-US" sz="2000" dirty="0" smtClean="0">
                <a:solidFill>
                  <a:schemeClr val="accent1"/>
                </a:solidFill>
                <a:cs typeface="Courier New" pitchFamily="49" charset="0"/>
              </a:rPr>
              <a:t>, k5 = </a:t>
            </a:r>
            <a:r>
              <a:rPr lang="ru-RU" sz="2000" dirty="0" smtClean="0">
                <a:solidFill>
                  <a:schemeClr val="accent1"/>
                </a:solidFill>
                <a:cs typeface="Courier New" pitchFamily="49" charset="0"/>
              </a:rPr>
              <a:t>2, </a:t>
            </a:r>
            <a:r>
              <a:rPr lang="en-US" sz="2000" dirty="0" smtClean="0">
                <a:solidFill>
                  <a:schemeClr val="accent1"/>
                </a:solidFill>
                <a:cs typeface="Courier New" pitchFamily="49" charset="0"/>
              </a:rPr>
              <a:t>count</a:t>
            </a:r>
            <a:r>
              <a:rPr lang="ru-RU" sz="2000" dirty="0" smtClean="0">
                <a:solidFill>
                  <a:schemeClr val="accent1"/>
                </a:solidFill>
                <a:cs typeface="Courier New" pitchFamily="49" charset="0"/>
              </a:rPr>
              <a:t> = 7+2= 9</a:t>
            </a:r>
            <a:r>
              <a:rPr lang="en-US" sz="2000" dirty="0" smtClean="0">
                <a:cs typeface="Courier New" pitchFamily="49" charset="0"/>
              </a:rPr>
              <a:t>)</a:t>
            </a:r>
            <a:r>
              <a:rPr lang="ru-RU" sz="2000" dirty="0" smtClean="0">
                <a:cs typeface="Courier New" pitchFamily="49" charset="0"/>
              </a:rPr>
              <a:t>.</a:t>
            </a:r>
          </a:p>
          <a:p>
            <a:pPr lvl="0" indent="269875" algn="just" fontAlgn="base">
              <a:spcBef>
                <a:spcPct val="0"/>
              </a:spcBef>
              <a:spcAft>
                <a:spcPct val="0"/>
              </a:spcAft>
            </a:pPr>
            <a:endParaRPr kumimoji="0" lang="ru-RU" sz="2400" b="1" i="0" strike="noStrike" cap="none" normalizeH="0" baseline="0" dirty="0" smtClean="0">
              <a:ln>
                <a:noFill/>
              </a:ln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1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1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16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 vert="horz" lIns="91440" tIns="45720" rIns="91440" bIns="45720" rtlCol="0" anchor="ctr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Пример 1 решение</a:t>
            </a:r>
          </a:p>
        </p:txBody>
      </p:sp>
      <p:sp>
        <p:nvSpPr>
          <p:cNvPr id="126980" name="Rectangle 3"/>
          <p:cNvSpPr>
            <a:spLocks noChangeArrowheads="1"/>
          </p:cNvSpPr>
          <p:nvPr/>
        </p:nvSpPr>
        <p:spPr bwMode="auto">
          <a:xfrm>
            <a:off x="214282" y="642918"/>
            <a:ext cx="8929718" cy="1107996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ru-RU" sz="2200" b="1" i="1" dirty="0">
                <a:solidFill>
                  <a:schemeClr val="accent1"/>
                </a:solidFill>
                <a:cs typeface="Times New Roman" pitchFamily="18" charset="0"/>
              </a:rPr>
              <a:t>Задача</a:t>
            </a:r>
            <a:r>
              <a:rPr lang="ru-RU" sz="2200" b="1" dirty="0">
                <a:solidFill>
                  <a:schemeClr val="accent1"/>
                </a:solidFill>
                <a:cs typeface="Times New Roman" pitchFamily="18" charset="0"/>
              </a:rPr>
              <a:t>. </a:t>
            </a:r>
            <a:r>
              <a:rPr lang="ru-RU" sz="2200" b="1" dirty="0" smtClean="0"/>
              <a:t>Имеется набор данных, состоящий из положительных целых чисел. Необходимо определить количество пар различных  элементов последовательности,  произведение которых кратно 5.</a:t>
            </a:r>
            <a:endParaRPr lang="ru-RU" sz="2200" b="1" dirty="0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85720" y="1643050"/>
            <a:ext cx="857256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Решение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F =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open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("пример 1 27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B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.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txt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")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# открываем файл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n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=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int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(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F.readline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())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# считываем количество чисел в файле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count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= 0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# счётчик количества пар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k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= 0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# количество предыдущих чисел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k5 = 0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# количество предыдущих чисел, кратных 5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for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i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in range(n):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x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=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int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(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F.readline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())</a:t>
            </a:r>
            <a:r>
              <a:rPr lang="ru-RU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# ввод числа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71563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if x % 5 == 0: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    count += k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# пары собираем со всеми предыдущими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if x % 5 !=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0: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   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count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+= k5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# пары возможны только с кратными 5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#  учет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x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в счётчиках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k += 1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# увеличиваем количество предыдущих чисел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if x % 5 == 0: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# увеличиваем число, кратных 5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    k5 += 1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print(count)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# выводим ответ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F.close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()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# закрываем файл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1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1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16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716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716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716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716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716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716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716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716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 vert="horz" lIns="91440" tIns="45720" rIns="91440" bIns="45720" rtlCol="0" anchor="ctr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Пример 2</a:t>
            </a:r>
          </a:p>
        </p:txBody>
      </p:sp>
      <p:sp>
        <p:nvSpPr>
          <p:cNvPr id="126980" name="Rectangle 3"/>
          <p:cNvSpPr>
            <a:spLocks noChangeArrowheads="1"/>
          </p:cNvSpPr>
          <p:nvPr/>
        </p:nvSpPr>
        <p:spPr bwMode="auto">
          <a:xfrm>
            <a:off x="214282" y="642918"/>
            <a:ext cx="8929718" cy="1107996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ru-RU" sz="2200" b="1" i="1" dirty="0">
                <a:solidFill>
                  <a:schemeClr val="accent1"/>
                </a:solidFill>
                <a:cs typeface="Times New Roman" pitchFamily="18" charset="0"/>
              </a:rPr>
              <a:t>Задача</a:t>
            </a:r>
            <a:r>
              <a:rPr lang="ru-RU" sz="2200" b="1" dirty="0">
                <a:solidFill>
                  <a:schemeClr val="accent1"/>
                </a:solidFill>
                <a:cs typeface="Times New Roman" pitchFamily="18" charset="0"/>
              </a:rPr>
              <a:t>. </a:t>
            </a:r>
            <a:r>
              <a:rPr lang="ru-RU" sz="2200" b="1" dirty="0" smtClean="0"/>
              <a:t>Имеется набор данных, состоящий из положительных целых чисел. Необходимо определить количество пар различных  элементов последовательности,  произведение которых кратно 6.</a:t>
            </a:r>
            <a:endParaRPr lang="ru-RU" sz="2200" b="1" dirty="0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42844" y="1785926"/>
            <a:ext cx="900115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000" b="1" dirty="0" smtClean="0">
                <a:solidFill>
                  <a:schemeClr val="tx2"/>
                </a:solidFill>
                <a:cs typeface="Courier New" pitchFamily="49" charset="0"/>
              </a:rPr>
              <a:t>Рассмотрим неэффективное (переборное) решение для пункта </a:t>
            </a:r>
            <a:r>
              <a:rPr lang="en-US" sz="2000" b="1" dirty="0" smtClean="0">
                <a:solidFill>
                  <a:schemeClr val="tx2"/>
                </a:solidFill>
                <a:cs typeface="Courier New" pitchFamily="49" charset="0"/>
              </a:rPr>
              <a:t>A</a:t>
            </a:r>
            <a:endParaRPr lang="ru-RU" sz="2000" b="1" dirty="0" smtClean="0">
              <a:solidFill>
                <a:schemeClr val="tx2"/>
              </a:solidFill>
              <a:cs typeface="Courier New" pitchFamily="49" charset="0"/>
            </a:endParaRPr>
          </a:p>
          <a:p>
            <a:endParaRPr lang="ru-RU" sz="2000" dirty="0" smtClean="0">
              <a:solidFill>
                <a:schemeClr val="tx2"/>
              </a:solidFill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 = open("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пример 2 27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A.txt") </a:t>
            </a:r>
            <a:r>
              <a:rPr lang="en-US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открываем файл 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F.readline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()) </a:t>
            </a:r>
            <a:r>
              <a:rPr lang="en-US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количество чисел в файле 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count = 0 </a:t>
            </a:r>
            <a:r>
              <a:rPr lang="en-US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счётчик количества пар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 = []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in range(n): 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a.append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F.readline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()))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in range(n):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for j in range(0,i):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if (a[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]*a[j]) % 6 == 0: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     count +=1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print(count) </a:t>
            </a:r>
            <a:r>
              <a:rPr lang="en-US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выводим ответ </a:t>
            </a:r>
          </a:p>
          <a:p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F.close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закрываем файл</a:t>
            </a:r>
            <a:endParaRPr kumimoji="0" lang="ru-RU" sz="2000" b="1" i="0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1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1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16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16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16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16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16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" grpId="1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 vert="horz" lIns="91440" tIns="45720" rIns="91440" bIns="45720" rtlCol="0" anchor="ctr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Пример 2</a:t>
            </a:r>
          </a:p>
        </p:txBody>
      </p:sp>
      <p:sp>
        <p:nvSpPr>
          <p:cNvPr id="126980" name="Rectangle 3"/>
          <p:cNvSpPr>
            <a:spLocks noChangeArrowheads="1"/>
          </p:cNvSpPr>
          <p:nvPr/>
        </p:nvSpPr>
        <p:spPr bwMode="auto">
          <a:xfrm>
            <a:off x="214282" y="642918"/>
            <a:ext cx="8929718" cy="1107996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ru-RU" sz="2200" b="1" i="1" dirty="0">
                <a:solidFill>
                  <a:schemeClr val="accent1"/>
                </a:solidFill>
                <a:cs typeface="Times New Roman" pitchFamily="18" charset="0"/>
              </a:rPr>
              <a:t>Задача</a:t>
            </a:r>
            <a:r>
              <a:rPr lang="ru-RU" sz="2200" b="1" dirty="0">
                <a:solidFill>
                  <a:schemeClr val="accent1"/>
                </a:solidFill>
                <a:cs typeface="Times New Roman" pitchFamily="18" charset="0"/>
              </a:rPr>
              <a:t>. </a:t>
            </a:r>
            <a:r>
              <a:rPr lang="ru-RU" sz="2200" b="1" dirty="0" smtClean="0"/>
              <a:t>Имеется набор данных, состоящий из положительных целых чисел. Необходимо определить количество пар различных  элементов последовательности,  произведение которых кратно 6.</a:t>
            </a:r>
            <a:endParaRPr lang="ru-RU" sz="2200" b="1" dirty="0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85720" y="1785926"/>
            <a:ext cx="857256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Идея динамического решения: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cs typeface="Arial" pitchFamily="34" charset="0"/>
              </a:rPr>
              <a:t>Пусть в файле 5 чисел: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3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5 6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4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12.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i="0" strike="noStrike" cap="none" normalizeH="0" baseline="0" dirty="0" smtClean="0">
                <a:ln>
                  <a:noFill/>
                </a:ln>
                <a:effectLst/>
                <a:latin typeface="+mj-lt"/>
                <a:cs typeface="Courier New" pitchFamily="49" charset="0"/>
              </a:rPr>
              <a:t>Посмотрим как можно собирать пары. Их</a:t>
            </a:r>
            <a:r>
              <a:rPr kumimoji="0" lang="ru-RU" sz="2000" i="0" strike="noStrike" cap="none" normalizeH="0" dirty="0" smtClean="0">
                <a:ln>
                  <a:noFill/>
                </a:ln>
                <a:effectLst/>
                <a:latin typeface="+mj-lt"/>
                <a:cs typeface="Courier New" pitchFamily="49" charset="0"/>
              </a:rPr>
              <a:t> количество обозначим </a:t>
            </a:r>
            <a:r>
              <a:rPr kumimoji="0" lang="en-US" sz="2000" i="0" strike="noStrike" cap="none" normalizeH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+mj-lt"/>
                <a:cs typeface="Courier New" pitchFamily="49" charset="0"/>
              </a:rPr>
              <a:t>count</a:t>
            </a:r>
            <a:r>
              <a:rPr kumimoji="0" lang="ru-RU" sz="2000" i="0" strike="noStrike" cap="none" normalizeH="0" dirty="0" smtClean="0">
                <a:ln>
                  <a:noFill/>
                </a:ln>
                <a:effectLst/>
                <a:latin typeface="+mj-lt"/>
                <a:cs typeface="Courier New" pitchFamily="49" charset="0"/>
              </a:rPr>
              <a:t>.</a:t>
            </a:r>
            <a:endParaRPr kumimoji="0" lang="ru-RU" sz="2000" i="0" strike="noStrike" cap="none" normalizeH="0" baseline="0" dirty="0" smtClean="0">
              <a:ln>
                <a:noFill/>
              </a:ln>
              <a:effectLst/>
              <a:latin typeface="+mj-lt"/>
              <a:cs typeface="Courier New" pitchFamily="49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i="0" strike="noStrike" cap="none" normalizeH="0" baseline="0" dirty="0" smtClean="0">
                <a:ln>
                  <a:noFill/>
                </a:ln>
                <a:effectLst/>
                <a:latin typeface="+mj-lt"/>
                <a:cs typeface="Courier New" pitchFamily="49" charset="0"/>
              </a:rPr>
              <a:t>Будем идти по файлу и подсчитывать, сколько чисел мы просмотрели всего (</a:t>
            </a:r>
            <a: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+mj-lt"/>
                <a:cs typeface="Courier New" pitchFamily="49" charset="0"/>
              </a:rPr>
              <a:t>k</a:t>
            </a:r>
            <a:r>
              <a:rPr kumimoji="0" lang="en-US" sz="2000" i="0" strike="noStrike" cap="none" normalizeH="0" baseline="0" dirty="0" smtClean="0">
                <a:ln>
                  <a:noFill/>
                </a:ln>
                <a:effectLst/>
                <a:latin typeface="+mj-lt"/>
                <a:cs typeface="Courier New" pitchFamily="49" charset="0"/>
              </a:rPr>
              <a:t>)</a:t>
            </a:r>
            <a:r>
              <a:rPr kumimoji="0" lang="ru-RU" sz="2000" i="0" strike="noStrike" cap="none" normalizeH="0" baseline="0" dirty="0" smtClean="0">
                <a:ln>
                  <a:noFill/>
                </a:ln>
                <a:effectLst/>
                <a:latin typeface="+mj-lt"/>
                <a:cs typeface="Courier New" pitchFamily="49" charset="0"/>
              </a:rPr>
              <a:t> и сколько из них кратных 2</a:t>
            </a:r>
            <a:r>
              <a:rPr kumimoji="0" lang="en-US" sz="2000" i="0" strike="noStrike" cap="none" normalizeH="0" baseline="0" dirty="0" smtClean="0">
                <a:ln>
                  <a:noFill/>
                </a:ln>
                <a:effectLst/>
                <a:latin typeface="+mj-lt"/>
                <a:cs typeface="Courier New" pitchFamily="49" charset="0"/>
              </a:rPr>
              <a:t> (</a:t>
            </a:r>
            <a: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+mj-lt"/>
                <a:cs typeface="Courier New" pitchFamily="49" charset="0"/>
              </a:rPr>
              <a:t>k</a:t>
            </a:r>
            <a:r>
              <a:rPr kumimoji="0" lang="ru-RU" sz="2000" i="0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+mj-lt"/>
                <a:cs typeface="Courier New" pitchFamily="49" charset="0"/>
              </a:rPr>
              <a:t>2</a:t>
            </a:r>
            <a:r>
              <a:rPr kumimoji="0" lang="en-US" sz="2000" i="0" strike="noStrike" cap="none" normalizeH="0" baseline="0" dirty="0" smtClean="0">
                <a:ln>
                  <a:noFill/>
                </a:ln>
                <a:effectLst/>
                <a:latin typeface="+mj-lt"/>
                <a:cs typeface="Courier New" pitchFamily="49" charset="0"/>
              </a:rPr>
              <a:t>)</a:t>
            </a:r>
            <a:r>
              <a:rPr kumimoji="0" lang="ru-RU" sz="2000" i="0" strike="noStrike" cap="none" normalizeH="0" baseline="0" dirty="0" smtClean="0">
                <a:ln>
                  <a:noFill/>
                </a:ln>
                <a:effectLst/>
                <a:latin typeface="+mj-lt"/>
                <a:cs typeface="Courier New" pitchFamily="49" charset="0"/>
              </a:rPr>
              <a:t>, кратных 3(</a:t>
            </a:r>
            <a:r>
              <a:rPr lang="en-US" sz="2000" dirty="0" smtClean="0">
                <a:solidFill>
                  <a:schemeClr val="accent1"/>
                </a:solidFill>
                <a:latin typeface="+mj-lt"/>
                <a:cs typeface="Courier New" pitchFamily="49" charset="0"/>
              </a:rPr>
              <a:t>k3</a:t>
            </a:r>
            <a:r>
              <a:rPr kumimoji="0" lang="ru-RU" sz="2000" i="0" strike="noStrike" cap="none" normalizeH="0" baseline="0" dirty="0" smtClean="0">
                <a:ln>
                  <a:noFill/>
                </a:ln>
                <a:effectLst/>
                <a:latin typeface="+mj-lt"/>
                <a:cs typeface="Courier New" pitchFamily="49" charset="0"/>
              </a:rPr>
              <a:t>), кратных 6 (</a:t>
            </a:r>
            <a:r>
              <a:rPr lang="en-US" sz="2000" dirty="0" smtClean="0">
                <a:solidFill>
                  <a:schemeClr val="accent1"/>
                </a:solidFill>
                <a:latin typeface="+mj-lt"/>
                <a:cs typeface="Courier New" pitchFamily="49" charset="0"/>
              </a:rPr>
              <a:t>k6</a:t>
            </a:r>
            <a:r>
              <a:rPr kumimoji="0" lang="ru-RU" sz="2000" i="0" strike="noStrike" cap="none" normalizeH="0" baseline="0" dirty="0" smtClean="0">
                <a:ln>
                  <a:noFill/>
                </a:ln>
                <a:effectLst/>
                <a:latin typeface="+mj-lt"/>
                <a:cs typeface="Courier New" pitchFamily="49" charset="0"/>
              </a:rPr>
              <a:t>).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+mj-lt"/>
                <a:cs typeface="Courier New" pitchFamily="49" charset="0"/>
              </a:rPr>
              <a:t>Просмотрели число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3</a:t>
            </a:r>
            <a:r>
              <a:rPr lang="ru-RU" sz="2000" dirty="0" smtClean="0">
                <a:latin typeface="+mj-lt"/>
                <a:cs typeface="Courier New" pitchFamily="49" charset="0"/>
              </a:rPr>
              <a:t>, никаких пар составить нельзя</a:t>
            </a:r>
            <a:r>
              <a:rPr lang="en-US" sz="2000" dirty="0" smtClean="0">
                <a:latin typeface="+mj-lt"/>
                <a:cs typeface="Courier New" pitchFamily="49" charset="0"/>
              </a:rPr>
              <a:t> (</a:t>
            </a:r>
            <a:r>
              <a:rPr lang="en-US" sz="2000" dirty="0" smtClean="0">
                <a:solidFill>
                  <a:schemeClr val="accent1"/>
                </a:solidFill>
                <a:latin typeface="+mj-lt"/>
                <a:cs typeface="Courier New" pitchFamily="49" charset="0"/>
              </a:rPr>
              <a:t>k = </a:t>
            </a:r>
            <a:r>
              <a:rPr lang="ru-RU" sz="2000" dirty="0" smtClean="0">
                <a:solidFill>
                  <a:schemeClr val="accent1"/>
                </a:solidFill>
                <a:latin typeface="+mj-lt"/>
                <a:cs typeface="Courier New" pitchFamily="49" charset="0"/>
              </a:rPr>
              <a:t>0</a:t>
            </a:r>
            <a:r>
              <a:rPr lang="en-US" sz="2000" dirty="0" smtClean="0">
                <a:solidFill>
                  <a:schemeClr val="accent1"/>
                </a:solidFill>
                <a:latin typeface="+mj-lt"/>
                <a:cs typeface="Courier New" pitchFamily="49" charset="0"/>
              </a:rPr>
              <a:t>, k2 = 0</a:t>
            </a:r>
            <a:r>
              <a:rPr lang="ru-RU" sz="2000" dirty="0" smtClean="0">
                <a:solidFill>
                  <a:schemeClr val="accent1"/>
                </a:solidFill>
                <a:latin typeface="+mj-lt"/>
                <a:cs typeface="Courier New" pitchFamily="49" charset="0"/>
              </a:rPr>
              <a:t>, </a:t>
            </a:r>
            <a:r>
              <a:rPr lang="en-US" sz="2000" dirty="0" smtClean="0">
                <a:solidFill>
                  <a:schemeClr val="accent1"/>
                </a:solidFill>
                <a:latin typeface="+mj-lt"/>
                <a:cs typeface="Courier New" pitchFamily="49" charset="0"/>
              </a:rPr>
              <a:t>k3 = 1</a:t>
            </a:r>
            <a:r>
              <a:rPr lang="ru-RU" sz="2000" dirty="0" smtClean="0">
                <a:solidFill>
                  <a:schemeClr val="accent1"/>
                </a:solidFill>
                <a:latin typeface="+mj-lt"/>
                <a:cs typeface="Courier New" pitchFamily="49" charset="0"/>
              </a:rPr>
              <a:t>,</a:t>
            </a:r>
            <a:r>
              <a:rPr lang="en-US" sz="2000" dirty="0" smtClean="0">
                <a:solidFill>
                  <a:schemeClr val="accent1"/>
                </a:solidFill>
                <a:latin typeface="+mj-lt"/>
                <a:cs typeface="Courier New" pitchFamily="49" charset="0"/>
              </a:rPr>
              <a:t> k6 = 0</a:t>
            </a:r>
            <a:r>
              <a:rPr lang="ru-RU" sz="2000" dirty="0" smtClean="0">
                <a:solidFill>
                  <a:schemeClr val="accent1"/>
                </a:solidFill>
                <a:latin typeface="+mj-lt"/>
                <a:cs typeface="Courier New" pitchFamily="49" charset="0"/>
              </a:rPr>
              <a:t>, </a:t>
            </a:r>
            <a:r>
              <a:rPr lang="en-US" sz="2000" dirty="0" smtClean="0">
                <a:solidFill>
                  <a:schemeClr val="accent1"/>
                </a:solidFill>
                <a:latin typeface="+mj-lt"/>
                <a:cs typeface="Courier New" pitchFamily="49" charset="0"/>
              </a:rPr>
              <a:t>count</a:t>
            </a:r>
            <a:r>
              <a:rPr lang="ru-RU" sz="2000" dirty="0" smtClean="0">
                <a:solidFill>
                  <a:schemeClr val="accent1"/>
                </a:solidFill>
                <a:latin typeface="+mj-lt"/>
                <a:cs typeface="Courier New" pitchFamily="49" charset="0"/>
              </a:rPr>
              <a:t> = 0</a:t>
            </a:r>
            <a:r>
              <a:rPr lang="en-US" sz="2000" dirty="0" smtClean="0">
                <a:latin typeface="+mj-lt"/>
                <a:cs typeface="Courier New" pitchFamily="49" charset="0"/>
              </a:rPr>
              <a:t>)</a:t>
            </a:r>
            <a:r>
              <a:rPr lang="ru-RU" sz="2000" dirty="0" smtClean="0">
                <a:latin typeface="+mj-lt"/>
                <a:cs typeface="Courier New" pitchFamily="49" charset="0"/>
              </a:rPr>
              <a:t>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i="0" strike="noStrike" cap="none" normalizeH="0" baseline="0" dirty="0" smtClean="0">
                <a:ln>
                  <a:noFill/>
                </a:ln>
                <a:effectLst/>
                <a:latin typeface="+mj-lt"/>
                <a:cs typeface="Courier New" pitchFamily="49" charset="0"/>
              </a:rPr>
              <a:t>Просмотрим</a:t>
            </a:r>
            <a:r>
              <a:rPr kumimoji="0" lang="ru-RU" sz="2000" i="0" strike="noStrike" cap="none" normalizeH="0" dirty="0" smtClean="0">
                <a:ln>
                  <a:noFill/>
                </a:ln>
                <a:effectLst/>
                <a:latin typeface="+mj-lt"/>
                <a:cs typeface="Courier New" pitchFamily="49" charset="0"/>
              </a:rPr>
              <a:t> </a:t>
            </a:r>
            <a:r>
              <a:rPr kumimoji="0" lang="en-US" sz="2000" b="1" i="0" strike="noStrike" cap="none" normalizeH="0" dirty="0" smtClean="0">
                <a:ln>
                  <a:noFill/>
                </a:ln>
                <a:effectLst/>
                <a:latin typeface="Courier New" pitchFamily="49" charset="0"/>
                <a:cs typeface="Courier New" pitchFamily="49" charset="0"/>
              </a:rPr>
              <a:t>3</a:t>
            </a:r>
            <a:r>
              <a:rPr kumimoji="0" lang="ru-RU" sz="2000" b="1" i="0" strike="noStrike" cap="none" normalizeH="0" dirty="0" smtClean="0">
                <a:ln>
                  <a:noFill/>
                </a:ln>
                <a:effectLst/>
                <a:latin typeface="Courier New" pitchFamily="49" charset="0"/>
                <a:cs typeface="Courier New" pitchFamily="49" charset="0"/>
              </a:rPr>
              <a:t> </a:t>
            </a:r>
            <a:r>
              <a:rPr kumimoji="0" lang="en-US" sz="2000" b="1" i="0" strike="noStrike" cap="none" normalizeH="0" dirty="0" smtClean="0">
                <a:ln>
                  <a:noFill/>
                </a:ln>
                <a:effectLst/>
                <a:latin typeface="Courier New" pitchFamily="49" charset="0"/>
                <a:cs typeface="Courier New" pitchFamily="49" charset="0"/>
              </a:rPr>
              <a:t>5</a:t>
            </a:r>
            <a:r>
              <a:rPr kumimoji="0" lang="ru-RU" sz="2000" b="1" i="0" strike="noStrike" cap="none" normalizeH="0" dirty="0" smtClean="0">
                <a:ln>
                  <a:noFill/>
                </a:ln>
                <a:effectLst/>
                <a:latin typeface="Courier New" pitchFamily="49" charset="0"/>
                <a:cs typeface="Courier New" pitchFamily="49" charset="0"/>
              </a:rPr>
              <a:t> </a:t>
            </a:r>
            <a:r>
              <a:rPr kumimoji="0" lang="ru-RU" sz="2000" i="0" strike="noStrike" cap="none" normalizeH="0" dirty="0" smtClean="0">
                <a:ln>
                  <a:noFill/>
                </a:ln>
                <a:effectLst/>
                <a:latin typeface="+mj-lt"/>
                <a:cs typeface="Courier New" pitchFamily="49" charset="0"/>
              </a:rPr>
              <a:t>– пары состав</a:t>
            </a:r>
            <a:r>
              <a:rPr lang="ru-RU" sz="2000" dirty="0" smtClean="0">
                <a:latin typeface="+mj-lt"/>
                <a:cs typeface="Courier New" pitchFamily="49" charset="0"/>
              </a:rPr>
              <a:t>и</a:t>
            </a:r>
            <a:r>
              <a:rPr kumimoji="0" lang="ru-RU" sz="2000" i="0" strike="noStrike" cap="none" normalizeH="0" dirty="0" smtClean="0">
                <a:ln>
                  <a:noFill/>
                </a:ln>
                <a:effectLst/>
                <a:latin typeface="+mj-lt"/>
                <a:cs typeface="Courier New" pitchFamily="49" charset="0"/>
              </a:rPr>
              <a:t>ть нельзя </a:t>
            </a:r>
            <a:r>
              <a:rPr lang="en-US" sz="2000" dirty="0" smtClean="0">
                <a:latin typeface="+mj-lt"/>
                <a:cs typeface="Courier New" pitchFamily="49" charset="0"/>
              </a:rPr>
              <a:t>(</a:t>
            </a:r>
            <a:r>
              <a:rPr lang="en-US" sz="2000" dirty="0" smtClean="0">
                <a:solidFill>
                  <a:schemeClr val="accent1"/>
                </a:solidFill>
                <a:latin typeface="+mj-lt"/>
                <a:cs typeface="Courier New" pitchFamily="49" charset="0"/>
              </a:rPr>
              <a:t>k = </a:t>
            </a:r>
            <a:r>
              <a:rPr lang="ru-RU" sz="2000" dirty="0" smtClean="0">
                <a:solidFill>
                  <a:schemeClr val="accent1"/>
                </a:solidFill>
                <a:latin typeface="+mj-lt"/>
                <a:cs typeface="Courier New" pitchFamily="49" charset="0"/>
              </a:rPr>
              <a:t>1</a:t>
            </a:r>
            <a:r>
              <a:rPr lang="en-US" sz="2000" dirty="0" smtClean="0">
                <a:solidFill>
                  <a:schemeClr val="accent1"/>
                </a:solidFill>
                <a:latin typeface="+mj-lt"/>
                <a:cs typeface="Courier New" pitchFamily="49" charset="0"/>
              </a:rPr>
              <a:t>, </a:t>
            </a:r>
            <a:r>
              <a:rPr lang="en-US" sz="2000" dirty="0" smtClean="0">
                <a:solidFill>
                  <a:schemeClr val="accent1"/>
                </a:solidFill>
                <a:cs typeface="Courier New" pitchFamily="49" charset="0"/>
              </a:rPr>
              <a:t>k2 = 0</a:t>
            </a:r>
            <a:r>
              <a:rPr lang="ru-RU" sz="2000" dirty="0" smtClean="0">
                <a:solidFill>
                  <a:schemeClr val="accent1"/>
                </a:solidFill>
                <a:cs typeface="Courier New" pitchFamily="49" charset="0"/>
              </a:rPr>
              <a:t>, </a:t>
            </a:r>
            <a:r>
              <a:rPr lang="en-US" sz="2000" dirty="0" smtClean="0">
                <a:solidFill>
                  <a:schemeClr val="accent1"/>
                </a:solidFill>
                <a:cs typeface="Courier New" pitchFamily="49" charset="0"/>
              </a:rPr>
              <a:t>k3 = 1</a:t>
            </a:r>
            <a:r>
              <a:rPr lang="ru-RU" sz="2000" dirty="0" smtClean="0">
                <a:solidFill>
                  <a:schemeClr val="accent1"/>
                </a:solidFill>
                <a:cs typeface="Courier New" pitchFamily="49" charset="0"/>
              </a:rPr>
              <a:t>,</a:t>
            </a:r>
            <a:r>
              <a:rPr lang="en-US" sz="2000" dirty="0" smtClean="0">
                <a:solidFill>
                  <a:schemeClr val="accent1"/>
                </a:solidFill>
                <a:cs typeface="Courier New" pitchFamily="49" charset="0"/>
              </a:rPr>
              <a:t> k6 = 0</a:t>
            </a:r>
            <a:r>
              <a:rPr lang="ru-RU" sz="2000" dirty="0" smtClean="0">
                <a:solidFill>
                  <a:schemeClr val="accent1"/>
                </a:solidFill>
                <a:cs typeface="Courier New" pitchFamily="49" charset="0"/>
              </a:rPr>
              <a:t>, </a:t>
            </a:r>
            <a:r>
              <a:rPr lang="en-US" sz="2000" dirty="0" smtClean="0">
                <a:solidFill>
                  <a:schemeClr val="accent1"/>
                </a:solidFill>
                <a:cs typeface="Courier New" pitchFamily="49" charset="0"/>
              </a:rPr>
              <a:t>count</a:t>
            </a:r>
            <a:r>
              <a:rPr lang="ru-RU" sz="2000" dirty="0" smtClean="0">
                <a:solidFill>
                  <a:schemeClr val="accent1"/>
                </a:solidFill>
                <a:cs typeface="Courier New" pitchFamily="49" charset="0"/>
              </a:rPr>
              <a:t> = 0</a:t>
            </a:r>
            <a:r>
              <a:rPr lang="en-US" sz="2000" dirty="0" smtClean="0">
                <a:latin typeface="+mj-lt"/>
                <a:cs typeface="Courier New" pitchFamily="49" charset="0"/>
              </a:rPr>
              <a:t>)</a:t>
            </a:r>
            <a:r>
              <a:rPr kumimoji="0" lang="ru-RU" sz="2000" i="0" strike="noStrike" cap="none" normalizeH="0" dirty="0" smtClean="0">
                <a:ln>
                  <a:noFill/>
                </a:ln>
                <a:effectLst/>
                <a:latin typeface="+mj-lt"/>
                <a:cs typeface="Courier New" pitchFamily="49" charset="0"/>
              </a:rPr>
              <a:t>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baseline="0" dirty="0" smtClean="0">
                <a:latin typeface="+mj-lt"/>
                <a:cs typeface="Courier New" pitchFamily="49" charset="0"/>
              </a:rPr>
              <a:t>Просмотрим </a:t>
            </a:r>
            <a:r>
              <a:rPr lang="en-US" sz="2000" b="1" baseline="0" dirty="0" smtClean="0">
                <a:latin typeface="Courier New" pitchFamily="49" charset="0"/>
                <a:cs typeface="Courier New" pitchFamily="49" charset="0"/>
              </a:rPr>
              <a:t>3</a:t>
            </a:r>
            <a:r>
              <a:rPr lang="ru-RU" sz="2000" b="1" baseline="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baseline="0" dirty="0" smtClean="0">
                <a:latin typeface="Courier New" pitchFamily="49" charset="0"/>
                <a:cs typeface="Courier New" pitchFamily="49" charset="0"/>
              </a:rPr>
              <a:t>5</a:t>
            </a:r>
            <a:r>
              <a:rPr lang="ru-RU" sz="2000" b="1" baseline="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baseline="0" dirty="0" smtClean="0">
                <a:latin typeface="Courier New" pitchFamily="49" charset="0"/>
                <a:cs typeface="Courier New" pitchFamily="49" charset="0"/>
              </a:rPr>
              <a:t>6</a:t>
            </a:r>
            <a:r>
              <a:rPr lang="ru-RU" sz="2000" b="1" baseline="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aseline="0" dirty="0" smtClean="0">
                <a:cs typeface="Courier New" pitchFamily="49" charset="0"/>
              </a:rPr>
              <a:t>- здесь можно</a:t>
            </a:r>
            <a:r>
              <a:rPr lang="ru-RU" sz="2000" dirty="0" smtClean="0">
                <a:cs typeface="Courier New" pitchFamily="49" charset="0"/>
              </a:rPr>
              <a:t> составить 2 пары: </a:t>
            </a:r>
            <a:r>
              <a:rPr lang="en-US" sz="2000" dirty="0" smtClean="0">
                <a:cs typeface="Courier New" pitchFamily="49" charset="0"/>
              </a:rPr>
              <a:t>3</a:t>
            </a:r>
            <a:r>
              <a:rPr lang="ru-RU" sz="2000" dirty="0" smtClean="0">
                <a:cs typeface="Courier New" pitchFamily="49" charset="0"/>
              </a:rPr>
              <a:t> и </a:t>
            </a:r>
            <a:r>
              <a:rPr lang="en-US" sz="2000" dirty="0" smtClean="0">
                <a:cs typeface="Courier New" pitchFamily="49" charset="0"/>
              </a:rPr>
              <a:t>6</a:t>
            </a:r>
            <a:r>
              <a:rPr lang="ru-RU" sz="2000" dirty="0" smtClean="0">
                <a:cs typeface="Courier New" pitchFamily="49" charset="0"/>
              </a:rPr>
              <a:t>, </a:t>
            </a:r>
            <a:r>
              <a:rPr lang="en-US" sz="2000" dirty="0" smtClean="0">
                <a:cs typeface="Courier New" pitchFamily="49" charset="0"/>
              </a:rPr>
              <a:t>5</a:t>
            </a:r>
            <a:r>
              <a:rPr lang="ru-RU" sz="2000" dirty="0" smtClean="0">
                <a:cs typeface="Courier New" pitchFamily="49" charset="0"/>
              </a:rPr>
              <a:t> и </a:t>
            </a:r>
            <a:r>
              <a:rPr lang="en-US" sz="2000" dirty="0" smtClean="0">
                <a:cs typeface="Courier New" pitchFamily="49" charset="0"/>
              </a:rPr>
              <a:t>6</a:t>
            </a:r>
            <a:r>
              <a:rPr lang="ru-RU" sz="2000" dirty="0" smtClean="0">
                <a:cs typeface="Courier New" pitchFamily="49" charset="0"/>
              </a:rPr>
              <a:t>. </a:t>
            </a:r>
            <a:r>
              <a:rPr lang="en-US" sz="2000" dirty="0" smtClean="0">
                <a:latin typeface="+mj-lt"/>
                <a:cs typeface="Courier New" pitchFamily="49" charset="0"/>
              </a:rPr>
              <a:t>(</a:t>
            </a:r>
            <a:r>
              <a:rPr lang="en-US" sz="2000" dirty="0" smtClean="0">
                <a:solidFill>
                  <a:schemeClr val="accent1"/>
                </a:solidFill>
                <a:cs typeface="Courier New" pitchFamily="49" charset="0"/>
              </a:rPr>
              <a:t>k = 2, k2 = 0</a:t>
            </a:r>
            <a:r>
              <a:rPr lang="ru-RU" sz="2000" dirty="0" smtClean="0">
                <a:solidFill>
                  <a:schemeClr val="accent1"/>
                </a:solidFill>
                <a:cs typeface="Courier New" pitchFamily="49" charset="0"/>
              </a:rPr>
              <a:t>, </a:t>
            </a:r>
            <a:r>
              <a:rPr lang="en-US" sz="2000" dirty="0" smtClean="0">
                <a:solidFill>
                  <a:schemeClr val="accent1"/>
                </a:solidFill>
                <a:cs typeface="Courier New" pitchFamily="49" charset="0"/>
              </a:rPr>
              <a:t>k3 = 1</a:t>
            </a:r>
            <a:r>
              <a:rPr lang="ru-RU" sz="2000" dirty="0" smtClean="0">
                <a:solidFill>
                  <a:schemeClr val="accent1"/>
                </a:solidFill>
                <a:cs typeface="Courier New" pitchFamily="49" charset="0"/>
              </a:rPr>
              <a:t>,</a:t>
            </a:r>
            <a:r>
              <a:rPr lang="en-US" sz="2000" dirty="0" smtClean="0">
                <a:solidFill>
                  <a:schemeClr val="accent1"/>
                </a:solidFill>
                <a:cs typeface="Courier New" pitchFamily="49" charset="0"/>
              </a:rPr>
              <a:t> k6 = 1</a:t>
            </a:r>
            <a:r>
              <a:rPr lang="ru-RU" sz="2000" dirty="0" smtClean="0">
                <a:solidFill>
                  <a:schemeClr val="accent1"/>
                </a:solidFill>
                <a:cs typeface="Courier New" pitchFamily="49" charset="0"/>
              </a:rPr>
              <a:t>, </a:t>
            </a:r>
            <a:r>
              <a:rPr lang="en-US" sz="2000" dirty="0" smtClean="0">
                <a:solidFill>
                  <a:schemeClr val="accent1"/>
                </a:solidFill>
                <a:cs typeface="Courier New" pitchFamily="49" charset="0"/>
              </a:rPr>
              <a:t>count</a:t>
            </a:r>
            <a:r>
              <a:rPr lang="ru-RU" sz="2000" dirty="0" smtClean="0">
                <a:solidFill>
                  <a:schemeClr val="accent1"/>
                </a:solidFill>
                <a:cs typeface="Courier New" pitchFamily="49" charset="0"/>
              </a:rPr>
              <a:t> = </a:t>
            </a:r>
            <a:r>
              <a:rPr lang="en-US" sz="2000" dirty="0" smtClean="0">
                <a:solidFill>
                  <a:schemeClr val="accent1"/>
                </a:solidFill>
                <a:cs typeface="Courier New" pitchFamily="49" charset="0"/>
              </a:rPr>
              <a:t>2</a:t>
            </a:r>
            <a:r>
              <a:rPr lang="en-US" sz="2000" dirty="0" smtClean="0">
                <a:latin typeface="+mj-lt"/>
                <a:cs typeface="Courier New" pitchFamily="49" charset="0"/>
              </a:rPr>
              <a:t>)</a:t>
            </a:r>
            <a:r>
              <a:rPr lang="ru-RU" sz="2000" dirty="0" smtClean="0">
                <a:latin typeface="+mj-lt"/>
                <a:cs typeface="Courier New" pitchFamily="49" charset="0"/>
              </a:rPr>
              <a:t>.</a:t>
            </a:r>
            <a:endParaRPr lang="ru-RU" sz="2000" dirty="0" smtClean="0">
              <a:cs typeface="Courier New" pitchFamily="49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cs typeface="Courier New" pitchFamily="49" charset="0"/>
              </a:rPr>
              <a:t>Просмотрим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3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5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6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4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dirty="0" smtClean="0">
                <a:cs typeface="Courier New" pitchFamily="49" charset="0"/>
              </a:rPr>
              <a:t>- здесь можно составить </a:t>
            </a:r>
            <a:r>
              <a:rPr lang="en-US" sz="2000" dirty="0" smtClean="0">
                <a:cs typeface="Courier New" pitchFamily="49" charset="0"/>
              </a:rPr>
              <a:t>4</a:t>
            </a:r>
            <a:r>
              <a:rPr lang="ru-RU" sz="2000" dirty="0" smtClean="0">
                <a:cs typeface="Courier New" pitchFamily="49" charset="0"/>
              </a:rPr>
              <a:t> пары: </a:t>
            </a:r>
            <a:r>
              <a:rPr lang="en-US" sz="2000" dirty="0" smtClean="0">
                <a:cs typeface="Courier New" pitchFamily="49" charset="0"/>
              </a:rPr>
              <a:t>3</a:t>
            </a:r>
            <a:r>
              <a:rPr lang="ru-RU" sz="2000" dirty="0" smtClean="0">
                <a:cs typeface="Courier New" pitchFamily="49" charset="0"/>
              </a:rPr>
              <a:t> и </a:t>
            </a:r>
            <a:r>
              <a:rPr lang="en-US" sz="2000" dirty="0" smtClean="0">
                <a:cs typeface="Courier New" pitchFamily="49" charset="0"/>
              </a:rPr>
              <a:t>6</a:t>
            </a:r>
            <a:r>
              <a:rPr lang="ru-RU" sz="2000" dirty="0" smtClean="0">
                <a:cs typeface="Courier New" pitchFamily="49" charset="0"/>
              </a:rPr>
              <a:t>, </a:t>
            </a:r>
            <a:r>
              <a:rPr lang="en-US" sz="2000" dirty="0" smtClean="0">
                <a:cs typeface="Courier New" pitchFamily="49" charset="0"/>
              </a:rPr>
              <a:t>5</a:t>
            </a:r>
            <a:r>
              <a:rPr lang="ru-RU" sz="2000" dirty="0" smtClean="0">
                <a:cs typeface="Courier New" pitchFamily="49" charset="0"/>
              </a:rPr>
              <a:t> и </a:t>
            </a:r>
            <a:r>
              <a:rPr lang="en-US" sz="2000" dirty="0" smtClean="0">
                <a:cs typeface="Courier New" pitchFamily="49" charset="0"/>
              </a:rPr>
              <a:t>6, 6</a:t>
            </a:r>
            <a:r>
              <a:rPr lang="ru-RU" sz="2000" dirty="0" smtClean="0">
                <a:cs typeface="Courier New" pitchFamily="49" charset="0"/>
              </a:rPr>
              <a:t> и </a:t>
            </a:r>
            <a:r>
              <a:rPr lang="en-US" sz="2000" dirty="0" smtClean="0">
                <a:cs typeface="Courier New" pitchFamily="49" charset="0"/>
              </a:rPr>
              <a:t>4</a:t>
            </a:r>
            <a:r>
              <a:rPr lang="ru-RU" sz="2000" dirty="0" smtClean="0">
                <a:cs typeface="Courier New" pitchFamily="49" charset="0"/>
              </a:rPr>
              <a:t>, </a:t>
            </a:r>
            <a:r>
              <a:rPr lang="en-US" sz="2000" dirty="0" smtClean="0">
                <a:cs typeface="Courier New" pitchFamily="49" charset="0"/>
              </a:rPr>
              <a:t>3</a:t>
            </a:r>
            <a:r>
              <a:rPr lang="ru-RU" sz="2000" dirty="0" smtClean="0">
                <a:cs typeface="Courier New" pitchFamily="49" charset="0"/>
              </a:rPr>
              <a:t> и </a:t>
            </a:r>
            <a:r>
              <a:rPr lang="en-US" sz="2000" dirty="0" smtClean="0">
                <a:cs typeface="Courier New" pitchFamily="49" charset="0"/>
              </a:rPr>
              <a:t>4 </a:t>
            </a:r>
            <a:r>
              <a:rPr lang="en-US" sz="2000" dirty="0" smtClean="0">
                <a:latin typeface="+mj-lt"/>
                <a:cs typeface="Courier New" pitchFamily="49" charset="0"/>
              </a:rPr>
              <a:t>(</a:t>
            </a:r>
            <a:r>
              <a:rPr lang="en-US" sz="2000" dirty="0" smtClean="0">
                <a:solidFill>
                  <a:schemeClr val="accent1"/>
                </a:solidFill>
                <a:cs typeface="Courier New" pitchFamily="49" charset="0"/>
              </a:rPr>
              <a:t>k =</a:t>
            </a:r>
            <a:r>
              <a:rPr lang="ru-RU" sz="2000" dirty="0" smtClean="0">
                <a:solidFill>
                  <a:schemeClr val="accent1"/>
                </a:solidFill>
                <a:cs typeface="Courier New" pitchFamily="49" charset="0"/>
              </a:rPr>
              <a:t> 3</a:t>
            </a:r>
            <a:r>
              <a:rPr lang="en-US" sz="2000" dirty="0" smtClean="0">
                <a:solidFill>
                  <a:schemeClr val="accent1"/>
                </a:solidFill>
                <a:cs typeface="Courier New" pitchFamily="49" charset="0"/>
              </a:rPr>
              <a:t>, k2 =</a:t>
            </a:r>
            <a:r>
              <a:rPr lang="ru-RU" sz="2000" dirty="0" smtClean="0">
                <a:solidFill>
                  <a:schemeClr val="accent1"/>
                </a:solidFill>
                <a:cs typeface="Courier New" pitchFamily="49" charset="0"/>
              </a:rPr>
              <a:t> 1, </a:t>
            </a:r>
            <a:r>
              <a:rPr lang="en-US" sz="2000" dirty="0" smtClean="0">
                <a:solidFill>
                  <a:schemeClr val="accent1"/>
                </a:solidFill>
                <a:cs typeface="Courier New" pitchFamily="49" charset="0"/>
              </a:rPr>
              <a:t>k3 = 1</a:t>
            </a:r>
            <a:r>
              <a:rPr lang="ru-RU" sz="2000" dirty="0" smtClean="0">
                <a:solidFill>
                  <a:schemeClr val="accent1"/>
                </a:solidFill>
                <a:cs typeface="Courier New" pitchFamily="49" charset="0"/>
              </a:rPr>
              <a:t>,</a:t>
            </a:r>
            <a:r>
              <a:rPr lang="en-US" sz="2000" dirty="0" smtClean="0">
                <a:solidFill>
                  <a:schemeClr val="accent1"/>
                </a:solidFill>
                <a:cs typeface="Courier New" pitchFamily="49" charset="0"/>
              </a:rPr>
              <a:t> k6 = 1</a:t>
            </a:r>
            <a:r>
              <a:rPr lang="ru-RU" sz="2000" dirty="0" smtClean="0">
                <a:solidFill>
                  <a:schemeClr val="accent1"/>
                </a:solidFill>
                <a:cs typeface="Courier New" pitchFamily="49" charset="0"/>
              </a:rPr>
              <a:t>, </a:t>
            </a:r>
            <a:r>
              <a:rPr lang="en-US" sz="2000" dirty="0" smtClean="0">
                <a:solidFill>
                  <a:schemeClr val="accent1"/>
                </a:solidFill>
                <a:cs typeface="Courier New" pitchFamily="49" charset="0"/>
              </a:rPr>
              <a:t>count</a:t>
            </a:r>
            <a:r>
              <a:rPr lang="ru-RU" sz="2000" dirty="0" smtClean="0">
                <a:solidFill>
                  <a:schemeClr val="accent1"/>
                </a:solidFill>
                <a:cs typeface="Courier New" pitchFamily="49" charset="0"/>
              </a:rPr>
              <a:t> = 2+2= 4</a:t>
            </a:r>
            <a:r>
              <a:rPr lang="en-US" sz="2000" dirty="0" smtClean="0">
                <a:latin typeface="+mj-lt"/>
                <a:cs typeface="Courier New" pitchFamily="49" charset="0"/>
              </a:rPr>
              <a:t>)</a:t>
            </a:r>
            <a:r>
              <a:rPr lang="ru-RU" sz="2000" dirty="0" smtClean="0">
                <a:latin typeface="+mj-lt"/>
                <a:cs typeface="Courier New" pitchFamily="49" charset="0"/>
              </a:rPr>
              <a:t>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cs typeface="Courier New" pitchFamily="49" charset="0"/>
              </a:rPr>
              <a:t>Просмотрим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3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5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6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4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12 </a:t>
            </a:r>
            <a:r>
              <a:rPr lang="ru-RU" sz="2000" dirty="0" smtClean="0">
                <a:cs typeface="Courier New" pitchFamily="49" charset="0"/>
              </a:rPr>
              <a:t>- здесь можно составить 8 пар: </a:t>
            </a:r>
            <a:r>
              <a:rPr lang="en-US" sz="2000" dirty="0" smtClean="0">
                <a:cs typeface="Courier New" pitchFamily="49" charset="0"/>
              </a:rPr>
              <a:t>3</a:t>
            </a:r>
            <a:r>
              <a:rPr lang="ru-RU" sz="2000" dirty="0" smtClean="0">
                <a:cs typeface="Courier New" pitchFamily="49" charset="0"/>
              </a:rPr>
              <a:t> и </a:t>
            </a:r>
            <a:r>
              <a:rPr lang="en-US" sz="2000" dirty="0" smtClean="0">
                <a:cs typeface="Courier New" pitchFamily="49" charset="0"/>
              </a:rPr>
              <a:t>6</a:t>
            </a:r>
            <a:r>
              <a:rPr lang="ru-RU" sz="2000" dirty="0" smtClean="0">
                <a:cs typeface="Courier New" pitchFamily="49" charset="0"/>
              </a:rPr>
              <a:t>, </a:t>
            </a:r>
            <a:r>
              <a:rPr lang="en-US" sz="2000" dirty="0" smtClean="0">
                <a:cs typeface="Courier New" pitchFamily="49" charset="0"/>
              </a:rPr>
              <a:t>5</a:t>
            </a:r>
            <a:r>
              <a:rPr lang="ru-RU" sz="2000" dirty="0" smtClean="0">
                <a:cs typeface="Courier New" pitchFamily="49" charset="0"/>
              </a:rPr>
              <a:t> и </a:t>
            </a:r>
            <a:r>
              <a:rPr lang="en-US" sz="2000" dirty="0" smtClean="0">
                <a:cs typeface="Courier New" pitchFamily="49" charset="0"/>
              </a:rPr>
              <a:t>6, 6</a:t>
            </a:r>
            <a:r>
              <a:rPr lang="ru-RU" sz="2000" dirty="0" smtClean="0">
                <a:cs typeface="Courier New" pitchFamily="49" charset="0"/>
              </a:rPr>
              <a:t> и </a:t>
            </a:r>
            <a:r>
              <a:rPr lang="en-US" sz="2000" dirty="0" smtClean="0">
                <a:cs typeface="Courier New" pitchFamily="49" charset="0"/>
              </a:rPr>
              <a:t>4</a:t>
            </a:r>
            <a:r>
              <a:rPr lang="ru-RU" sz="2000" dirty="0" smtClean="0">
                <a:cs typeface="Courier New" pitchFamily="49" charset="0"/>
              </a:rPr>
              <a:t>, </a:t>
            </a:r>
            <a:r>
              <a:rPr lang="en-US" sz="2000" dirty="0" smtClean="0">
                <a:cs typeface="Courier New" pitchFamily="49" charset="0"/>
              </a:rPr>
              <a:t>3</a:t>
            </a:r>
            <a:r>
              <a:rPr lang="ru-RU" sz="2000" dirty="0" smtClean="0">
                <a:cs typeface="Courier New" pitchFamily="49" charset="0"/>
              </a:rPr>
              <a:t> и </a:t>
            </a:r>
            <a:r>
              <a:rPr lang="en-US" sz="2000" dirty="0" smtClean="0">
                <a:cs typeface="Courier New" pitchFamily="49" charset="0"/>
              </a:rPr>
              <a:t>4</a:t>
            </a:r>
            <a:r>
              <a:rPr lang="ru-RU" sz="2000" dirty="0" smtClean="0">
                <a:cs typeface="Courier New" pitchFamily="49" charset="0"/>
              </a:rPr>
              <a:t>, 3 и 12, 5 и 12, 6 и 12, 4 и 12</a:t>
            </a:r>
            <a:r>
              <a:rPr lang="en-US" sz="2000" dirty="0" smtClean="0">
                <a:cs typeface="Courier New" pitchFamily="49" charset="0"/>
              </a:rPr>
              <a:t> (</a:t>
            </a:r>
            <a:r>
              <a:rPr lang="en-US" sz="2000" dirty="0" smtClean="0">
                <a:solidFill>
                  <a:schemeClr val="accent1"/>
                </a:solidFill>
                <a:cs typeface="Courier New" pitchFamily="49" charset="0"/>
              </a:rPr>
              <a:t>k =</a:t>
            </a:r>
            <a:r>
              <a:rPr lang="ru-RU" sz="2000" dirty="0" smtClean="0">
                <a:solidFill>
                  <a:schemeClr val="accent1"/>
                </a:solidFill>
                <a:cs typeface="Courier New" pitchFamily="49" charset="0"/>
              </a:rPr>
              <a:t> 4</a:t>
            </a:r>
            <a:r>
              <a:rPr lang="en-US" sz="2000" dirty="0" smtClean="0">
                <a:solidFill>
                  <a:schemeClr val="accent1"/>
                </a:solidFill>
                <a:cs typeface="Courier New" pitchFamily="49" charset="0"/>
              </a:rPr>
              <a:t>, k2 =</a:t>
            </a:r>
            <a:r>
              <a:rPr lang="ru-RU" sz="2000" dirty="0" smtClean="0">
                <a:solidFill>
                  <a:schemeClr val="accent1"/>
                </a:solidFill>
                <a:cs typeface="Courier New" pitchFamily="49" charset="0"/>
              </a:rPr>
              <a:t> 1, </a:t>
            </a:r>
            <a:r>
              <a:rPr lang="en-US" sz="2000" dirty="0" smtClean="0">
                <a:solidFill>
                  <a:schemeClr val="accent1"/>
                </a:solidFill>
                <a:cs typeface="Courier New" pitchFamily="49" charset="0"/>
              </a:rPr>
              <a:t>k3 = 1</a:t>
            </a:r>
            <a:r>
              <a:rPr lang="ru-RU" sz="2000" dirty="0" smtClean="0">
                <a:solidFill>
                  <a:schemeClr val="accent1"/>
                </a:solidFill>
                <a:cs typeface="Courier New" pitchFamily="49" charset="0"/>
              </a:rPr>
              <a:t>,</a:t>
            </a:r>
            <a:r>
              <a:rPr lang="en-US" sz="2000" dirty="0" smtClean="0">
                <a:solidFill>
                  <a:schemeClr val="accent1"/>
                </a:solidFill>
                <a:cs typeface="Courier New" pitchFamily="49" charset="0"/>
              </a:rPr>
              <a:t> k6 = </a:t>
            </a:r>
            <a:r>
              <a:rPr lang="ru-RU" sz="2000" dirty="0" smtClean="0">
                <a:solidFill>
                  <a:schemeClr val="accent1"/>
                </a:solidFill>
                <a:cs typeface="Courier New" pitchFamily="49" charset="0"/>
              </a:rPr>
              <a:t>2, </a:t>
            </a:r>
            <a:r>
              <a:rPr lang="en-US" sz="2000" dirty="0" smtClean="0">
                <a:solidFill>
                  <a:schemeClr val="accent1"/>
                </a:solidFill>
                <a:cs typeface="Courier New" pitchFamily="49" charset="0"/>
              </a:rPr>
              <a:t>count</a:t>
            </a:r>
            <a:r>
              <a:rPr lang="ru-RU" sz="2000" dirty="0" smtClean="0">
                <a:solidFill>
                  <a:schemeClr val="accent1"/>
                </a:solidFill>
                <a:cs typeface="Courier New" pitchFamily="49" charset="0"/>
              </a:rPr>
              <a:t> = 4+4= 8</a:t>
            </a:r>
            <a:r>
              <a:rPr lang="en-US" sz="2000" dirty="0" smtClean="0">
                <a:cs typeface="Courier New" pitchFamily="49" charset="0"/>
              </a:rPr>
              <a:t>)</a:t>
            </a:r>
            <a:r>
              <a:rPr lang="ru-RU" sz="2000" dirty="0" smtClean="0">
                <a:cs typeface="Courier New" pitchFamily="49" charset="0"/>
              </a:rPr>
              <a:t>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ru-RU" sz="2000" dirty="0" smtClean="0"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1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1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-71462"/>
            <a:ext cx="9144000" cy="773113"/>
          </a:xfrm>
        </p:spPr>
        <p:txBody>
          <a:bodyPr vert="horz" lIns="91440" tIns="45720" rIns="91440" bIns="45720" rtlCol="0" anchor="ctr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Пример 2 решение</a:t>
            </a:r>
          </a:p>
        </p:txBody>
      </p:sp>
      <p:sp>
        <p:nvSpPr>
          <p:cNvPr id="126980" name="Rectangle 3"/>
          <p:cNvSpPr>
            <a:spLocks noChangeArrowheads="1"/>
          </p:cNvSpPr>
          <p:nvPr/>
        </p:nvSpPr>
        <p:spPr bwMode="auto">
          <a:xfrm>
            <a:off x="214282" y="500042"/>
            <a:ext cx="8929718" cy="1015663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ru-RU" sz="2000" b="1" i="1" dirty="0">
                <a:solidFill>
                  <a:schemeClr val="accent1"/>
                </a:solidFill>
                <a:cs typeface="Times New Roman" pitchFamily="18" charset="0"/>
              </a:rPr>
              <a:t>Задача</a:t>
            </a:r>
            <a:r>
              <a:rPr lang="ru-RU" sz="2000" b="1" dirty="0">
                <a:solidFill>
                  <a:schemeClr val="accent1"/>
                </a:solidFill>
                <a:cs typeface="Times New Roman" pitchFamily="18" charset="0"/>
              </a:rPr>
              <a:t>. </a:t>
            </a:r>
            <a:r>
              <a:rPr lang="ru-RU" sz="2000" b="1" dirty="0" smtClean="0"/>
              <a:t>Имеется набор данных, состоящий из положительных целых чисел. Необходимо определить количество пар различных  элементов последовательности,  произведение которых кратно 6.</a:t>
            </a:r>
            <a:endParaRPr lang="ru-RU" sz="2000" b="1" dirty="0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85720" y="1428736"/>
            <a:ext cx="8572560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Решение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F = </a:t>
            </a:r>
            <a:r>
              <a:rPr lang="ru-RU" sz="14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open</a:t>
            </a:r>
            <a:r>
              <a:rPr lang="ru-RU" sz="14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("пример 2 27B.txt") </a:t>
            </a:r>
            <a:r>
              <a:rPr lang="ru-RU" sz="1400" b="1" dirty="0" smtClean="0">
                <a:solidFill>
                  <a:schemeClr val="accent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# открываем файл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n</a:t>
            </a:r>
            <a:r>
              <a:rPr lang="ru-RU" sz="14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= </a:t>
            </a:r>
            <a:r>
              <a:rPr lang="ru-RU" sz="14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int</a:t>
            </a:r>
            <a:r>
              <a:rPr lang="ru-RU" sz="14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(</a:t>
            </a:r>
            <a:r>
              <a:rPr lang="ru-RU" sz="14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F.readline</a:t>
            </a:r>
            <a:r>
              <a:rPr lang="ru-RU" sz="14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()) </a:t>
            </a:r>
            <a:r>
              <a:rPr lang="ru-RU" sz="1400" b="1" dirty="0" smtClean="0">
                <a:solidFill>
                  <a:schemeClr val="accent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# считываем количество чисел в файле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count</a:t>
            </a:r>
            <a:r>
              <a:rPr lang="ru-RU" sz="14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= 0 </a:t>
            </a:r>
            <a:r>
              <a:rPr lang="ru-RU" sz="1400" b="1" dirty="0" smtClean="0">
                <a:solidFill>
                  <a:schemeClr val="accent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# счётчик количества пар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k</a:t>
            </a:r>
            <a:r>
              <a:rPr lang="ru-RU" sz="14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= 0 </a:t>
            </a:r>
            <a:r>
              <a:rPr lang="ru-RU" sz="1400" b="1" dirty="0" smtClean="0">
                <a:solidFill>
                  <a:schemeClr val="accent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# количество предыдущих чисел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k2 = 0 </a:t>
            </a:r>
            <a:r>
              <a:rPr lang="ru-RU" sz="1400" b="1" dirty="0" smtClean="0">
                <a:solidFill>
                  <a:schemeClr val="accent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# количество предыдущих чисел, кратных 2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k3 = 0 </a:t>
            </a:r>
            <a:r>
              <a:rPr lang="ru-RU" sz="1400" b="1" dirty="0" smtClean="0">
                <a:solidFill>
                  <a:schemeClr val="accent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# количество предыдущих чисел, кратных 3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k6 = 0 </a:t>
            </a:r>
            <a:r>
              <a:rPr lang="ru-RU" sz="1400" b="1" dirty="0" smtClean="0">
                <a:solidFill>
                  <a:schemeClr val="accent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# количество предыдущих чисел, кратных 6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for</a:t>
            </a:r>
            <a:r>
              <a:rPr lang="ru-RU" sz="14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ru-RU" sz="14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i</a:t>
            </a:r>
            <a:r>
              <a:rPr lang="ru-RU" sz="14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ru-RU" sz="14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in</a:t>
            </a:r>
            <a:r>
              <a:rPr lang="ru-RU" sz="14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ru-RU" sz="14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range</a:t>
            </a:r>
            <a:r>
              <a:rPr lang="ru-RU" sz="14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(</a:t>
            </a:r>
            <a:r>
              <a:rPr lang="ru-RU" sz="14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n</a:t>
            </a:r>
            <a:r>
              <a:rPr lang="ru-RU" sz="14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) :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 </a:t>
            </a:r>
            <a:r>
              <a:rPr lang="ru-RU" sz="14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x</a:t>
            </a:r>
            <a:r>
              <a:rPr lang="ru-RU" sz="14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= </a:t>
            </a:r>
            <a:r>
              <a:rPr lang="ru-RU" sz="14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int</a:t>
            </a:r>
            <a:r>
              <a:rPr lang="ru-RU" sz="14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(</a:t>
            </a:r>
            <a:r>
              <a:rPr lang="ru-RU" sz="14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F.readline</a:t>
            </a:r>
            <a:r>
              <a:rPr lang="ru-RU" sz="14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())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 </a:t>
            </a:r>
            <a:r>
              <a:rPr lang="ru-RU" sz="14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if</a:t>
            </a:r>
            <a:r>
              <a:rPr lang="ru-RU" sz="14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ru-RU" sz="14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x</a:t>
            </a:r>
            <a:r>
              <a:rPr lang="ru-RU" sz="14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% 6 == 0: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   </a:t>
            </a:r>
            <a:r>
              <a:rPr lang="ru-RU" sz="14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count</a:t>
            </a:r>
            <a:r>
              <a:rPr lang="ru-RU" sz="14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+= </a:t>
            </a:r>
            <a:r>
              <a:rPr lang="ru-RU" sz="14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k</a:t>
            </a:r>
            <a:r>
              <a:rPr lang="ru-RU" sz="14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ru-RU" sz="1400" b="1" dirty="0" smtClean="0">
                <a:solidFill>
                  <a:schemeClr val="accent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# пары собираем со всеми предыдущими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   k6 += 1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 </a:t>
            </a:r>
            <a:r>
              <a:rPr lang="ru-RU" sz="14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else</a:t>
            </a:r>
            <a:r>
              <a:rPr lang="ru-RU" sz="14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: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   </a:t>
            </a:r>
            <a:r>
              <a:rPr lang="ru-RU" sz="14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if</a:t>
            </a:r>
            <a:r>
              <a:rPr lang="ru-RU" sz="14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ru-RU" sz="14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x</a:t>
            </a:r>
            <a:r>
              <a:rPr lang="ru-RU" sz="14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% 2 == 0: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     </a:t>
            </a:r>
            <a:r>
              <a:rPr lang="ru-RU" sz="14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count</a:t>
            </a:r>
            <a:r>
              <a:rPr lang="ru-RU" sz="14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+= k3 + k6 </a:t>
            </a:r>
            <a:r>
              <a:rPr lang="ru-RU" sz="1400" b="1" dirty="0" smtClean="0">
                <a:solidFill>
                  <a:schemeClr val="accent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# пары возможны только с кратными 3 или 6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     k2 += 1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   </a:t>
            </a:r>
            <a:r>
              <a:rPr lang="ru-RU" sz="14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elif</a:t>
            </a:r>
            <a:r>
              <a:rPr lang="ru-RU" sz="14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ru-RU" sz="14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x</a:t>
            </a:r>
            <a:r>
              <a:rPr lang="ru-RU" sz="14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% 3 == 0: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     </a:t>
            </a:r>
            <a:r>
              <a:rPr lang="ru-RU" sz="14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count</a:t>
            </a:r>
            <a:r>
              <a:rPr lang="ru-RU" sz="14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+= k2 + k6 </a:t>
            </a:r>
            <a:r>
              <a:rPr lang="ru-RU" sz="1400" b="1" dirty="0" smtClean="0">
                <a:solidFill>
                  <a:schemeClr val="accent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# пары возможны только с кратными 2 или 6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     k3 += 1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   </a:t>
            </a:r>
            <a:r>
              <a:rPr lang="ru-RU" sz="14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else</a:t>
            </a:r>
            <a:r>
              <a:rPr lang="ru-RU" sz="14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: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     </a:t>
            </a:r>
            <a:r>
              <a:rPr lang="ru-RU" sz="14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count</a:t>
            </a:r>
            <a:r>
              <a:rPr lang="ru-RU" sz="14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+= k6 </a:t>
            </a:r>
            <a:r>
              <a:rPr lang="ru-RU" sz="1400" b="1" dirty="0" smtClean="0">
                <a:solidFill>
                  <a:schemeClr val="accent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# пары возможны только с кратными 6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 </a:t>
            </a:r>
            <a:r>
              <a:rPr lang="ru-RU" sz="14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k</a:t>
            </a:r>
            <a:r>
              <a:rPr lang="ru-RU" sz="14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+=1 </a:t>
            </a:r>
            <a:r>
              <a:rPr lang="ru-RU" sz="1400" b="1" dirty="0" smtClean="0">
                <a:solidFill>
                  <a:schemeClr val="accent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# увеличиваем количество предыдущих чисел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print</a:t>
            </a:r>
            <a:r>
              <a:rPr lang="ru-RU" sz="14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(</a:t>
            </a:r>
            <a:r>
              <a:rPr lang="ru-RU" sz="14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count</a:t>
            </a:r>
            <a:r>
              <a:rPr lang="ru-RU" sz="14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) </a:t>
            </a:r>
            <a:r>
              <a:rPr lang="ru-RU" sz="1400" b="1" dirty="0" smtClean="0">
                <a:solidFill>
                  <a:schemeClr val="accent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# выводим ответ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F.close</a:t>
            </a:r>
            <a:r>
              <a:rPr lang="ru-RU" sz="14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() </a:t>
            </a:r>
            <a:r>
              <a:rPr lang="ru-RU" sz="1400" b="1" dirty="0" smtClean="0">
                <a:solidFill>
                  <a:schemeClr val="accent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# закрываем файл 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1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1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16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16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16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16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16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16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16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16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716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716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716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716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7169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716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7169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7169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" grpId="1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 vert="horz" lIns="91440" tIns="45720" rIns="91440" bIns="45720" rtlCol="0" anchor="ctr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Пример 3</a:t>
            </a:r>
          </a:p>
        </p:txBody>
      </p:sp>
      <p:sp>
        <p:nvSpPr>
          <p:cNvPr id="126980" name="Rectangle 3"/>
          <p:cNvSpPr>
            <a:spLocks noChangeArrowheads="1"/>
          </p:cNvSpPr>
          <p:nvPr/>
        </p:nvSpPr>
        <p:spPr bwMode="auto">
          <a:xfrm>
            <a:off x="214282" y="642918"/>
            <a:ext cx="8929718" cy="1107996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ru-RU" sz="2200" b="1" i="1" dirty="0">
                <a:solidFill>
                  <a:schemeClr val="accent1"/>
                </a:solidFill>
                <a:cs typeface="Times New Roman" pitchFamily="18" charset="0"/>
              </a:rPr>
              <a:t>Задача</a:t>
            </a:r>
            <a:r>
              <a:rPr lang="ru-RU" sz="2200" b="1" dirty="0">
                <a:solidFill>
                  <a:schemeClr val="accent1"/>
                </a:solidFill>
                <a:cs typeface="Times New Roman" pitchFamily="18" charset="0"/>
              </a:rPr>
              <a:t>. </a:t>
            </a:r>
            <a:r>
              <a:rPr lang="ru-RU" sz="2200" b="1" dirty="0" smtClean="0"/>
              <a:t>Имеется набор данных, состоящий из положительных целых чисел. Необходимо определить количество пар различных  элементов последовательности,  сумма которых кратна 131.</a:t>
            </a:r>
            <a:endParaRPr lang="ru-RU" sz="2200" b="1" dirty="0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42844" y="1785926"/>
            <a:ext cx="900115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000" b="1" dirty="0" smtClean="0">
                <a:solidFill>
                  <a:schemeClr val="tx2"/>
                </a:solidFill>
                <a:cs typeface="Courier New" pitchFamily="49" charset="0"/>
              </a:rPr>
              <a:t>Рассмотрим неэффективное (переборное) решение для пункта </a:t>
            </a:r>
            <a:r>
              <a:rPr lang="en-US" sz="2000" b="1" dirty="0" smtClean="0">
                <a:solidFill>
                  <a:schemeClr val="tx2"/>
                </a:solidFill>
                <a:cs typeface="Courier New" pitchFamily="49" charset="0"/>
              </a:rPr>
              <a:t>A</a:t>
            </a:r>
            <a:endParaRPr lang="ru-RU" sz="2000" b="1" dirty="0" smtClean="0">
              <a:solidFill>
                <a:schemeClr val="tx2"/>
              </a:solidFill>
              <a:cs typeface="Courier New" pitchFamily="49" charset="0"/>
            </a:endParaRPr>
          </a:p>
          <a:p>
            <a:endParaRPr lang="ru-RU" sz="2000" dirty="0" smtClean="0">
              <a:solidFill>
                <a:schemeClr val="tx2"/>
              </a:solidFill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 = open("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пример 3 27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A.txt") </a:t>
            </a:r>
            <a:r>
              <a:rPr lang="en-US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открываем файл 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F.readline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()) </a:t>
            </a:r>
            <a:r>
              <a:rPr lang="en-US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количество чисел в файле 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count = 0 </a:t>
            </a:r>
            <a:r>
              <a:rPr lang="en-US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счётчик количества пар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 = []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in range(n): 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a.append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F.readline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()))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in range(n):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for j in range(0,i):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if (a[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]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+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a[j]) %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131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== 0: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     count +=1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print(count) </a:t>
            </a:r>
            <a:r>
              <a:rPr lang="en-US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выводим ответ </a:t>
            </a:r>
          </a:p>
          <a:p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F.close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закрываем файл</a:t>
            </a:r>
            <a:endParaRPr kumimoji="0" lang="ru-RU" sz="2000" b="1" i="0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1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1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16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16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16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16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16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" grpId="1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-71462"/>
            <a:ext cx="9144000" cy="773113"/>
          </a:xfrm>
        </p:spPr>
        <p:txBody>
          <a:bodyPr vert="horz" lIns="91440" tIns="45720" rIns="91440" bIns="45720" rtlCol="0" anchor="ctr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Пример 3 решение</a:t>
            </a:r>
          </a:p>
        </p:txBody>
      </p:sp>
      <p:sp>
        <p:nvSpPr>
          <p:cNvPr id="126980" name="Rectangle 3"/>
          <p:cNvSpPr>
            <a:spLocks noChangeArrowheads="1"/>
          </p:cNvSpPr>
          <p:nvPr/>
        </p:nvSpPr>
        <p:spPr bwMode="auto">
          <a:xfrm>
            <a:off x="214282" y="500042"/>
            <a:ext cx="8929718" cy="104644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ru-RU" sz="2000" b="1" i="1" dirty="0">
                <a:solidFill>
                  <a:schemeClr val="accent1"/>
                </a:solidFill>
                <a:cs typeface="Times New Roman" pitchFamily="18" charset="0"/>
              </a:rPr>
              <a:t>Задача</a:t>
            </a:r>
            <a:r>
              <a:rPr lang="ru-RU" sz="2000" b="1" dirty="0">
                <a:solidFill>
                  <a:schemeClr val="accent1"/>
                </a:solidFill>
                <a:cs typeface="Times New Roman" pitchFamily="18" charset="0"/>
              </a:rPr>
              <a:t>. </a:t>
            </a:r>
            <a:r>
              <a:rPr lang="ru-RU" sz="2000" b="1" dirty="0" smtClean="0"/>
              <a:t>Имеется набор данных, состоящий из положительных целых чисел. Необходимо определить количество пар различных  элементов последовательности, сумма которых кратна 131</a:t>
            </a:r>
            <a:endParaRPr lang="ru-RU" sz="2000" b="1" dirty="0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85720" y="1500174"/>
            <a:ext cx="8643998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Решение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</a:p>
          <a:p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F = </a:t>
            </a:r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open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("пример 3 27B.txt")</a:t>
            </a:r>
          </a:p>
          <a:p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F.readline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())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считываем количество чисел в файле </a:t>
            </a:r>
          </a:p>
          <a:p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count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= 0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счётчик количества пар</a:t>
            </a:r>
          </a:p>
          <a:p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k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= [0]*131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массив количества чисел с определенными остатками от деления на 131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in range(n) :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x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F.readline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())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if x % 131 == 0: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ost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= 0</a:t>
            </a:r>
          </a:p>
          <a:p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ost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= 131 - (</a:t>
            </a:r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% 131)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дополняющий остаток, чтобы сумма делилась на 131</a:t>
            </a:r>
          </a:p>
          <a:p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count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+= </a:t>
            </a:r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k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ost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] 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прибавляем пары числа </a:t>
            </a:r>
            <a:r>
              <a:rPr lang="ru-RU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и чисел с дополняющим остатком</a:t>
            </a:r>
          </a:p>
          <a:p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k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% 131] += 1</a:t>
            </a:r>
          </a:p>
          <a:p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count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) </a:t>
            </a:r>
          </a:p>
          <a:p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F.close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R="0" lvl="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1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1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16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716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716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716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716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716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2180</Words>
  <Application>Microsoft Office PowerPoint</Application>
  <PresentationFormat>Экран (4:3)</PresentationFormat>
  <Paragraphs>205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Courier New</vt:lpstr>
      <vt:lpstr>Symbol</vt:lpstr>
      <vt:lpstr>Times New Roman</vt:lpstr>
      <vt:lpstr>Тема Office</vt:lpstr>
      <vt:lpstr>Динамическое программирование в задачах ЕГЭ</vt:lpstr>
      <vt:lpstr>Пример 1</vt:lpstr>
      <vt:lpstr>Пример 1</vt:lpstr>
      <vt:lpstr>Пример 1 решение</vt:lpstr>
      <vt:lpstr>Пример 2</vt:lpstr>
      <vt:lpstr>Пример 2</vt:lpstr>
      <vt:lpstr>Пример 2 решение</vt:lpstr>
      <vt:lpstr>Пример 3</vt:lpstr>
      <vt:lpstr>Пример 3 решение</vt:lpstr>
      <vt:lpstr>Пример 4</vt:lpstr>
      <vt:lpstr>Пример 4 решение</vt:lpstr>
      <vt:lpstr>Пример 5</vt:lpstr>
      <vt:lpstr>Пример 5 решение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Алгоритмизация и программирование. Язык Python</dc:title>
  <dc:creator>elvi.nasibullina@outlook.com</dc:creator>
  <cp:lastModifiedBy>user</cp:lastModifiedBy>
  <cp:revision>85</cp:revision>
  <dcterms:created xsi:type="dcterms:W3CDTF">2023-01-03T19:21:31Z</dcterms:created>
  <dcterms:modified xsi:type="dcterms:W3CDTF">2023-03-21T06:38:50Z</dcterms:modified>
</cp:coreProperties>
</file>