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65" r:id="rId2"/>
    <p:sldId id="279" r:id="rId3"/>
    <p:sldId id="282" r:id="rId4"/>
    <p:sldId id="284" r:id="rId5"/>
    <p:sldId id="281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60"/>
  </p:normalViewPr>
  <p:slideViewPr>
    <p:cSldViewPr>
      <p:cViewPr varScale="1">
        <p:scale>
          <a:sx n="67" d="100"/>
          <a:sy n="67" d="100"/>
        </p:scale>
        <p:origin x="5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37BE-CD4C-44BB-AD6B-17248B8EB525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72EC-A762-4080-87B5-97E8C652A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37BE-CD4C-44BB-AD6B-17248B8EB525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72EC-A762-4080-87B5-97E8C652A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37BE-CD4C-44BB-AD6B-17248B8EB525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72EC-A762-4080-87B5-97E8C652A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37BE-CD4C-44BB-AD6B-17248B8EB525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72EC-A762-4080-87B5-97E8C652A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37BE-CD4C-44BB-AD6B-17248B8EB525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72EC-A762-4080-87B5-97E8C652A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37BE-CD4C-44BB-AD6B-17248B8EB525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72EC-A762-4080-87B5-97E8C652A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37BE-CD4C-44BB-AD6B-17248B8EB525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72EC-A762-4080-87B5-97E8C652A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37BE-CD4C-44BB-AD6B-17248B8EB525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72EC-A762-4080-87B5-97E8C652A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37BE-CD4C-44BB-AD6B-17248B8EB525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72EC-A762-4080-87B5-97E8C652A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37BE-CD4C-44BB-AD6B-17248B8EB525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72EC-A762-4080-87B5-97E8C652A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37BE-CD4C-44BB-AD6B-17248B8EB525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72EC-A762-4080-87B5-97E8C652A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F37BE-CD4C-44BB-AD6B-17248B8EB525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972EC-A762-4080-87B5-97E8C652A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214290"/>
            <a:ext cx="8653462" cy="235745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Сортировка данных из файла (задание 26 ЕГЭ)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571744"/>
            <a:ext cx="5286379" cy="3914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94"/>
            <a:ext cx="8929718" cy="5572140"/>
          </a:xfrm>
        </p:spPr>
        <p:txBody>
          <a:bodyPr>
            <a:noAutofit/>
          </a:bodyPr>
          <a:lstStyle/>
          <a:p>
            <a:pPr marL="0" indent="357188">
              <a:spcBef>
                <a:spcPts val="0"/>
              </a:spcBef>
              <a:buNone/>
            </a:pPr>
            <a:r>
              <a:rPr lang="ru-RU" sz="2200" b="1" dirty="0" smtClean="0"/>
              <a:t>На закупку товаров типов Q и Z выделена определённая сумма денег. Эти товары есть в продаже по различной цене. Необходимо на выделенную сумму закупить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как можно больше товаров двух типов (по общему количеству).</a:t>
            </a:r>
            <a:r>
              <a:rPr lang="ru-RU" sz="2200" b="1" dirty="0" smtClean="0"/>
              <a:t> Если можно разными способами купить максимальное количество двух товаров, то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нужно выбрать способ, при котором будет закуплено как можно больше товаров типа Q</a:t>
            </a:r>
            <a:r>
              <a:rPr lang="ru-RU" sz="2200" b="1" dirty="0" smtClean="0"/>
              <a:t>. Если при этих условиях есть несколько способов закупки, нужно потратить как можно меньше денег.</a:t>
            </a:r>
          </a:p>
          <a:p>
            <a:pPr marL="0" indent="357188">
              <a:spcBef>
                <a:spcPts val="0"/>
              </a:spcBef>
              <a:buNone/>
            </a:pPr>
            <a:r>
              <a:rPr lang="ru-RU" sz="2200" b="1" dirty="0" smtClean="0"/>
              <a:t>Определите,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сколько будет закуплено товаров типа Q и сколько денег останется</a:t>
            </a:r>
            <a:r>
              <a:rPr lang="ru-RU" sz="2200" b="1" dirty="0" smtClean="0"/>
              <a:t>. Входные данные представлены в файле пример 3.</a:t>
            </a:r>
            <a:r>
              <a:rPr lang="en-US" sz="2200" b="1" dirty="0" smtClean="0"/>
              <a:t>txt</a:t>
            </a:r>
            <a:r>
              <a:rPr lang="ru-RU" sz="2200" b="1" dirty="0" smtClean="0"/>
              <a:t> следующим образом. Первая строка входного файла содержит два целых числа: N – общее количество товаров и M – сумма выделенных на закупку денег (в рублях). Каждая из следующих N строк содержит целое число (цена товара в рублях) и символ (латинская буква Q или Z), определяющий тип товара. Все данные в строках входного файла отделены одним пробелом. </a:t>
            </a:r>
            <a:endParaRPr lang="en-US" sz="2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71414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Задача 3</a:t>
            </a:r>
            <a:endParaRPr kumimoji="0" lang="ru-RU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 3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92696"/>
            <a:ext cx="9001156" cy="4929222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2400" b="1" dirty="0" smtClean="0"/>
              <a:t>Укажите сначала количество закупленных товаров типа Q, затем оставшуюся неиспользованной сумму денег.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Решение (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Excel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):</a:t>
            </a:r>
          </a:p>
          <a:p>
            <a:pPr marL="0" indent="357188">
              <a:buNone/>
            </a:pPr>
            <a:r>
              <a:rPr lang="ru-RU" sz="2000" dirty="0" smtClean="0"/>
              <a:t>Открываем файл в </a:t>
            </a:r>
            <a:r>
              <a:rPr lang="en-US" sz="2000" dirty="0" smtClean="0"/>
              <a:t>excel</a:t>
            </a:r>
            <a:r>
              <a:rPr lang="ru-RU" sz="2000" dirty="0" smtClean="0"/>
              <a:t>, убираем данные из 1 строки. Сортируем по возрастанию 1 столбец. Выделяем его, пока общая сумма &lt;= </a:t>
            </a:r>
            <a:r>
              <a:rPr lang="en-US" sz="2000" dirty="0" smtClean="0"/>
              <a:t>M</a:t>
            </a:r>
            <a:r>
              <a:rPr lang="ru-RU" sz="2000" dirty="0" smtClean="0"/>
              <a:t> (выделенной суммы на закупку). Получаем 95 строк. И сумму 99034. Тогда оставшаяся сумма равна 100000-99034= 966. </a:t>
            </a:r>
          </a:p>
          <a:p>
            <a:pPr marL="0" indent="357188">
              <a:buNone/>
            </a:pPr>
            <a:endParaRPr lang="ru-RU" sz="2000" dirty="0" smtClean="0"/>
          </a:p>
          <a:p>
            <a:pPr marL="0" indent="357188">
              <a:buNone/>
            </a:pPr>
            <a:endParaRPr lang="ru-RU" sz="2000" dirty="0" smtClean="0"/>
          </a:p>
          <a:p>
            <a:pPr marL="0" indent="357188">
              <a:buNone/>
            </a:pPr>
            <a:endParaRPr lang="ru-RU" sz="2000" dirty="0" smtClean="0"/>
          </a:p>
          <a:p>
            <a:pPr marL="0" indent="357188">
              <a:buNone/>
            </a:pPr>
            <a:endParaRPr lang="ru-RU" sz="2000" dirty="0" smtClean="0"/>
          </a:p>
          <a:p>
            <a:pPr marL="0" indent="358775">
              <a:buNone/>
            </a:pPr>
            <a:endParaRPr lang="ru-RU" sz="18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304" y="3284984"/>
            <a:ext cx="4475894" cy="339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716016" y="3429000"/>
            <a:ext cx="42851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Но, возможно, если мы заменим часть товаров </a:t>
            </a:r>
            <a:r>
              <a:rPr lang="en-US" sz="2000" dirty="0" smtClean="0"/>
              <a:t>z </a:t>
            </a:r>
            <a:r>
              <a:rPr lang="ru-RU" sz="2000" dirty="0" smtClean="0"/>
              <a:t>на товары </a:t>
            </a:r>
            <a:r>
              <a:rPr lang="en-US" sz="2000" dirty="0" smtClean="0"/>
              <a:t>Q</a:t>
            </a:r>
            <a:r>
              <a:rPr lang="ru-RU" sz="2000" dirty="0" smtClean="0"/>
              <a:t>,  мы купим всего столько же товаров, то доля </a:t>
            </a:r>
            <a:r>
              <a:rPr lang="en-US" sz="2000" dirty="0" smtClean="0"/>
              <a:t>Q</a:t>
            </a:r>
            <a:r>
              <a:rPr lang="ru-RU" sz="2000" dirty="0" smtClean="0"/>
              <a:t> будет больше. </a:t>
            </a:r>
            <a:endParaRPr lang="ru-RU" sz="2000" dirty="0" smtClean="0"/>
          </a:p>
          <a:p>
            <a:r>
              <a:rPr lang="ru-RU" sz="2000" dirty="0" smtClean="0"/>
              <a:t>Скопируем </a:t>
            </a:r>
            <a:r>
              <a:rPr lang="ru-RU" sz="2000" dirty="0" smtClean="0"/>
              <a:t>эти 95 строк на новый лист и отсортируем по столбцу с видами товаров по убыванию и по ценам по убыванию.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 3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9001156" cy="4929222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2400" b="1" dirty="0" smtClean="0"/>
              <a:t>Укажите сначала количество закупленных товаров типа Q, затем оставшуюся неиспользованной сумму денег.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Решение (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Excel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):</a:t>
            </a:r>
          </a:p>
          <a:p>
            <a:pPr marL="0" indent="357188">
              <a:buNone/>
            </a:pPr>
            <a:r>
              <a:rPr lang="ru-RU" sz="2000" dirty="0" smtClean="0"/>
              <a:t>Затем скопируем еще 95 ячеек, уже не вошедших в нужную сумму (с 96 …) . и сортируем их по возрастанию букв и возрастанию цен. И будем пытаться заменять </a:t>
            </a:r>
            <a:r>
              <a:rPr lang="en-US" sz="2000" dirty="0" smtClean="0"/>
              <a:t>z </a:t>
            </a:r>
            <a:r>
              <a:rPr lang="ru-RU" sz="2000" dirty="0" smtClean="0"/>
              <a:t>на </a:t>
            </a:r>
            <a:r>
              <a:rPr lang="en-US" sz="2000" dirty="0" smtClean="0"/>
              <a:t>Q</a:t>
            </a:r>
            <a:r>
              <a:rPr lang="ru-RU" sz="2000" dirty="0" smtClean="0"/>
              <a:t>.</a:t>
            </a:r>
          </a:p>
          <a:p>
            <a:pPr marL="0" indent="357188">
              <a:buNone/>
            </a:pPr>
            <a:endParaRPr lang="ru-RU" sz="2000" dirty="0" smtClean="0"/>
          </a:p>
          <a:p>
            <a:pPr marL="0" indent="357188">
              <a:buNone/>
            </a:pPr>
            <a:endParaRPr lang="ru-RU" sz="2000" dirty="0" smtClean="0"/>
          </a:p>
          <a:p>
            <a:pPr marL="0" indent="357188">
              <a:buNone/>
            </a:pPr>
            <a:endParaRPr lang="ru-RU" sz="2000" dirty="0" smtClean="0"/>
          </a:p>
          <a:p>
            <a:pPr marL="0" indent="357188">
              <a:buNone/>
            </a:pPr>
            <a:endParaRPr lang="ru-RU" sz="2000" dirty="0" smtClean="0"/>
          </a:p>
          <a:p>
            <a:pPr marL="0" indent="358775">
              <a:buNone/>
            </a:pPr>
            <a:endParaRPr lang="ru-RU" sz="18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3071810"/>
            <a:ext cx="42148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Для того запишем </a:t>
            </a:r>
            <a:r>
              <a:rPr lang="ru-RU" sz="2000" dirty="0"/>
              <a:t>в ячейку </a:t>
            </a:r>
            <a:r>
              <a:rPr lang="en-US" sz="2000" dirty="0"/>
              <a:t>G</a:t>
            </a:r>
            <a:r>
              <a:rPr lang="ru-RU" sz="2000" dirty="0" smtClean="0"/>
              <a:t>1 формулу: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J1-E1+A1</a:t>
            </a:r>
            <a:r>
              <a:rPr lang="ru-RU" sz="2000" dirty="0" smtClean="0"/>
              <a:t>. </a:t>
            </a:r>
            <a:r>
              <a:rPr lang="ru-RU" sz="2000" dirty="0" smtClean="0"/>
              <a:t>Где в J1 хранится доступный остаток.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 smtClean="0"/>
              <a:t>ячейку </a:t>
            </a:r>
            <a:r>
              <a:rPr lang="en-US" sz="2000" dirty="0" smtClean="0"/>
              <a:t>G</a:t>
            </a:r>
            <a:r>
              <a:rPr lang="ru-RU" sz="2000" dirty="0" smtClean="0"/>
              <a:t>2 запишем </a:t>
            </a:r>
            <a:r>
              <a:rPr lang="ru-RU" sz="2000" dirty="0" smtClean="0"/>
              <a:t>формулу: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=G1-E2+A2</a:t>
            </a:r>
            <a:r>
              <a:rPr lang="ru-RU" sz="2000" dirty="0" smtClean="0"/>
              <a:t> и растянем вниз. </a:t>
            </a:r>
            <a:endParaRPr lang="ru-RU" sz="2000" dirty="0" smtClean="0"/>
          </a:p>
          <a:p>
            <a:r>
              <a:rPr lang="ru-RU" sz="2000" dirty="0" smtClean="0"/>
              <a:t>Последнее </a:t>
            </a:r>
            <a:r>
              <a:rPr lang="ru-RU" sz="2000" dirty="0" smtClean="0"/>
              <a:t>положительное число (33) будет неиспользованной суммой денег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Подсчитаем количество товаров </a:t>
            </a:r>
            <a:r>
              <a:rPr lang="en-US" sz="2000" dirty="0" smtClean="0"/>
              <a:t>Q</a:t>
            </a:r>
            <a:r>
              <a:rPr lang="ru-RU" sz="2000" dirty="0" smtClean="0"/>
              <a:t>: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=СЧЁТЕСЛИ(B:B;"Q")+СЧЁТЕСЛИ(F1:F27;"Q")</a:t>
            </a:r>
            <a:r>
              <a:rPr lang="ru-RU" sz="2000" dirty="0" smtClean="0"/>
              <a:t>. Их</a:t>
            </a:r>
            <a:r>
              <a:rPr lang="en-US" sz="2000" dirty="0" smtClean="0"/>
              <a:t> 68.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00372"/>
            <a:ext cx="4357718" cy="364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42862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 3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8858280" cy="6286520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1800" b="1" dirty="0" smtClean="0"/>
              <a:t>Укажите количество закупленных товаров типа Q, затем оставшуюся неиспользованной сумму денег.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Решение (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Python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):</a:t>
            </a: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with open("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пример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3.txt") as f:</a:t>
            </a:r>
            <a:endParaRPr lang="ru-RU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N, M = map(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f.readline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().split())</a:t>
            </a:r>
            <a:endParaRPr lang="ru-RU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a = sorted([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f.readline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().split() for j in range(N)])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сортируем исх. данные</a:t>
            </a: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Q = sorted([x for x in a if x[1] =="Q"])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сортируем по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Q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по возрастанию</a:t>
            </a: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Z = sorted([x for x in a if x[1] =="Z"])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сортируем по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Z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по возрастанию</a:t>
            </a: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nQ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nZ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= 0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количество товаров вида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Q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и вида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Z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indent="109538">
              <a:spcBef>
                <a:spcPts val="0"/>
              </a:spcBef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= 0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сумма потраченных денег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   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for t in a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t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[0])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считываем стоимость товара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if S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&lt;=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если покупка не превышает бюджет, то покупаем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+=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</a:t>
            </a:r>
            <a:endParaRPr lang="ru-RU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if t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[1] == "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":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nQ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+= 1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увеличиваем счётчик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Q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if t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[1] == "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Z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":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nZ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+= 1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увеличиваем счётчик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Z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Z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Z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[: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nZ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][::-1]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срез по купленным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Z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(итог в порядке убывания)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nQ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:]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делаем срез, убирая все купленные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Q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l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min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),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Z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))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выясняем сколько максимум замен сможем сделать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   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for j in range(l):</a:t>
            </a:r>
            <a:endParaRPr lang="ru-RU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cursum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считаем текущую сумму 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cursum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-=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Z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j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][0])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убираем из суммы товар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Z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cursum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+=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j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][0])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добавляем к сумме товар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Q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cursum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&lt;=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если замена не превышает бюджет, то меняем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S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cursum</a:t>
            </a:r>
            <a:endParaRPr lang="ru-RU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nQ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+= 1</a:t>
            </a:r>
            <a:endParaRPr lang="ru-RU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nZ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-=1</a:t>
            </a:r>
            <a:endParaRPr lang="ru-RU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print(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nQ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M – S)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16" y="6286520"/>
            <a:ext cx="2285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Ответ: </a:t>
            </a:r>
            <a:r>
              <a:rPr lang="ru-RU" sz="2400" b="1" dirty="0" smtClean="0"/>
              <a:t>68 33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94"/>
            <a:ext cx="8929718" cy="5572140"/>
          </a:xfrm>
        </p:spPr>
        <p:txBody>
          <a:bodyPr>
            <a:noAutofit/>
          </a:bodyPr>
          <a:lstStyle/>
          <a:p>
            <a:pPr marL="0" indent="357188">
              <a:spcBef>
                <a:spcPts val="0"/>
              </a:spcBef>
              <a:buNone/>
            </a:pPr>
            <a:r>
              <a:rPr lang="ru-RU" sz="2300" b="1" dirty="0" smtClean="0"/>
              <a:t>В аэропорту есть камера хранения из K ячеек, нумерация камер начинается с единицы. Принимаемый багаж кладется в 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</a:rPr>
              <a:t>ячейку с минимальным номером</a:t>
            </a:r>
            <a:r>
              <a:rPr lang="ru-RU" sz="2300" b="1" dirty="0" smtClean="0"/>
              <a:t>. Известно время, когда пассажиры сдают и забирают багаж (в минутах от начала суток). Ячейка доступна для багажа, 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</a:rPr>
              <a:t>начиная со  следующей минуты </a:t>
            </a:r>
            <a:r>
              <a:rPr lang="ru-RU" sz="2300" b="1" dirty="0" smtClean="0"/>
              <a:t>после окончания срока хранения. Если свободных камер не находится, то багаж не приминается в камеру хранения. Найдите количество багажа, которое будет сдано в камеры хранения за 24 часа и номер </a:t>
            </a:r>
            <a:r>
              <a:rPr lang="ru-RU" sz="2300" b="1" dirty="0" err="1" smtClean="0"/>
              <a:t>ячейки,в</a:t>
            </a:r>
            <a:r>
              <a:rPr lang="ru-RU" sz="2300" b="1" dirty="0" smtClean="0"/>
              <a:t> которую сдаст багаж последний пассажир.</a:t>
            </a:r>
          </a:p>
          <a:p>
            <a:pPr marL="0" indent="357188">
              <a:spcBef>
                <a:spcPts val="0"/>
              </a:spcBef>
              <a:buNone/>
            </a:pPr>
            <a:r>
              <a:rPr lang="ru-RU" sz="2300" b="1" dirty="0" smtClean="0"/>
              <a:t>В первой строке входного файла находится число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K – количество ячеек в камере хранения</a:t>
            </a:r>
            <a:r>
              <a:rPr lang="ru-RU" sz="2300" b="1" dirty="0" smtClean="0"/>
              <a:t> (натуральное число, не превышающее 1000).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Во второй строке </a:t>
            </a:r>
            <a:r>
              <a:rPr lang="ru-RU" sz="2300" b="1" dirty="0" smtClean="0"/>
              <a:t>входного файла находится число N –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количество пассажиров, сдающих багаж </a:t>
            </a:r>
            <a:r>
              <a:rPr lang="ru-RU" sz="2300" b="1" dirty="0" smtClean="0"/>
              <a:t>(натуральное число, не превышающее 1000). В следующих N строк содержит два натуральных числа, не превышающих 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</a:rPr>
              <a:t>1440</a:t>
            </a:r>
            <a:r>
              <a:rPr lang="ru-RU" sz="2300" b="1" dirty="0" smtClean="0"/>
              <a:t>: находятся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время сдачи багажа и время выдачи багажа.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71414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Задача 4</a:t>
            </a:r>
            <a:endParaRPr kumimoji="0" lang="ru-RU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42862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 4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8858280" cy="6286520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1800" b="1" dirty="0" smtClean="0"/>
              <a:t>Найдите количество багажа, которое будет сдано в камеры хранения за 24 часа и номер </a:t>
            </a:r>
            <a:r>
              <a:rPr lang="ru-RU" sz="1800" b="1" dirty="0" err="1" smtClean="0"/>
              <a:t>ячейки,в</a:t>
            </a:r>
            <a:r>
              <a:rPr lang="ru-RU" sz="1800" b="1" dirty="0" smtClean="0"/>
              <a:t> которую сдаст багаж последний пассажир.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Решение (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Python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):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("пример 4.txt")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открываем файл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f.readline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())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количество ячеек в камере хранения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f.readline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())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количество пассажиров, сдающих багаж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[]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список времен сдачи/выдачи багажа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считываем данные из файла </a:t>
            </a:r>
          </a:p>
          <a:p>
            <a:pPr>
              <a:spcBef>
                <a:spcPts val="0"/>
              </a:spcBef>
              <a:buNone/>
            </a:pPr>
            <a:r>
              <a:rPr lang="ru-RU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f.readline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split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())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время сдачи и выдачи багажа</a:t>
            </a:r>
          </a:p>
          <a:p>
            <a:pPr>
              <a:spcBef>
                <a:spcPts val="0"/>
              </a:spcBef>
              <a:buNone/>
            </a:pPr>
            <a:r>
              <a:rPr lang="ru-RU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+= [[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]]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добавляем пару в список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a.sort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сортируем массив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[0] * 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список ячеек камеры хранения, будем хранить время выдачи багажа их определенной ячейки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 = 0 </a:t>
            </a:r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количество сданного багажа</a:t>
            </a:r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1500" b="1" dirty="0" smtClean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 range(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(a)): </a:t>
            </a:r>
            <a:endParaRPr lang="ru-RU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j in range(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(b)):</a:t>
            </a:r>
            <a:endParaRPr lang="ru-RU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ru-RU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][0] &gt; 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]: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если время для сдачи багажа больше, чем время освобождения ячейки камеры хранения</a:t>
            </a:r>
          </a:p>
          <a:p>
            <a:pPr>
              <a:spcBef>
                <a:spcPts val="0"/>
              </a:spcBef>
              <a:buNone/>
            </a:pPr>
            <a:r>
              <a:rPr lang="ru-RU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][1]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помещаем туда время выдачи багажа</a:t>
            </a:r>
          </a:p>
          <a:p>
            <a:pPr>
              <a:spcBef>
                <a:spcPts val="0"/>
              </a:spcBef>
              <a:buNone/>
            </a:pPr>
            <a:r>
              <a:rPr lang="ru-RU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+= 1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багаж сдать смогли, увеличиваем счётчик</a:t>
            </a:r>
          </a:p>
          <a:p>
            <a:pPr>
              <a:spcBef>
                <a:spcPts val="0"/>
              </a:spcBef>
              <a:buNone/>
            </a:pPr>
            <a:r>
              <a:rPr lang="ru-RU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nomer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j+1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номер использованной ячейки (они нумеруются с 1 , а не с 0 как в списке)</a:t>
            </a:r>
          </a:p>
          <a:p>
            <a:pPr>
              <a:spcBef>
                <a:spcPts val="0"/>
              </a:spcBef>
              <a:buNone/>
            </a:pPr>
            <a:r>
              <a:rPr lang="ru-RU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ru-RU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если положили багаж, то свободную ячейку больше не ищем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nomer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выводим ответ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16" y="6286520"/>
            <a:ext cx="2285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Ответ: </a:t>
            </a:r>
            <a:r>
              <a:rPr lang="ru-RU" sz="2400" b="1" dirty="0" smtClean="0"/>
              <a:t>586 3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2071678"/>
            <a:ext cx="8375650" cy="233045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643998" cy="5572164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2200" b="1" dirty="0" smtClean="0"/>
              <a:t>Иван собирает альбом с коллекционными наклейками. Альбом содержит </a:t>
            </a:r>
            <a:r>
              <a:rPr lang="ru-RU" sz="2200" b="1" dirty="0" smtClean="0">
                <a:solidFill>
                  <a:schemeClr val="accent1"/>
                </a:solidFill>
              </a:rPr>
              <a:t>30</a:t>
            </a:r>
            <a:r>
              <a:rPr lang="ru-RU" sz="2200" b="1" dirty="0" smtClean="0"/>
              <a:t> страниц, на каждой странице </a:t>
            </a:r>
            <a:r>
              <a:rPr lang="ru-RU" sz="2200" b="1" dirty="0" smtClean="0">
                <a:solidFill>
                  <a:schemeClr val="accent1"/>
                </a:solidFill>
              </a:rPr>
              <a:t>8</a:t>
            </a:r>
            <a:r>
              <a:rPr lang="ru-RU" sz="2200" b="1" dirty="0" smtClean="0"/>
              <a:t> мест для наклеек. Иван решил проверить свою коллекцию и понять, скольких наклеек ему не хватает для заполнения всего альбома и на какой странице ему не хватает наибольшего количества наклеек.</a:t>
            </a:r>
          </a:p>
          <a:p>
            <a:pPr marL="0" indent="357188">
              <a:buNone/>
            </a:pPr>
            <a:r>
              <a:rPr lang="ru-RU" sz="2200" b="1" dirty="0" smtClean="0"/>
              <a:t>Входные данные представлены в файле (пример 1.</a:t>
            </a:r>
            <a:r>
              <a:rPr lang="en-US" sz="2200" b="1" dirty="0" smtClean="0"/>
              <a:t>txt</a:t>
            </a:r>
            <a:r>
              <a:rPr lang="ru-RU" sz="2200" b="1" dirty="0" smtClean="0"/>
              <a:t>) следующим образом. В первой строке входного файла записано число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N – количество наклеек, которые собрал Иван </a:t>
            </a:r>
            <a:r>
              <a:rPr lang="ru-RU" sz="2200" b="1" dirty="0" smtClean="0"/>
              <a:t>(натуральное число, не превышающее 10 000).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В следующих N строках записано по два числа: сначала номер страницы в альбоме </a:t>
            </a:r>
            <a:r>
              <a:rPr lang="ru-RU" sz="2200" b="1" dirty="0" smtClean="0"/>
              <a:t>(натуральное число от 1 до 30), затем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её номер на странице </a:t>
            </a:r>
            <a:r>
              <a:rPr lang="ru-RU" sz="2200" b="1" dirty="0" smtClean="0"/>
              <a:t>(натуральное число от 1 до 8). Запишите в ответе два числа: количество наклеек, которых не хватает Ивану для заполнения альбома, и номер страницы, на которой отсутствует наибольшее количество наклеек. Если таких страниц несколько выберите последнюю из них.</a:t>
            </a:r>
          </a:p>
          <a:p>
            <a:pPr>
              <a:buNone/>
            </a:pPr>
            <a:endParaRPr lang="en-US" sz="2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71414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Задача 1</a:t>
            </a:r>
            <a:endParaRPr kumimoji="0" lang="ru-RU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 1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9001156" cy="4714908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2000" b="1" dirty="0" smtClean="0"/>
              <a:t>Иван собирает альбом с коллекционными наклейками. Альбом содержит 30 страниц, на каждой странице 8 мест для наклеек. Запишите количество наклеек, которых не хватает Ивану для заполнения альбома, и номер страницы, на которой отсутствует наибольшее количество наклеек. Если таких страниц несколько выберите последнюю из них.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Решение (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Excel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):</a:t>
            </a:r>
          </a:p>
          <a:p>
            <a:pPr marL="0" indent="357188">
              <a:buNone/>
            </a:pPr>
            <a:r>
              <a:rPr lang="ru-RU" sz="2000" dirty="0" smtClean="0"/>
              <a:t>Открываем файл в </a:t>
            </a:r>
            <a:r>
              <a:rPr lang="en-US" sz="2000" dirty="0" smtClean="0"/>
              <a:t>excel</a:t>
            </a:r>
            <a:r>
              <a:rPr lang="ru-RU" sz="2000" dirty="0" smtClean="0"/>
              <a:t>, убираем данные из 1 строки. Отсортируем настраиваемой сортировкой по возрастанию, начала по 1 столбцу, затем по второму. </a:t>
            </a:r>
          </a:p>
          <a:p>
            <a:pPr marL="0" indent="357188">
              <a:buNone/>
            </a:pPr>
            <a:endParaRPr lang="ru-RU" sz="2000" dirty="0" smtClean="0"/>
          </a:p>
          <a:p>
            <a:pPr marL="0" indent="357188">
              <a:buNone/>
            </a:pPr>
            <a:endParaRPr lang="ru-RU" sz="2000" dirty="0" smtClean="0"/>
          </a:p>
          <a:p>
            <a:pPr marL="0" indent="357188">
              <a:buNone/>
            </a:pPr>
            <a:endParaRPr lang="ru-RU" sz="2000" dirty="0" smtClean="0"/>
          </a:p>
          <a:p>
            <a:pPr marL="0" indent="357188">
              <a:buNone/>
            </a:pPr>
            <a:endParaRPr lang="ru-RU" sz="2000" dirty="0" smtClean="0"/>
          </a:p>
          <a:p>
            <a:pPr marL="0" indent="357188">
              <a:buNone/>
            </a:pPr>
            <a:endParaRPr lang="ru-RU" sz="2000" dirty="0" smtClean="0"/>
          </a:p>
          <a:p>
            <a:pPr marL="0" indent="358775">
              <a:buNone/>
            </a:pPr>
            <a:endParaRPr lang="ru-RU" sz="1800" b="1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71942"/>
            <a:ext cx="807249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5000636"/>
            <a:ext cx="3095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85720" y="5556609"/>
            <a:ext cx="4786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/>
            <a:r>
              <a:rPr lang="ru-RU" sz="2000" dirty="0" smtClean="0"/>
              <a:t>! Выполним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удаление дубликатов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/>
              <a:t>(вкладка Данные / группа Работа с данными / удалить дубликаты).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858280" cy="928694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2000" b="1" dirty="0" smtClean="0"/>
              <a:t>Запишите количество наклеек, которых не хватает Ивану для заполнения альбома, и номер страницы, на которой отсутствует наибольшее количество наклеек. Если таких страниц несколько выберите последнюю из них.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Решение (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Excel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):</a:t>
            </a:r>
          </a:p>
          <a:p>
            <a:pPr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358775">
              <a:buNone/>
            </a:pPr>
            <a:endParaRPr lang="ru-RU" sz="1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14282" y="2143116"/>
            <a:ext cx="892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/>
              <a:t>Можно выделить столбик </a:t>
            </a:r>
            <a:r>
              <a:rPr lang="en-US" sz="2000" dirty="0" smtClean="0"/>
              <a:t>B</a:t>
            </a:r>
            <a:r>
              <a:rPr lang="ru-RU" sz="2000" dirty="0" smtClean="0"/>
              <a:t> и посмотреть сколько там осталось значений (их 204). Или воспользоваться функцией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=СЧЁТ(B:B). </a:t>
            </a:r>
            <a:r>
              <a:rPr lang="ru-RU" sz="2000" dirty="0" smtClean="0"/>
              <a:t>Всего можно собрать 30*8 = 240. 240-204= 36 (наклеек не собрал ещё). </a:t>
            </a:r>
          </a:p>
          <a:p>
            <a:pPr lvl="0"/>
            <a:r>
              <a:rPr lang="ru-RU" sz="2000" dirty="0" smtClean="0"/>
              <a:t>Подсчитаем сколько заполнено на каждой странице наклеек. В ячейку С1 запишем 1, в С2: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=ЕСЛИ(A2=A1;C1+1;1)</a:t>
            </a:r>
            <a:r>
              <a:rPr lang="ru-RU" sz="2000" dirty="0" smtClean="0"/>
              <a:t>. В ячейку </a:t>
            </a:r>
            <a:r>
              <a:rPr lang="en-US" sz="2000" dirty="0" smtClean="0"/>
              <a:t>D</a:t>
            </a:r>
            <a:r>
              <a:rPr lang="ru-RU" sz="2000" dirty="0" smtClean="0"/>
              <a:t>1: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=ЕСЛИ(A1&lt;&gt;A2;C1;"") </a:t>
            </a:r>
            <a:r>
              <a:rPr lang="ru-RU" sz="2000" dirty="0" smtClean="0"/>
              <a:t>и растянем, получим сколько наклеек на каждой из страниц. Найдем минимум (он равен 4) и с помощью фильтра, посмотрим, на каких страницах, этот минимум достигается (3, 17, 20, 25). В ответ пойдёт 25.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7150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 1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714884"/>
            <a:ext cx="5524489" cy="204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7150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 1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6" y="714356"/>
            <a:ext cx="8858280" cy="6143644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2000" b="1" dirty="0" smtClean="0"/>
              <a:t>Иван собирает альбом с коллекционными наклейками. Альбом содержит 30 страниц, на каждой странице 8 мест для наклеек. Запишите количество наклеек, которых не хватает Ивану для заполнения альбома, и номер страницы, на которой отсутствует наибольшее количество наклеек. Если таких страниц несколько выберите последнюю из них.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Решение (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Python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):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f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open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('пример 1.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txt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')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открываем файл</a:t>
            </a:r>
            <a:endParaRPr lang="ru-RU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n =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f.readline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())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#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считываем количество наклеек Ивана</a:t>
            </a:r>
            <a:endParaRPr lang="ru-RU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a = [[0]*9 for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in range(31)]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создаем список нулей по местам в альбоме</a:t>
            </a:r>
            <a:endParaRPr lang="ru-RU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in range(n):</a:t>
            </a:r>
            <a:endParaRPr lang="ru-RU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map(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f.readline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().split())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считываем данные</a:t>
            </a:r>
            <a:endParaRPr lang="ru-RU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a[x][y] = 1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записываем 1 на место в альбоме</a:t>
            </a:r>
            <a:endParaRPr lang="ru-RU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count = m = mi = 0</a:t>
            </a:r>
            <a:endParaRPr lang="ru-RU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in range(1,31):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просматриваем страницы альбома</a:t>
            </a:r>
            <a:endParaRPr lang="ru-RU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remain = 8 - sum(a[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])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сколько не хватает на странице</a:t>
            </a:r>
            <a:endParaRPr lang="ru-RU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count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+= remain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if remain &gt;= m:</a:t>
            </a:r>
            <a:endParaRPr lang="ru-RU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  m = remain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наибольшее количество не хватает</a:t>
            </a:r>
            <a:endParaRPr lang="ru-RU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  mi =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запоминаем номер страницы</a:t>
            </a:r>
            <a:endParaRPr lang="ru-RU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print(count, mi)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358775">
              <a:buNone/>
            </a:pPr>
            <a:endParaRPr lang="ru-RU" sz="2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16" y="6286520"/>
            <a:ext cx="2285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Ответ:</a:t>
            </a:r>
            <a:r>
              <a:rPr lang="ru-RU" sz="2400" b="1" dirty="0" smtClean="0"/>
              <a:t>36 25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643998" cy="5572164"/>
          </a:xfrm>
        </p:spPr>
        <p:txBody>
          <a:bodyPr>
            <a:noAutofit/>
          </a:bodyPr>
          <a:lstStyle/>
          <a:p>
            <a:pPr marL="0" indent="273050">
              <a:buNone/>
            </a:pPr>
            <a:r>
              <a:rPr lang="ru-RU" sz="2000" b="1" dirty="0" smtClean="0"/>
              <a:t> </a:t>
            </a:r>
            <a:r>
              <a:rPr lang="ru-RU" sz="2200" b="1" dirty="0" smtClean="0"/>
              <a:t>При проведении эксперимента заряженные частицы попадают на чувствительный экран, представляющий из себя матрицу размером 640 на 480 точек. При попадании очередной частицы на экран в файл записываются координаты чувствительного элемента: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номер строки</a:t>
            </a:r>
            <a:r>
              <a:rPr lang="ru-RU" sz="2200" b="1" dirty="0" smtClean="0"/>
              <a:t> (целое число от 1 до 640) и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номер позиции в строке </a:t>
            </a:r>
            <a:r>
              <a:rPr lang="ru-RU" sz="2200" b="1" dirty="0" smtClean="0"/>
              <a:t>(целое число от 1 до 480).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Точка экрана, в которую попала хотя бы одна частица, считается светлой, точка, в которую ни одна частица не попала, – тёмной.</a:t>
            </a:r>
          </a:p>
          <a:p>
            <a:pPr marL="0" indent="273050">
              <a:buNone/>
            </a:pPr>
            <a:r>
              <a:rPr lang="ru-RU" sz="2200" b="1" dirty="0" smtClean="0"/>
              <a:t>Вам нужно определить наибольшую длину цепочки в одной строке, состоящей только из светлых точек, и строку, в котором она находится. Если таких строк несколько, укажите максимальный из их номеров.</a:t>
            </a:r>
          </a:p>
          <a:p>
            <a:pPr marL="0" indent="273050">
              <a:buNone/>
            </a:pPr>
            <a:r>
              <a:rPr lang="ru-RU" sz="2200" b="1" dirty="0" smtClean="0"/>
              <a:t>Входные данные представлены в файле пример 2.</a:t>
            </a:r>
            <a:r>
              <a:rPr lang="en-US" sz="2200" b="1" dirty="0" smtClean="0"/>
              <a:t>txt</a:t>
            </a:r>
            <a:r>
              <a:rPr lang="ru-RU" sz="2200" b="1" dirty="0" smtClean="0"/>
              <a:t> следующим образом. В первой строке входного файла записано целое число N – количество частиц, попавших на экран. В каждой из следующих N строк записаны по два числа, разделённые пробелом: номер строки и номер позиции в строке.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71414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Задача 2</a:t>
            </a:r>
            <a:endParaRPr kumimoji="0" lang="ru-RU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 2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9001156" cy="4929222"/>
          </a:xfrm>
        </p:spPr>
        <p:txBody>
          <a:bodyPr>
            <a:noAutofit/>
          </a:bodyPr>
          <a:lstStyle/>
          <a:p>
            <a:pPr marL="0" indent="273050">
              <a:buNone/>
            </a:pPr>
            <a:r>
              <a:rPr lang="ru-RU" sz="2200" b="1" dirty="0" smtClean="0"/>
              <a:t>Нужно определить наибольшую длину цепочки из светлых точек в одной строке и строку, в котором она находится. Если таких строк несколько, укажите максимальный из их номеров.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Решение (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Excel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):</a:t>
            </a:r>
          </a:p>
          <a:p>
            <a:pPr marL="0" indent="357188">
              <a:buNone/>
            </a:pPr>
            <a:r>
              <a:rPr lang="ru-RU" sz="2200" dirty="0" smtClean="0"/>
              <a:t>Открываем файл в </a:t>
            </a:r>
            <a:r>
              <a:rPr lang="en-US" sz="2200" dirty="0" smtClean="0"/>
              <a:t>excel</a:t>
            </a:r>
            <a:r>
              <a:rPr lang="ru-RU" sz="2200" dirty="0" smtClean="0"/>
              <a:t>, убираем данные из 1 строки. Отсортируем настраиваемой сортировкой по возрастанию, начала по 1 столбцу, затем по второму. </a:t>
            </a:r>
          </a:p>
          <a:p>
            <a:pPr marL="0" indent="357188">
              <a:buNone/>
            </a:pPr>
            <a:endParaRPr lang="ru-RU" sz="2000" dirty="0" smtClean="0"/>
          </a:p>
          <a:p>
            <a:pPr marL="0" indent="357188">
              <a:buNone/>
            </a:pPr>
            <a:endParaRPr lang="ru-RU" sz="2000" dirty="0" smtClean="0"/>
          </a:p>
          <a:p>
            <a:pPr marL="0" indent="357188">
              <a:buNone/>
            </a:pPr>
            <a:endParaRPr lang="ru-RU" sz="2000" dirty="0" smtClean="0"/>
          </a:p>
          <a:p>
            <a:pPr marL="0" indent="357188">
              <a:buNone/>
            </a:pPr>
            <a:endParaRPr lang="ru-RU" sz="2000" dirty="0" smtClean="0"/>
          </a:p>
          <a:p>
            <a:pPr marL="0" indent="357188">
              <a:buNone/>
            </a:pPr>
            <a:endParaRPr lang="ru-RU" sz="2000" dirty="0" smtClean="0"/>
          </a:p>
          <a:p>
            <a:pPr marL="0" indent="358775">
              <a:buNone/>
            </a:pPr>
            <a:endParaRPr lang="ru-RU" sz="1800" b="1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57562"/>
            <a:ext cx="814393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5000648"/>
            <a:ext cx="3095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85720" y="5072074"/>
            <a:ext cx="47863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! Выполним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удаление дубликатов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dirty="0" smtClean="0"/>
              <a:t>(вкладка Данные / группа Работа с данными / удалить дубликаты).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858280" cy="928694"/>
          </a:xfrm>
        </p:spPr>
        <p:txBody>
          <a:bodyPr>
            <a:noAutofit/>
          </a:bodyPr>
          <a:lstStyle/>
          <a:p>
            <a:pPr marL="0" indent="273050">
              <a:buNone/>
            </a:pPr>
            <a:r>
              <a:rPr lang="ru-RU" sz="2000" b="1" dirty="0" smtClean="0"/>
              <a:t>Нужно определить наибольшую длину цепочки из светлых точек в одной строке и строку, в котором она находится. Если таких строк несколько, укажите максимальный из их номеров.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Решение (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Excel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):</a:t>
            </a:r>
          </a:p>
          <a:p>
            <a:pPr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358775">
              <a:buNone/>
            </a:pPr>
            <a:endParaRPr lang="ru-RU" sz="1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14282" y="2143116"/>
            <a:ext cx="8929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73050"/>
            <a:r>
              <a:rPr lang="ru-RU" sz="2400" dirty="0" smtClean="0"/>
              <a:t>В ячейку С1 запишем 1, в С2: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=ЕСЛИ(И(A2=A1;B2-B1=1);C1+1;1) </a:t>
            </a:r>
            <a:r>
              <a:rPr lang="ru-RU" sz="2400" dirty="0" smtClean="0"/>
              <a:t>и растянем вниз.</a:t>
            </a:r>
          </a:p>
          <a:p>
            <a:pPr lvl="0" indent="273050"/>
            <a:r>
              <a:rPr lang="ru-RU" sz="2400" dirty="0" smtClean="0"/>
              <a:t> Отдельно найдем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максимум </a:t>
            </a:r>
            <a:r>
              <a:rPr lang="ru-RU" sz="2400" dirty="0" smtClean="0"/>
              <a:t>по столбцу С (он равен 8). Это будет первый ответ.</a:t>
            </a:r>
          </a:p>
          <a:p>
            <a:pPr lvl="0" indent="273050"/>
            <a:r>
              <a:rPr lang="ru-RU" sz="2400" dirty="0" smtClean="0"/>
              <a:t> Теперь выполним фильтр и оставим только строки с этим количеством (8). Их будет 3. Максимальный номер у строки </a:t>
            </a:r>
            <a:r>
              <a:rPr lang="ru-RU" sz="2400" dirty="0" smtClean="0"/>
              <a:t>338.</a:t>
            </a:r>
            <a:endParaRPr lang="ru-RU" sz="2400" dirty="0" smtClean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7150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 2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572008"/>
            <a:ext cx="625933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0006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 2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6" y="714380"/>
            <a:ext cx="8858280" cy="6143644"/>
          </a:xfrm>
        </p:spPr>
        <p:txBody>
          <a:bodyPr>
            <a:noAutofit/>
          </a:bodyPr>
          <a:lstStyle/>
          <a:p>
            <a:pPr marL="0" indent="273050">
              <a:buNone/>
            </a:pPr>
            <a:r>
              <a:rPr lang="ru-RU" sz="2000" b="1" dirty="0" smtClean="0"/>
              <a:t>Нужно определить наибольшую длину цепочки из светлых точек в одной строке и строку, в котором она находится. Если таких строк несколько, укажите максимальный из их номеров.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Решение (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Python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):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with open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('пример 2.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txt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')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as F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открываем файл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N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F.readline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())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считываем количество частиц, попавших на экран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data = [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tuple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(map(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x.split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())) for x in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F.readlines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()]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data.sort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 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maxLen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0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максимальная длина цепочки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maxLenRow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None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максимальный номер строки максимальной длины 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prev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(0, 0)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curLen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0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текущая длина цепочки 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for row, pos in data: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if row ==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prev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[0] and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pos in 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prev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[1],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prev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[1]+1):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if pos &gt;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prev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[1]: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curLen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+= 1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curLen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&gt;=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maxLen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если текущая длина цепочки больше макс. 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maxLen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curLen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обновляем максимум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maxLenRow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row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запоминаем строку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else: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curLen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1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начинаем считать заново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prev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(row, pos)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print(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maxLen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maxLenRow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выводим ответ</a:t>
            </a:r>
            <a:endParaRPr lang="ru-RU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358775">
              <a:buNone/>
            </a:pPr>
            <a:endParaRPr lang="ru-RU" sz="2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16" y="6286520"/>
            <a:ext cx="2285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Ответ:</a:t>
            </a:r>
            <a:r>
              <a:rPr lang="ru-RU" sz="2400" b="1" dirty="0" smtClean="0"/>
              <a:t>8</a:t>
            </a:r>
            <a:r>
              <a:rPr lang="en-US" sz="2400" b="1" dirty="0" smtClean="0"/>
              <a:t> </a:t>
            </a:r>
            <a:r>
              <a:rPr lang="ru-RU" sz="2400" b="1" dirty="0" smtClean="0"/>
              <a:t>338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1734</Words>
  <Application>Microsoft Office PowerPoint</Application>
  <PresentationFormat>Экран (4:3)</PresentationFormat>
  <Paragraphs>156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Symbol</vt:lpstr>
      <vt:lpstr>Тема Office</vt:lpstr>
      <vt:lpstr>Сортировка данных из файла (задание 26 ЕГЭ)</vt:lpstr>
      <vt:lpstr>Презентация PowerPoint</vt:lpstr>
      <vt:lpstr>Задача 1</vt:lpstr>
      <vt:lpstr>Задача 1</vt:lpstr>
      <vt:lpstr>Задача 1</vt:lpstr>
      <vt:lpstr>Презентация PowerPoint</vt:lpstr>
      <vt:lpstr>Задача 2</vt:lpstr>
      <vt:lpstr>Задача 2</vt:lpstr>
      <vt:lpstr>Задача 2</vt:lpstr>
      <vt:lpstr>Презентация PowerPoint</vt:lpstr>
      <vt:lpstr>Задача 3</vt:lpstr>
      <vt:lpstr>Задача 3</vt:lpstr>
      <vt:lpstr>Задача 3</vt:lpstr>
      <vt:lpstr>Презентация PowerPoint</vt:lpstr>
      <vt:lpstr>Задача 4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Символьные строки</dc:title>
  <dc:creator>. я</dc:creator>
  <cp:lastModifiedBy>user</cp:lastModifiedBy>
  <cp:revision>150</cp:revision>
  <dcterms:created xsi:type="dcterms:W3CDTF">2022-03-23T10:04:56Z</dcterms:created>
  <dcterms:modified xsi:type="dcterms:W3CDTF">2023-05-02T05:47:51Z</dcterms:modified>
</cp:coreProperties>
</file>