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69" r:id="rId14"/>
    <p:sldId id="267" r:id="rId15"/>
    <p:sldId id="270" r:id="rId16"/>
    <p:sldId id="271" r:id="rId17"/>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40"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9/18/2023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9/18/2023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D0%90%D0%BD%D1%82%D0%B8%D0%B3%D0%B8%D1%82%D0%BB%D0%B5%D1%80%D0%BE%D0%B2%D1%81%D0%BA%D0%B0%D1%8F_%D0%BA%D0%BE%D0%B0%D0%BB%D0%B8%D1%86%D0%B8%D1%8F" TargetMode="External"/><Relationship Id="rId2" Type="http://schemas.openxmlformats.org/officeDocument/2006/relationships/hyperlink" Target="https://ru.wikipedia.org/wiki/%D0%94%D0%B5%D0%BA%D0%BB%D0%B0%D1%80%D0%B0%D1%86%D0%B8%D1%8F_%D0%9E%D0%B1%D1%8A%D0%B5%D0%B4%D0%B8%D0%BD%D1%91%D0%BD%D0%BD%D1%8B%D1%85_%D0%9D%D0%B0%D1%86%D0%B8%D0%B9"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ru.wikipedia.org/wiki/%D0%90%D1%82%D0%BB%D0%B0%D0%BD%D1%82%D0%B8%D1%87%D0%B5%D1%81%D0%BA%D0%B0%D1%8F_%D1%85%D0%B0%D1%80%D1%82%D0%B8%D1%8F" TargetMode="External"/><Relationship Id="rId4" Type="http://schemas.openxmlformats.org/officeDocument/2006/relationships/hyperlink" Target="https://ru.wikipedia.org/wiki/%D0%9E%D1%80%D0%B3%D0%B0%D0%BD%D0%B8%D0%B7%D0%B0%D1%86%D0%B8%D1%8F_%D0%9E%D0%B1%D1%8A%D0%B5%D0%B4%D0%B8%D0%BD%D1%91%D0%BD%D0%BD%D1%8B%D1%85_%D0%9D%D0%B0%D1%86%D0%B8%D0%B9"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ru.wikipedia.org/wiki/%D0%A1%D0%BE%D0%B5%D0%B4%D0%B8%D0%BD%D1%91%D0%BD%D0%BD%D1%8B%D0%B5_%D0%A8%D1%82%D0%B0%D1%82%D1%8B_%D0%90%D0%BC%D0%B5%D1%80%D0%B8%D0%BA%D0%B8" TargetMode="External"/><Relationship Id="rId3" Type="http://schemas.openxmlformats.org/officeDocument/2006/relationships/hyperlink" Target="https://ru.wikipedia.org/wiki/%D0%9F%D0%BE%D0%BB%D1%8C%D1%81%D0%BA%D0%B0%D1%8F_%D0%BA%D0%B0%D0%BC%D0%BF%D0%B0%D0%BD%D0%B8%D1%8F_%D0%B2%D0%B5%D1%80%D0%BC%D0%B0%D1%85%D1%82%D0%B0_(1939)" TargetMode="External"/><Relationship Id="rId7"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 Id="rId2" Type="http://schemas.openxmlformats.org/officeDocument/2006/relationships/hyperlink" Target="https://ru.wikipedia.org/wiki/%D0%97%D0%B0%D0%BF%D0%B0%D0%B4%D0%BD%D1%8B%D0%B5_%D1%81%D0%BE%D1%8E%D0%B7%D0%BD%D0%B8%D0%BA%D0%B8" TargetMode="External"/><Relationship Id="rId1" Type="http://schemas.openxmlformats.org/officeDocument/2006/relationships/slideLayout" Target="../slideLayouts/slideLayout2.xml"/><Relationship Id="rId6" Type="http://schemas.openxmlformats.org/officeDocument/2006/relationships/hyperlink" Target="https://ru.wikipedia.org/wiki/%D0%A2%D1%80%D0%B5%D1%82%D1%8C%D1%8F_%D1%84%D1%80%D0%B0%D0%BD%D1%86%D1%83%D0%B7%D1%81%D0%BA%D0%B0%D1%8F_%D1%80%D0%B5%D1%81%D0%BF%D1%83%D0%B1%D0%BB%D0%B8%D0%BA%D0%B0" TargetMode="External"/><Relationship Id="rId11" Type="http://schemas.openxmlformats.org/officeDocument/2006/relationships/image" Target="../media/image2.jpeg"/><Relationship Id="rId5" Type="http://schemas.openxmlformats.org/officeDocument/2006/relationships/hyperlink" Target="https://ru.wikipedia.org/wiki/%D0%92%D0%B5%D0%BB%D0%B8%D0%BA%D0%BE%D0%B1%D1%80%D0%B8%D1%82%D0%B0%D0%BD%D0%B8%D1%8F" TargetMode="External"/><Relationship Id="rId10" Type="http://schemas.openxmlformats.org/officeDocument/2006/relationships/hyperlink" Target="https://ru.wikipedia.org/wiki/%D0%AF%D0%BF%D0%BE%D0%BD%D1%81%D0%BA%D0%B0%D1%8F_%D0%B8%D0%BD%D1%82%D0%B5%D1%80%D0%B2%D0%B5%D0%BD%D1%86%D0%B8%D1%8F_%D0%B2_%D0%9C%D0%B0%D0%BD%D1%8C%D1%87%D0%B6%D1%83%D1%80%D0%B8%D1%8E_(1931)" TargetMode="External"/><Relationship Id="rId4" Type="http://schemas.openxmlformats.org/officeDocument/2006/relationships/hyperlink" Target="https://ru.wikipedia.org/wiki/%D0%A2%D1%80%D0%B5%D1%82%D0%B8%D0%B9_%D1%80%D0%B5%D0%B9%D1%85" TargetMode="External"/><Relationship Id="rId9" Type="http://schemas.openxmlformats.org/officeDocument/2006/relationships/hyperlink" Target="https://ru.wikipedia.org/wiki/%D0%9A%D0%B8%D1%82%D0%B0%D0%B9" TargetMode="External"/></Relationships>
</file>

<file path=ppt/slides/_rels/slide3.xml.rels><?xml version="1.0" encoding="UTF-8" standalone="yes"?>
<Relationships xmlns="http://schemas.openxmlformats.org/package/2006/relationships"><Relationship Id="rId13" Type="http://schemas.openxmlformats.org/officeDocument/2006/relationships/hyperlink" Target="https://ru.wikipedia.org/wiki/%D0%A6%D0%B5%D0%BD%D1%82%D1%80%D0%B0%D0%BB%D1%8C%D0%BD%D0%B0%D1%8F_%D0%90%D0%BC%D0%B5%D1%80%D0%B8%D0%BA%D0%B0" TargetMode="External"/><Relationship Id="rId18" Type="http://schemas.openxmlformats.org/officeDocument/2006/relationships/hyperlink" Target="https://ru.wikipedia.org/wiki/%D0%A0%D0%B5%D1%81%D0%BF%D1%83%D0%B1%D0%BB%D0%B8%D0%BA%D0%B0_%D0%91%D0%BE%D0%BB%D0%B8%D0%B2%D0%B8%D1%8F" TargetMode="External"/><Relationship Id="rId26" Type="http://schemas.openxmlformats.org/officeDocument/2006/relationships/hyperlink" Target="https://ru.wikipedia.org/wiki/%D0%94%D0%B0%D0%BD%D0%B8%D1%8F" TargetMode="External"/><Relationship Id="rId39" Type="http://schemas.openxmlformats.org/officeDocument/2006/relationships/hyperlink" Target="https://ru.wikipedia.org/wiki/%D0%9C%D0%BE%D0%BD%D0%B3%D0%BE%D0%BB%D0%B8%D1%8F" TargetMode="External"/><Relationship Id="rId21" Type="http://schemas.openxmlformats.org/officeDocument/2006/relationships/hyperlink" Target="https://ru.wikipedia.org/wiki/%D0%92%D0%B5%D0%BD%D0%B5%D1%81%D1%83%D1%8D%D0%BB%D0%B0" TargetMode="External"/><Relationship Id="rId34" Type="http://schemas.openxmlformats.org/officeDocument/2006/relationships/hyperlink" Target="https://ru.wikipedia.org/wiki/%D0%A0%D0%B5%D1%81%D0%BF%D1%83%D0%B1%D0%BB%D0%B8%D0%BA%D0%B0_%D0%9A%D1%83%D0%B1%D0%B0_(1902%E2%80%941959)" TargetMode="External"/><Relationship Id="rId42" Type="http://schemas.openxmlformats.org/officeDocument/2006/relationships/hyperlink" Target="https://ru.wikipedia.org/wiki/%D0%9D%D0%BE%D1%80%D0%B2%D0%B5%D0%B3%D0%B8%D1%8F" TargetMode="External"/><Relationship Id="rId47" Type="http://schemas.openxmlformats.org/officeDocument/2006/relationships/hyperlink" Target="https://ru.wikipedia.org/wiki/%D0%A1%D0%B0%D0%BB%D1%8C%D0%B2%D0%B0%D0%B4%D0%BE%D1%80" TargetMode="External"/><Relationship Id="rId50"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 Id="rId55" Type="http://schemas.openxmlformats.org/officeDocument/2006/relationships/hyperlink" Target="https://ru.wikipedia.org/wiki/%D0%A1%D1%80%D0%B0%D0%B6%D0%B0%D1%8E%D1%89%D0%B0%D1%8F%D1%81%D1%8F_%D0%A4%D1%80%D0%B0%D0%BD%D1%86%D0%B8%D1%8F" TargetMode="External"/><Relationship Id="rId63" Type="http://schemas.openxmlformats.org/officeDocument/2006/relationships/hyperlink" Target="https://ru.wikipedia.org/wiki/%D0%A2%D1%80%D0%B5%D1%82%D1%8C%D0%B5_%D0%B1%D0%BE%D0%BB%D0%B3%D0%B0%D1%80%D1%81%D0%BA%D0%BE%D0%B5_%D1%86%D0%B0%D1%80%D1%81%D1%82%D0%B2%D0%BE" TargetMode="External"/><Relationship Id="rId7" Type="http://schemas.openxmlformats.org/officeDocument/2006/relationships/hyperlink" Target="https://ru.wikipedia.org/wiki/%D0%94%D0%BE%D0%BC%D0%B8%D0%BD%D0%B8%D0%BE%D0%BD" TargetMode="External"/><Relationship Id="rId2" Type="http://schemas.openxmlformats.org/officeDocument/2006/relationships/hyperlink" Target="https://ru.wikipedia.org/wiki/%D0%9F%D0%BB%D0%B0%D0%BD_%C2%AB%D1%87%D0%B5%D1%82%D1%8B%D1%80%D1%91%D1%85_%D0%BF%D0%BE%D0%BB%D0%B8%D1%86%D0%B5%D0%B9%D1%81%D0%BA%D0%B8%D1%85%C2%BB" TargetMode="External"/><Relationship Id="rId16" Type="http://schemas.openxmlformats.org/officeDocument/2006/relationships/hyperlink" Target="https://ru.wikipedia.org/wiki/%D0%90%D1%80%D0%B3%D0%B5%D0%BD%D1%82%D0%B8%D0%BD%D0%B0" TargetMode="External"/><Relationship Id="rId29" Type="http://schemas.openxmlformats.org/officeDocument/2006/relationships/hyperlink" Target="https://ru.wikipedia.org/wiki/%D0%9A%D0%BE%D1%80%D0%BE%D0%BB%D0%B5%D0%B2%D1%81%D1%82%D0%B2%D0%BE_%D0%98%D1%80%D0%B0%D0%BA" TargetMode="External"/><Relationship Id="rId1" Type="http://schemas.openxmlformats.org/officeDocument/2006/relationships/slideLayout" Target="../slideLayouts/slideLayout2.xml"/><Relationship Id="rId6" Type="http://schemas.openxmlformats.org/officeDocument/2006/relationships/hyperlink" Target="https://ru.wikipedia.org/wiki/%D0%9A%D0%B8%D1%82%D0%B0%D0%B9" TargetMode="External"/><Relationship Id="rId11" Type="http://schemas.openxmlformats.org/officeDocument/2006/relationships/hyperlink" Target="https://ru.wikipedia.org/wiki/%D0%AE%D0%B6%D0%BD%D0%BE-%D0%90%D1%84%D1%80%D0%B8%D0%BA%D0%B0%D0%BD%D1%81%D0%BA%D0%B8%D0%B9_%D0%A1%D0%BE%D1%8E%D0%B7" TargetMode="External"/><Relationship Id="rId24" Type="http://schemas.openxmlformats.org/officeDocument/2006/relationships/hyperlink" Target="https://ru.wikipedia.org/wiki/%D0%93%D0%BE%D0%BD%D0%B4%D1%83%D1%80%D0%B0%D1%81" TargetMode="External"/><Relationship Id="rId32" Type="http://schemas.openxmlformats.org/officeDocument/2006/relationships/hyperlink" Target="https://ru.wikipedia.org/wiki/%D0%9A%D0%BE%D0%BB%D1%83%D0%BC%D0%B1%D0%B8%D1%8F" TargetMode="External"/><Relationship Id="rId37" Type="http://schemas.openxmlformats.org/officeDocument/2006/relationships/hyperlink" Target="https://ru.wikipedia.org/wiki/%D0%9B%D1%8E%D0%BA%D1%81%D0%B5%D0%BC%D0%B1%D1%83%D1%80%D0%B3" TargetMode="External"/><Relationship Id="rId40" Type="http://schemas.openxmlformats.org/officeDocument/2006/relationships/hyperlink" Target="https://ru.wikipedia.org/wiki/%D0%9D%D0%B8%D0%B4%D0%B5%D1%80%D0%BB%D0%B0%D0%BD%D0%B4%D1%8B" TargetMode="External"/><Relationship Id="rId45" Type="http://schemas.openxmlformats.org/officeDocument/2006/relationships/hyperlink" Target="https://ru.wikipedia.org/wiki/%D0%9F%D0%B5%D1%80%D1%83" TargetMode="External"/><Relationship Id="rId53" Type="http://schemas.openxmlformats.org/officeDocument/2006/relationships/hyperlink" Target="https://ru.wikipedia.org/wiki/%D0%A3%D1%80%D1%83%D0%B3%D0%B2%D0%B0%D0%B9" TargetMode="External"/><Relationship Id="rId58" Type="http://schemas.openxmlformats.org/officeDocument/2006/relationships/hyperlink" Target="https://ru.wikipedia.org/wiki/%D0%AD%D0%BA%D0%B2%D0%B0%D0%B4%D0%BE%D1%80" TargetMode="External"/><Relationship Id="rId66" Type="http://schemas.openxmlformats.org/officeDocument/2006/relationships/hyperlink" Target="https://ru.wikipedia.org/wiki/%D0%9A%D0%BE%D1%80%D0%BE%D0%BB%D0%B5%D0%B2%D1%81%D1%82%D0%B2%D0%BE_%D0%A0%D1%83%D0%BC%D1%8B%D0%BD%D0%B8%D1%8F" TargetMode="External"/><Relationship Id="rId5" Type="http://schemas.openxmlformats.org/officeDocument/2006/relationships/hyperlink" Target="https://ru.wikipedia.org/wiki/%D0%A1%D0%A8%D0%90_%D0%B2%D0%BE_%D0%92%D1%82%D0%BE%D1%80%D0%BE%D0%B9_%D0%BC%D0%B8%D1%80%D0%BE%D0%B2%D0%BE%D0%B9_%D0%B2%D0%BE%D0%B9%D0%BD%D0%B5" TargetMode="External"/><Relationship Id="rId15" Type="http://schemas.openxmlformats.org/officeDocument/2006/relationships/hyperlink" Target="https://ru.wikipedia.org/wiki/%D0%AF%D0%BF%D0%BE%D0%BD%D1%81%D0%BA%D0%B0%D1%8F_%D0%B8%D0%BC%D0%BF%D0%B5%D1%80%D0%B8%D1%8F" TargetMode="External"/><Relationship Id="rId23" Type="http://schemas.openxmlformats.org/officeDocument/2006/relationships/hyperlink" Target="https://ru.wikipedia.org/wiki/%D0%93%D0%B2%D0%B0%D1%82%D0%B5%D0%BC%D0%B0%D0%BB%D0%B0" TargetMode="External"/><Relationship Id="rId28" Type="http://schemas.openxmlformats.org/officeDocument/2006/relationships/hyperlink" Target="https://ru.wikipedia.org/wiki/%D0%9A%D0%BE%D1%80%D0%BE%D0%BB%D0%B5%D0%B2%D1%81%D1%82%D0%B2%D0%BE_%D0%95%D0%B3%D0%B8%D0%BF%D0%B5%D1%82" TargetMode="External"/><Relationship Id="rId36" Type="http://schemas.openxmlformats.org/officeDocument/2006/relationships/hyperlink" Target="https://ru.wikipedia.org/wiki/%D0%9B%D0%B8%D0%B2%D0%B0%D0%BD" TargetMode="External"/><Relationship Id="rId49" Type="http://schemas.openxmlformats.org/officeDocument/2006/relationships/hyperlink" Target="https://ru.wikipedia.org/wiki/%D0%A1%D0%B8%D1%80%D0%B8%D0%B9%D1%81%D0%BA%D0%B0%D1%8F_%D1%80%D0%B5%D1%81%D0%BF%D1%83%D0%B1%D0%BB%D0%B8%D0%BA%D0%B0_(1930%E2%80%941958)" TargetMode="External"/><Relationship Id="rId57" Type="http://schemas.openxmlformats.org/officeDocument/2006/relationships/hyperlink" Target="https://ru.wikipedia.org/wiki/%D0%A7%D0%B8%D0%BB%D0%B8" TargetMode="External"/><Relationship Id="rId61" Type="http://schemas.openxmlformats.org/officeDocument/2006/relationships/hyperlink" Target="https://ru.wikipedia.org/wiki/%D0%90%D0%BD%D1%82%D0%B8%D0%B3%D0%B8%D1%82%D0%BB%D0%B5%D1%80%D0%BE%D0%B2%D1%81%D0%BA%D0%B0%D1%8F_%D0%BA%D0%BE%D0%B0%D0%BB%D0%B8%D1%86%D0%B8%D1%8F" TargetMode="External"/><Relationship Id="rId10" Type="http://schemas.openxmlformats.org/officeDocument/2006/relationships/hyperlink" Target="https://ru.wikipedia.org/wiki/%D0%9D%D0%BE%D0%B2%D0%B0%D1%8F_%D0%97%D0%B5%D0%BB%D0%B0%D0%BD%D0%B4%D0%B8%D1%8F" TargetMode="External"/><Relationship Id="rId19" Type="http://schemas.openxmlformats.org/officeDocument/2006/relationships/hyperlink" Target="https://ru.wikipedia.org/wiki/%D0%AD%D1%80%D0%B0_%D0%92%D0%B0%D1%80%D0%B3%D0%B0%D1%81%D0%B0" TargetMode="External"/><Relationship Id="rId31" Type="http://schemas.openxmlformats.org/officeDocument/2006/relationships/hyperlink" Target="https://ru.wikipedia.org/wiki/%D0%9A%D0%B8%D1%82%D0%B0%D0%B9%D1%81%D0%BA%D0%B0%D1%8F_%D0%A0%D0%B5%D1%81%D0%BF%D1%83%D0%B1%D0%BB%D0%B8%D0%BA%D0%B0_(%D0%A2%D0%B0%D0%B9%D0%B2%D0%B0%D0%BD%D1%8C)" TargetMode="External"/><Relationship Id="rId44" Type="http://schemas.openxmlformats.org/officeDocument/2006/relationships/hyperlink" Target="https://ru.wikipedia.org/wiki/%D0%9F%D0%B0%D1%80%D0%B0%D0%B3%D0%B2%D0%B0%D0%B9" TargetMode="External"/><Relationship Id="rId52" Type="http://schemas.openxmlformats.org/officeDocument/2006/relationships/hyperlink" Target="https://ru.wikipedia.org/wiki/%D0%A2%D1%83%D1%80%D1%86%D0%B8%D1%8F" TargetMode="External"/><Relationship Id="rId60" Type="http://schemas.openxmlformats.org/officeDocument/2006/relationships/hyperlink" Target="https://ru.wikipedia.org/wiki/%D0%94%D0%B5%D0%BC%D0%BE%D0%BA%D1%80%D0%B0%D1%82%D0%B8%D1%87%D0%B5%D1%81%D0%BA%D0%B0%D1%8F_%D0%A4%D0%B5%D0%B4%D0%B5%D1%80%D0%B0%D1%82%D0%B8%D0%B2%D0%BD%D0%B0%D1%8F_%D0%AE%D0%B3%D0%BE%D1%81%D0%BB%D0%B0%D0%B2%D0%B8%D1%8F" TargetMode="External"/><Relationship Id="rId65" Type="http://schemas.openxmlformats.org/officeDocument/2006/relationships/hyperlink" Target="https://ru.wikipedia.org/wiki/%D0%9A%D0%BE%D1%80%D0%BE%D0%BB%D0%B5%D0%B2%D1%81%D1%82%D0%B2%D0%BE_%D0%98%D1%82%D0%B0%D0%BB%D0%B8%D1%8F_(1861-1946)" TargetMode="External"/><Relationship Id="rId4" Type="http://schemas.openxmlformats.org/officeDocument/2006/relationships/hyperlink" Target="https://ru.wikipedia.org/wiki/%D0%A1%D0%A1%D0%A1%D0%A0_%D0%B2%D0%BE_%D0%92%D1%82%D0%BE%D1%80%D0%BE%D0%B9_%D0%BC%D0%B8%D1%80%D0%BE%D0%B2%D0%BE%D0%B9_%D0%B2%D0%BE%D0%B9%D0%BD%D0%B5" TargetMode="External"/><Relationship Id="rId9" Type="http://schemas.openxmlformats.org/officeDocument/2006/relationships/hyperlink" Target="https://ru.wikipedia.org/wiki/%D0%9A%D0%B0%D0%BD%D0%B0%D0%B4%D0%B0" TargetMode="External"/><Relationship Id="rId14" Type="http://schemas.openxmlformats.org/officeDocument/2006/relationships/hyperlink" Target="https://ru.wikipedia.org/wiki/%D0%9B%D0%B0%D1%82%D0%B8%D0%BD%D1%81%D0%BA%D0%B0%D1%8F_%D0%90%D0%BC%D0%B5%D1%80%D0%B8%D0%BA%D0%B0" TargetMode="External"/><Relationship Id="rId22" Type="http://schemas.openxmlformats.org/officeDocument/2006/relationships/hyperlink" Target="https://ru.wikipedia.org/wiki/%D0%A0%D0%B5%D1%81%D0%BF%D1%83%D0%B1%D0%BB%D0%B8%D0%BA%D0%B0_%D0%93%D0%B0%D0%B8%D1%82%D0%B8" TargetMode="External"/><Relationship Id="rId27" Type="http://schemas.openxmlformats.org/officeDocument/2006/relationships/hyperlink" Target="https://ru.wikipedia.org/wiki/%D0%94%D0%BE%D0%BC%D0%B8%D0%BD%D0%B8%D0%BA%D0%B0%D0%BD%D1%81%D0%BA%D0%B0%D1%8F_%D0%A0%D0%B5%D1%81%D0%BF%D1%83%D0%B1%D0%BB%D0%B8%D0%BA%D0%B0" TargetMode="External"/><Relationship Id="rId30" Type="http://schemas.openxmlformats.org/officeDocument/2006/relationships/hyperlink" Target="https://ru.wikipedia.org/wiki/%D0%A8%D0%B0%D1%85%D1%88%D0%B0%D1%85%D0%B0%D0%B4%D1%81%D0%BA%D0%BE%D0%B5_%D0%93%D0%BE%D1%81%D1%83%D0%B4%D0%B0%D1%80%D1%81%D1%82%D0%B2%D0%BE_%D0%98%D1%80%D0%B0%D0%BD" TargetMode="External"/><Relationship Id="rId35" Type="http://schemas.openxmlformats.org/officeDocument/2006/relationships/hyperlink" Target="https://ru.wikipedia.org/wiki/%D0%9B%D0%B8%D0%B1%D0%B5%D1%80%D0%B8%D1%8F" TargetMode="External"/><Relationship Id="rId43" Type="http://schemas.openxmlformats.org/officeDocument/2006/relationships/hyperlink" Target="https://ru.wikipedia.org/wiki/%D0%9F%D0%B0%D0%BD%D0%B0%D0%BC%D0%B0" TargetMode="External"/><Relationship Id="rId48" Type="http://schemas.openxmlformats.org/officeDocument/2006/relationships/hyperlink" Target="https://ru.wikipedia.org/wiki/%D0%A1%D0%B0%D1%83%D0%B4%D0%BE%D0%B2%D1%81%D0%BA%D0%B0%D1%8F_%D0%90%D1%80%D0%B0%D0%B2%D0%B8%D1%8F" TargetMode="External"/><Relationship Id="rId56" Type="http://schemas.openxmlformats.org/officeDocument/2006/relationships/hyperlink" Target="https://ru.wikipedia.org/wiki/%D0%A2%D1%80%D0%B5%D1%82%D1%8C%D1%8F_%D0%A7%D0%B5%D1%85%D0%BE%D1%81%D0%BB%D0%BE%D0%B2%D0%B0%D1%86%D0%BA%D0%B0%D1%8F_%D0%A0%D0%B5%D1%81%D0%BF%D1%83%D0%B1%D0%BB%D0%B8%D0%BA%D0%B0" TargetMode="External"/><Relationship Id="rId64" Type="http://schemas.openxmlformats.org/officeDocument/2006/relationships/hyperlink" Target="https://ru.wikipedia.org/wiki/%D0%9A%D0%BE%D1%80%D0%BE%D0%BB%D0%B5%D0%B2%D1%81%D1%82%D0%B2%D0%BE_%D0%92%D0%B5%D0%BD%D0%B3%D1%80%D0%B8%D1%8F_(1920-1946)" TargetMode="External"/><Relationship Id="rId8" Type="http://schemas.openxmlformats.org/officeDocument/2006/relationships/hyperlink" Target="https://ru.wikipedia.org/wiki/%D0%90%D0%B2%D1%81%D1%82%D1%80%D0%B0%D0%BB%D0%B8%D1%8F" TargetMode="External"/><Relationship Id="rId51" Type="http://schemas.openxmlformats.org/officeDocument/2006/relationships/hyperlink" Target="https://ru.wikipedia.org/wiki/%D0%A1%D0%BE%D0%B5%D0%B4%D0%B8%D0%BD%D1%91%D0%BD%D0%BD%D1%8B%D0%B5_%D0%A8%D1%82%D0%B0%D1%82%D1%8B_%D0%90%D0%BC%D0%B5%D1%80%D0%B8%D0%BA%D0%B8" TargetMode="External"/><Relationship Id="rId3" Type="http://schemas.openxmlformats.org/officeDocument/2006/relationships/hyperlink" Target="https://ru.wikipedia.org/wiki/%D0%92%D0%B5%D0%BB%D0%B8%D0%BA%D0%BE%D0%B1%D1%80%D0%B8%D1%82%D0%B0%D0%BD%D0%B8%D1%8F_%D0%B2%D0%BE_%D0%92%D1%82%D0%BE%D1%80%D0%BE%D0%B9_%D0%BC%D0%B8%D1%80%D0%BE%D0%B2%D0%BE%D0%B9_%D0%B2%D0%BE%D0%B9%D0%BD%D0%B5" TargetMode="External"/><Relationship Id="rId12" Type="http://schemas.openxmlformats.org/officeDocument/2006/relationships/hyperlink" Target="https://ru.wikipedia.org/wiki/%D0%91%D1%80%D0%B8%D1%82%D0%B0%D0%BD%D1%81%D0%BA%D0%B0%D1%8F_%D0%98%D0%BD%D0%B4%D0%B8%D1%8F" TargetMode="External"/><Relationship Id="rId17" Type="http://schemas.openxmlformats.org/officeDocument/2006/relationships/hyperlink" Target="https://ru.wikipedia.org/wiki/%D0%91%D0%B5%D0%BB%D1%8C%D0%B3%D0%B8%D1%8F" TargetMode="External"/><Relationship Id="rId25" Type="http://schemas.openxmlformats.org/officeDocument/2006/relationships/hyperlink" Target="https://ru.wikipedia.org/wiki/%D0%9A%D0%BE%D1%80%D0%BE%D0%BB%D0%B5%D0%B2%D1%81%D1%82%D0%B2%D0%BE_%D0%93%D1%80%D0%B5%D1%86%D0%B8%D1%8F" TargetMode="External"/><Relationship Id="rId33" Type="http://schemas.openxmlformats.org/officeDocument/2006/relationships/hyperlink" Target="https://ru.wikipedia.org/wiki/%D0%9A%D0%BE%D1%81%D1%82%D0%B0-%D0%A0%D0%B8%D0%BA%D0%B0" TargetMode="External"/><Relationship Id="rId38" Type="http://schemas.openxmlformats.org/officeDocument/2006/relationships/hyperlink" Target="https://ru.wikipedia.org/wiki/%D0%9C%D0%B5%D0%BA%D1%81%D0%B8%D0%BA%D0%B0" TargetMode="External"/><Relationship Id="rId46" Type="http://schemas.openxmlformats.org/officeDocument/2006/relationships/hyperlink" Target="https://ru.wikipedia.org/wiki/%D0%9F%D0%BE%D0%BB%D1%8C%D1%81%D0%BA%D0%B0%D1%8F_%D0%9D%D0%B0%D1%80%D0%BE%D0%B4%D0%BD%D0%B0%D1%8F_%D0%A0%D0%B5%D1%81%D0%BF%D1%83%D0%B1%D0%BB%D0%B8%D0%BA%D0%B0" TargetMode="External"/><Relationship Id="rId59" Type="http://schemas.openxmlformats.org/officeDocument/2006/relationships/hyperlink" Target="https://ru.wikipedia.org/wiki/%D0%AD%D1%84%D0%B8%D0%BE%D0%BF%D1%81%D0%BA%D0%B0%D1%8F_%D0%B8%D0%BC%D0%BF%D0%B5%D1%80%D0%B8%D1%8F" TargetMode="External"/><Relationship Id="rId67" Type="http://schemas.openxmlformats.org/officeDocument/2006/relationships/hyperlink" Target="https://ru.wikipedia.org/wiki/%D0%A4%D0%B8%D0%BD%D0%BB%D1%8F%D0%BD%D0%B4%D0%B8%D1%8F" TargetMode="External"/><Relationship Id="rId20" Type="http://schemas.openxmlformats.org/officeDocument/2006/relationships/hyperlink" Target="https://ru.wikipedia.org/wiki/%D0%92%D0%B5%D0%BB%D0%B8%D0%BA%D0%BE%D0%B1%D1%80%D0%B8%D1%82%D0%B0%D0%BD%D0%B8%D1%8F" TargetMode="External"/><Relationship Id="rId41" Type="http://schemas.openxmlformats.org/officeDocument/2006/relationships/hyperlink" Target="https://ru.wikipedia.org/wiki/%D0%9D%D0%B8%D0%BA%D0%B0%D1%80%D0%B0%D0%B3%D1%83%D0%B0" TargetMode="External"/><Relationship Id="rId54" Type="http://schemas.openxmlformats.org/officeDocument/2006/relationships/hyperlink" Target="https://ru.wikipedia.org/wiki/%D0%A4%D0%B8%D0%BB%D0%B8%D0%BF%D0%BF%D0%B8%D0%BD%D1%8B" TargetMode="External"/><Relationship Id="rId62" Type="http://schemas.openxmlformats.org/officeDocument/2006/relationships/hyperlink" Target="https://ru.wikipedia.org/wiki/%D0%9E%D0%B1%D1%8A%D1%8F%D0%B2%D0%BB%D0%B5%D0%BD%D0%B8%D0%B5_%D0%B2%D0%BE%D0%B9%D0%BD%D1%8B"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D%D0%B0%D0%BF%D0%B0%D0%B4%D0%B5%D0%BD%D0%B8%D0%B5_%D0%BD%D0%B0_%D0%9F%D1%91%D1%80%D0%BB-%D0%A5%D0%B0%D1%80%D0%B1%D0%BE%D1%80"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ru.wikipedia.org/wiki/%D0%A1%D1%82%D1%80%D0%B0%D0%BD%D1%8B_%C2%AB%D0%BE%D1%81%D0%B8%C2%BB_%D0%B8_%D0%B8%D1%85_%D1%81%D0%BE%D1%8E%D0%B7%D0%BD%D0%B8%D0%BA%D0%B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wikipedia.org/wiki/%D0%90%D0%BD%D1%82%D0%B8%D0%B3%D0%B8%D1%82%D0%BB%D0%B5%D1%80%D0%BE%D0%B2%D1%81%D0%BA%D0%B0%D1%8F_%D0%BA%D0%BE%D0%B0%D0%BB%D0%B8%D1%86%D0%B8%D1%8F" TargetMode="External"/><Relationship Id="rId2" Type="http://schemas.openxmlformats.org/officeDocument/2006/relationships/hyperlink" Target="https://ru.wikipedia.org/wiki/%D0%9C%D0%B5%D0%B6%D1%81%D0%BE%D1%8E%D0%B7%D0%BD%D0%B8%D1%87%D0%B5%D1%81%D0%BA%D0%B8%D0%B5_%D0%BA%D0%BE%D0%BD%D1%84%D0%B5%D1%80%D0%B5%D0%BD%D1%86%D0%B8%D0%B8_%D0%92%D1%82%D0%BE%D1%80%D0%BE%D0%B9_%D0%BC%D0%B8%D1%80%D0%BE%D0%B2%D0%BE%D0%B9_%D0%B2%D0%BE%D0%B9%D0%BD%D1%8B" TargetMode="External"/><Relationship Id="rId1" Type="http://schemas.openxmlformats.org/officeDocument/2006/relationships/slideLayout" Target="../slideLayouts/slideLayout2.xml"/><Relationship Id="rId6" Type="http://schemas.openxmlformats.org/officeDocument/2006/relationships/hyperlink" Target="https://ru.wikipedia.org/wiki/%D0%93%D0%B8%D1%82%D0%BB%D0%B5%D1%80,_%D0%90%D0%B4%D0%BE%D0%BB%D1%8C%D1%84" TargetMode="External"/><Relationship Id="rId5" Type="http://schemas.openxmlformats.org/officeDocument/2006/relationships/hyperlink" Target="https://ru.wikipedia.org/wiki/%D0%A7%D0%B5%D1%80%D1%87%D0%B8%D0%BB%D0%BB%D1%8C,_%D0%A3%D0%B8%D0%BD%D1%81%D1%82%D0%BE%D0%BD" TargetMode="External"/><Relationship Id="rId4" Type="http://schemas.openxmlformats.org/officeDocument/2006/relationships/hyperlink" Target="https://ru.wikipedia.org/wiki/%D0%A1%D1%82%D0%B0%D0%BB%D0%B8%D0%B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ru.wikipedia.org/wiki/%D0%90%D0%BD%D1%82%D0%B8%D0%B3%D0%B8%D1%82%D0%BB%D0%B5%D1%80%D0%BE%D0%B2%D1%81%D0%BA%D0%B0%D1%8F_%D0%BA%D0%BE%D0%B0%D0%BB%D0%B8%D1%86%D0%B8%D1%8F" TargetMode="External"/><Relationship Id="rId2" Type="http://schemas.openxmlformats.org/officeDocument/2006/relationships/hyperlink" Target="https://ru.wikipedia.org/wiki/%D0%97%D0%B8%D0%BC%D0%BD%D1%8F%D1%8F_%D0%B2%D0%BE%D0%B9%D0%BD%D0%B0"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u.wikipedia.org/wiki/%D0%9B%D0%B5%D0%BD%D0%B4-%D0%BB%D0%B8%D0%B7" TargetMode="External"/><Relationship Id="rId4" Type="http://schemas.openxmlformats.org/officeDocument/2006/relationships/hyperlink" Target="https://ru.wikipedia.org/wiki/%D0%9E%D0%BA%D1%82%D1%8F%D0%B1%D1%80%D1%8C%D1%81%D0%BA%D0%B0%D1%8F_%D1%80%D0%B5%D0%B2%D0%BE%D0%BB%D1%8E%D1%86%D0%B8%D1%8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ru.wikipedia.org/wiki/%D0%90%D1%82%D0%BB%D0%B0%D0%BD%D1%82%D0%B8%D1%87%D0%B5%D1%81%D0%BA%D0%B0%D1%8F_%D1%85%D0%B0%D1%80%D1%82%D0%B8%D1%8F" TargetMode="External"/><Relationship Id="rId3" Type="http://schemas.openxmlformats.org/officeDocument/2006/relationships/hyperlink" Target="https://ru.wikipedia.org/wiki/%D0%92%D0%B5%D0%BB%D0%B8%D0%BA%D0%BE%D0%B1%D1%80%D0%B8%D1%82%D0%B0%D0%BD%D0%B8%D1%8F" TargetMode="External"/><Relationship Id="rId7" Type="http://schemas.openxmlformats.org/officeDocument/2006/relationships/hyperlink" Target="https://ru.wikipedia.org/wiki/1941_%D0%B3%D0%BE%D0%B4" TargetMode="External"/><Relationship Id="rId12" Type="http://schemas.openxmlformats.org/officeDocument/2006/relationships/image" Target="../media/image6.jpeg"/><Relationship Id="rId2" Type="http://schemas.openxmlformats.org/officeDocument/2006/relationships/hyperlink" Target="https://ru.wikipedia.org/wiki/%D0%90%D0%BD%D1%82%D0%B8%D0%B3%D0%B8%D1%82%D0%BB%D0%B5%D1%80%D0%BE%D0%B2%D1%81%D0%BA%D0%B0%D1%8F_%D0%BA%D0%BE%D0%B0%D0%BB%D0%B8%D1%86%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D%D1%8C%D1%8E%D1%84%D0%B0%D1%83%D0%BD%D0%B4%D0%BB%D0%B5%D0%BD%D0%B4" TargetMode="External"/><Relationship Id="rId11" Type="http://schemas.openxmlformats.org/officeDocument/2006/relationships/hyperlink" Target="https://ru.wikipedia.org/wiki/%D0%9E%D1%80%D0%B3%D0%B0%D0%BD%D0%B8%D0%B7%D0%B0%D1%86%D0%B8%D1%8F_%D0%9E%D0%B1%D1%8A%D0%B5%D0%B4%D0%B8%D0%BD%D1%91%D0%BD%D0%BD%D1%8B%D1%85_%D0%9D%D0%B0%D1%86%D0%B8%D0%B9" TargetMode="External"/><Relationship Id="rId5" Type="http://schemas.openxmlformats.org/officeDocument/2006/relationships/hyperlink" Target="https://ru.wikipedia.org/wiki/%D0%A0%D1%83%D0%B7%D0%B2%D0%B5%D0%BB%D1%8C%D1%82,_%D0%A4%D1%80%D0%B0%D0%BD%D0%BA%D0%BB%D0%B8%D0%BD" TargetMode="External"/><Relationship Id="rId10" Type="http://schemas.openxmlformats.org/officeDocument/2006/relationships/hyperlink" Target="https://ru.wikipedia.org/wiki/%D0%92%D1%82%D0%BE%D1%80%D0%B0%D1%8F_%D0%BC%D0%B8%D1%80%D0%BE%D0%B2%D0%B0%D1%8F_%D0%B2%D0%BE%D0%B9%D0%BD%D0%B0" TargetMode="External"/><Relationship Id="rId4" Type="http://schemas.openxmlformats.org/officeDocument/2006/relationships/hyperlink" Target="https://ru.wikipedia.org/wiki/%D0%A7%D0%B5%D1%80%D1%87%D0%B8%D0%BB%D0%BB%D1%8C,_%D0%A3%D0%B8%D0%BD%D1%81%D1%82%D0%BE%D0%BD" TargetMode="External"/><Relationship Id="rId9" Type="http://schemas.openxmlformats.org/officeDocument/2006/relationships/hyperlink" Target="https://ru.wikipedia.org/wiki/%D0%A1%D0%BE%D1%8E%D0%B7_%D0%A1%D0%BE%D0%B2%D0%B5%D1%82%D1%81%D0%BA%D0%B8%D1%85_%D0%A1%D0%BE%D1%86%D0%B8%D0%B0%D0%BB%D0%B8%D1%81%D1%82%D0%B8%D1%87%D0%B5%D1%81%D0%BA%D0%B8%D1%85_%D0%A0%D0%B5%D1%81%D0%BF%D1%83%D0%B1%D0%BB%D0%B8%D0%BA"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ru.wikipedia.org/wiki/%D0%A1%D1%82%D1%80%D0%B0%D0%BD%D1%8B_%C2%AB%D0%BE%D1%81%D0%B8%C2%BB_%D0%B8_%D0%B8%D1%85_%D1%81%D0%BE%D1%8E%D0%B7%D0%BD%D0%B8%D0%BA%D0%B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0"/>
            <a:ext cx="7772400" cy="1524000"/>
          </a:xfrm>
        </p:spPr>
        <p:txBody>
          <a:bodyPr/>
          <a:lstStyle/>
          <a:p>
            <a:r>
              <a:rPr lang="ru-RU" dirty="0" smtClean="0"/>
              <a:t>Складывание Антигитлеровской коалиции</a:t>
            </a:r>
            <a:endParaRPr lang="ru-RU" dirty="0"/>
          </a:p>
        </p:txBody>
      </p:sp>
      <p:sp>
        <p:nvSpPr>
          <p:cNvPr id="3" name="Подзаголовок 2"/>
          <p:cNvSpPr>
            <a:spLocks noGrp="1"/>
          </p:cNvSpPr>
          <p:nvPr>
            <p:ph type="subTitle" idx="1"/>
          </p:nvPr>
        </p:nvSpPr>
        <p:spPr>
          <a:xfrm>
            <a:off x="1371600" y="5791200"/>
            <a:ext cx="6400800" cy="762000"/>
          </a:xfrm>
        </p:spPr>
        <p:txBody>
          <a:bodyPr/>
          <a:lstStyle/>
          <a:p>
            <a:r>
              <a:rPr lang="ru-RU" dirty="0" smtClean="0"/>
              <a:t>История 11</a:t>
            </a:r>
            <a:endParaRPr lang="ru-RU" dirty="0"/>
          </a:p>
        </p:txBody>
      </p:sp>
      <p:sp>
        <p:nvSpPr>
          <p:cNvPr id="2050" name="AutoShape 2" descr="Антигитлеровская коалиция: создание, цели, страны-участницы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1" name="Picture 3" descr="C:\Users\Семен\Desktop\Antigitlerovskaya-koalitsiya.jpg"/>
          <p:cNvPicPr>
            <a:picLocks noChangeAspect="1" noChangeArrowheads="1"/>
          </p:cNvPicPr>
          <p:nvPr/>
        </p:nvPicPr>
        <p:blipFill>
          <a:blip r:embed="rId2"/>
          <a:srcRect/>
          <a:stretch>
            <a:fillRect/>
          </a:stretch>
        </p:blipFill>
        <p:spPr bwMode="auto">
          <a:xfrm>
            <a:off x="1447800" y="0"/>
            <a:ext cx="6096000" cy="4267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457200"/>
          </a:xfrm>
        </p:spPr>
        <p:txBody>
          <a:bodyPr>
            <a:normAutofit fontScale="90000"/>
          </a:bodyPr>
          <a:lstStyle/>
          <a:p>
            <a:r>
              <a:rPr lang="ru-RU" dirty="0" smtClean="0"/>
              <a:t> </a:t>
            </a:r>
            <a:r>
              <a:rPr lang="ru-RU" b="1" dirty="0" smtClean="0"/>
              <a:t>Объединённые нации</a:t>
            </a:r>
            <a:endParaRPr lang="ru-RU" b="1" dirty="0"/>
          </a:p>
        </p:txBody>
      </p:sp>
      <p:sp>
        <p:nvSpPr>
          <p:cNvPr id="3" name="Содержимое 2"/>
          <p:cNvSpPr>
            <a:spLocks noGrp="1"/>
          </p:cNvSpPr>
          <p:nvPr>
            <p:ph idx="1"/>
          </p:nvPr>
        </p:nvSpPr>
        <p:spPr>
          <a:xfrm>
            <a:off x="152400" y="381000"/>
            <a:ext cx="7543800" cy="6324600"/>
          </a:xfrm>
        </p:spPr>
        <p:txBody>
          <a:bodyPr>
            <a:normAutofit fontScale="85000" lnSpcReduction="20000"/>
          </a:bodyPr>
          <a:lstStyle/>
          <a:p>
            <a:pPr>
              <a:buNone/>
            </a:pPr>
            <a:r>
              <a:rPr lang="ru-RU" sz="2000" b="1" dirty="0" smtClean="0"/>
              <a:t>1 января 1942 года</a:t>
            </a:r>
            <a:r>
              <a:rPr lang="ru-RU" sz="2000" dirty="0" smtClean="0"/>
              <a:t>: Подписание </a:t>
            </a:r>
            <a:r>
              <a:rPr lang="ru-RU" sz="2000" dirty="0" smtClean="0">
                <a:hlinkClick r:id="rId2" tooltip="Декларация Объединённых Наций"/>
              </a:rPr>
              <a:t>Вашингтонской декларации</a:t>
            </a:r>
            <a:r>
              <a:rPr lang="ru-RU" sz="2000" dirty="0" smtClean="0"/>
              <a:t> 26 государствами о целях войны против фашизма.</a:t>
            </a:r>
          </a:p>
          <a:p>
            <a:pPr>
              <a:buNone/>
            </a:pPr>
            <a:r>
              <a:rPr lang="ru-RU" sz="2000" b="1" dirty="0" smtClean="0"/>
              <a:t>Название «Объединённые нации» для союзников </a:t>
            </a:r>
            <a:r>
              <a:rPr lang="ru-RU" sz="2000" dirty="0" smtClean="0"/>
              <a:t>по </a:t>
            </a:r>
            <a:r>
              <a:rPr lang="ru-RU" sz="2000" dirty="0" smtClean="0">
                <a:hlinkClick r:id="rId3" tooltip="Антигитлеровская коалиция"/>
              </a:rPr>
              <a:t>антигитлеровской коалиции</a:t>
            </a:r>
            <a:r>
              <a:rPr lang="ru-RU" sz="2000" dirty="0" smtClean="0"/>
              <a:t> предложил в декабре 1941 года </a:t>
            </a:r>
            <a:r>
              <a:rPr lang="ru-RU" sz="2000" b="1" dirty="0" smtClean="0"/>
              <a:t>Рузвельт.</a:t>
            </a:r>
            <a:r>
              <a:rPr lang="ru-RU" sz="2000" dirty="0" smtClean="0"/>
              <a:t> Декларация Объединённых наций от 1 января 1942 года послужила основой для будущей </a:t>
            </a:r>
            <a:r>
              <a:rPr lang="ru-RU" sz="2000" dirty="0" smtClean="0">
                <a:hlinkClick r:id="rId4" tooltip="Организация Объединённых Наций"/>
              </a:rPr>
              <a:t>Организации Объединённых Наций</a:t>
            </a:r>
            <a:r>
              <a:rPr lang="ru-RU" sz="2000" dirty="0" smtClean="0"/>
              <a:t>. Во время войны термин </a:t>
            </a:r>
            <a:r>
              <a:rPr lang="ru-RU" sz="2000" i="1" dirty="0" smtClean="0"/>
              <a:t>Объединённые нации</a:t>
            </a:r>
            <a:r>
              <a:rPr lang="ru-RU" sz="2000" dirty="0" smtClean="0"/>
              <a:t> стал синонимом для союзников по антигитлеровской коалиции</a:t>
            </a:r>
            <a:r>
              <a:rPr lang="ru-RU" sz="2000" dirty="0" smtClean="0"/>
              <a:t>.</a:t>
            </a:r>
          </a:p>
          <a:p>
            <a:r>
              <a:rPr lang="ru-RU" sz="2000" dirty="0" smtClean="0"/>
              <a:t> В</a:t>
            </a:r>
            <a:r>
              <a:rPr lang="ru-RU" sz="2000" dirty="0" smtClean="0"/>
              <a:t> тексте декларации содержалось подтверждение позиции сторон, что </a:t>
            </a:r>
            <a:r>
              <a:rPr lang="ru-RU" sz="2000" u="sng" dirty="0" smtClean="0"/>
              <a:t>«полная победа над общим врагом является необходимым условием для защиты жизни, свободы, независимости и права на свободу религии, а также для торжества прав человека и справедливости </a:t>
            </a:r>
            <a:r>
              <a:rPr lang="ru-RU" sz="2000" dirty="0" smtClean="0"/>
              <a:t>как на родной земле, так и на других территориях, и что стороны в настоящее время втянуты в общую борьбу против варварски жестоких сил, которые хотят покорить весь мир». Принцип «полной победы» впервые обозначил политику союзников, направленную на «</a:t>
            </a:r>
            <a:r>
              <a:rPr lang="ru-RU" sz="2000" b="1" dirty="0" smtClean="0"/>
              <a:t>безоговорочную капитуля</a:t>
            </a:r>
            <a:r>
              <a:rPr lang="ru-RU" sz="2000" dirty="0" smtClean="0"/>
              <a:t>цию» стран Оси. Основной целью сторон ставилось поражение «гитлеризма», что означало согласие сторон с тождественностью тоталитарных милитаристских режимов в Германии, Италии и Японии.</a:t>
            </a:r>
          </a:p>
          <a:p>
            <a:r>
              <a:rPr lang="ru-RU" sz="2000" dirty="0" smtClean="0"/>
              <a:t>Стороны согласились выполнять </a:t>
            </a:r>
            <a:r>
              <a:rPr lang="ru-RU" sz="2000" dirty="0" smtClean="0">
                <a:hlinkClick r:id="rId5" tooltip="Атлантическая хартия"/>
              </a:rPr>
              <a:t>Атлантическую хартию</a:t>
            </a:r>
            <a:r>
              <a:rPr lang="ru-RU" sz="2000" dirty="0" smtClean="0"/>
              <a:t>, задействовать все свои ресурсы для войны со странами Оси, а также </a:t>
            </a:r>
            <a:r>
              <a:rPr lang="ru-RU" sz="2000" b="1" u="sng" dirty="0" smtClean="0"/>
              <a:t>не заключать сепаратный мир с нацистской Германией или Японией.</a:t>
            </a:r>
          </a:p>
          <a:p>
            <a:r>
              <a:rPr lang="ru-RU" sz="2000" dirty="0" smtClean="0"/>
              <a:t>К концу войны к Декларации присоединились некоторые другие страны, в том числе Филиппины, Франция, все латиноамериканские страны, кроме Аргентины, а также некоторые независимые государства Ближнего Востока и Африки. Хотя многие второстепенные страны Оси впоследствии перешли на сторону Объединённых Наций и сражались против Германии, им не позволили присоединиться к Декларации.</a:t>
            </a:r>
          </a:p>
          <a:p>
            <a:pPr>
              <a:buNone/>
            </a:pPr>
            <a:endParaRPr lang="ru-RU" sz="2000" dirty="0"/>
          </a:p>
        </p:txBody>
      </p:sp>
      <p:pic>
        <p:nvPicPr>
          <p:cNvPr id="19458" name="Picture 2" descr="C:\Users\Семен\Desktop\250px-Stamp_of_USSR_0907.jpg"/>
          <p:cNvPicPr>
            <a:picLocks noChangeAspect="1" noChangeArrowheads="1"/>
          </p:cNvPicPr>
          <p:nvPr/>
        </p:nvPicPr>
        <p:blipFill>
          <a:blip r:embed="rId6"/>
          <a:srcRect/>
          <a:stretch>
            <a:fillRect/>
          </a:stretch>
        </p:blipFill>
        <p:spPr bwMode="auto">
          <a:xfrm>
            <a:off x="7570549" y="2590800"/>
            <a:ext cx="1573451" cy="21336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7362"/>
          </a:xfrm>
        </p:spPr>
        <p:txBody>
          <a:bodyPr>
            <a:normAutofit fontScale="90000"/>
          </a:bodyPr>
          <a:lstStyle/>
          <a:p>
            <a:r>
              <a:rPr lang="ru-RU" dirty="0" smtClean="0"/>
              <a:t> </a:t>
            </a:r>
            <a:r>
              <a:rPr lang="ru-RU" b="1" dirty="0" smtClean="0"/>
              <a:t>Поставки по </a:t>
            </a:r>
            <a:r>
              <a:rPr lang="ru-RU" b="1" dirty="0" err="1" smtClean="0"/>
              <a:t>ленд</a:t>
            </a:r>
            <a:r>
              <a:rPr lang="ru-RU" b="1" dirty="0" smtClean="0"/>
              <a:t> -</a:t>
            </a:r>
            <a:r>
              <a:rPr lang="ru-RU" b="1" dirty="0" err="1" smtClean="0"/>
              <a:t>лизу</a:t>
            </a:r>
            <a:endParaRPr lang="ru-RU" b="1" dirty="0"/>
          </a:p>
        </p:txBody>
      </p:sp>
      <p:sp>
        <p:nvSpPr>
          <p:cNvPr id="3" name="Содержимое 2"/>
          <p:cNvSpPr>
            <a:spLocks noGrp="1"/>
          </p:cNvSpPr>
          <p:nvPr>
            <p:ph idx="1"/>
          </p:nvPr>
        </p:nvSpPr>
        <p:spPr>
          <a:xfrm>
            <a:off x="304800" y="914400"/>
            <a:ext cx="8686800" cy="5791200"/>
          </a:xfrm>
        </p:spPr>
        <p:txBody>
          <a:bodyPr>
            <a:normAutofit/>
          </a:bodyPr>
          <a:lstStyle/>
          <a:p>
            <a:pPr>
              <a:buNone/>
            </a:pPr>
            <a:r>
              <a:rPr lang="ru-RU" sz="2000" dirty="0" smtClean="0"/>
              <a:t> </a:t>
            </a:r>
            <a:r>
              <a:rPr lang="ru-RU" sz="2000" b="1" dirty="0" smtClean="0"/>
              <a:t>Ленд-ли</a:t>
            </a:r>
            <a:r>
              <a:rPr lang="ru-RU" sz="2000" dirty="0" smtClean="0"/>
              <a:t>з</a:t>
            </a:r>
            <a:r>
              <a:rPr lang="ru-RU" sz="2000" dirty="0" smtClean="0"/>
              <a:t> (от англ. </a:t>
            </a:r>
            <a:r>
              <a:rPr lang="ru-RU" sz="2000" dirty="0" err="1" smtClean="0"/>
              <a:t>lend</a:t>
            </a:r>
            <a:r>
              <a:rPr lang="ru-RU" sz="2000" dirty="0" smtClean="0"/>
              <a:t> — давать взаймы и </a:t>
            </a:r>
            <a:r>
              <a:rPr lang="ru-RU" sz="2000" dirty="0" err="1" smtClean="0"/>
              <a:t>lease</a:t>
            </a:r>
            <a:r>
              <a:rPr lang="ru-RU" sz="2000" dirty="0" smtClean="0"/>
              <a:t> [</a:t>
            </a:r>
            <a:r>
              <a:rPr lang="ru-RU" sz="2000" dirty="0" err="1" smtClean="0"/>
              <a:t>liːs</a:t>
            </a:r>
            <a:r>
              <a:rPr lang="ru-RU" sz="2000" dirty="0" smtClean="0"/>
              <a:t>] — сдавать в аренду, внаём) — </a:t>
            </a:r>
            <a:r>
              <a:rPr lang="ru-RU" sz="2000" b="1" dirty="0" smtClean="0"/>
              <a:t>государственный акт </a:t>
            </a:r>
            <a:r>
              <a:rPr lang="ru-RU" sz="2000" dirty="0" smtClean="0"/>
              <a:t>Соединенных Штатов Америки (США), позволивший в 1941—1945 годы поставлять их союзникам во Второй мировой войне боевые припасы, технику, продовольствие, медицинское оборудование и лекарства, стратегическое сырьё, </a:t>
            </a:r>
            <a:endParaRPr lang="ru-RU" sz="2000" dirty="0" smtClean="0"/>
          </a:p>
          <a:p>
            <a:pPr>
              <a:buNone/>
            </a:pPr>
            <a:r>
              <a:rPr lang="ru-RU" sz="2000" b="1" dirty="0" smtClean="0"/>
              <a:t>Какую </a:t>
            </a:r>
            <a:r>
              <a:rPr lang="ru-RU" sz="2000" b="1" dirty="0" smtClean="0"/>
              <a:t>технику поставляли союзники в </a:t>
            </a:r>
            <a:r>
              <a:rPr lang="ru-RU" sz="2000" b="1" dirty="0" smtClean="0"/>
              <a:t>СССР? </a:t>
            </a:r>
            <a:r>
              <a:rPr lang="ru-RU" sz="2000" dirty="0" smtClean="0"/>
              <a:t>Поставки союзников Советскому Союзу в 1941-1945 годах стоили более $13 </a:t>
            </a:r>
            <a:r>
              <a:rPr lang="ru-RU" sz="2000" dirty="0" err="1" smtClean="0"/>
              <a:t>млрд</a:t>
            </a:r>
            <a:r>
              <a:rPr lang="ru-RU" sz="2000" dirty="0" smtClean="0"/>
              <a:t> — это свыше $170 </a:t>
            </a:r>
            <a:r>
              <a:rPr lang="ru-RU" sz="2000" dirty="0" err="1" smtClean="0"/>
              <a:t>млрд</a:t>
            </a:r>
            <a:r>
              <a:rPr lang="ru-RU" sz="2000" dirty="0" smtClean="0"/>
              <a:t> в ценах 2015 года. Основные поставки шли по программе ленд-лиза США, которые «сдали в аренду» советским войскам технику, продовольствие и нефтепродукты на $11,4 </a:t>
            </a:r>
            <a:r>
              <a:rPr lang="ru-RU" sz="2000" dirty="0" err="1" smtClean="0"/>
              <a:t>млрд</a:t>
            </a:r>
            <a:r>
              <a:rPr lang="ru-RU" sz="2000" dirty="0" smtClean="0"/>
              <a:t> ($148,6 </a:t>
            </a:r>
            <a:r>
              <a:rPr lang="ru-RU" sz="2000" dirty="0" err="1" smtClean="0"/>
              <a:t>млрд</a:t>
            </a:r>
            <a:r>
              <a:rPr lang="ru-RU" sz="2000" dirty="0" smtClean="0"/>
              <a:t> в ценах 2015 года). По ленд-лизу уничтоженное во время войны имущество оплате не подлежало, вернуть долг за «выжившее» Советский Союз согласился в размере $722 </a:t>
            </a:r>
            <a:r>
              <a:rPr lang="ru-RU" sz="2000" dirty="0" err="1" smtClean="0"/>
              <a:t>млн</a:t>
            </a:r>
            <a:r>
              <a:rPr lang="ru-RU" sz="2000" dirty="0" smtClean="0"/>
              <a:t> ($9,4 </a:t>
            </a:r>
            <a:r>
              <a:rPr lang="ru-RU" sz="2000" dirty="0" err="1" smtClean="0"/>
              <a:t>млрд</a:t>
            </a:r>
            <a:r>
              <a:rPr lang="ru-RU" sz="2000" dirty="0" smtClean="0"/>
              <a:t> на 2015 год), соответствующее соглашение было подписано с США лишь в 1972 году.</a:t>
            </a:r>
            <a:endParaRPr lang="ru-RU" sz="2000" b="1" dirty="0" smtClean="0"/>
          </a:p>
          <a:p>
            <a:pPr>
              <a:buNone/>
            </a:pPr>
            <a:endParaRPr lang="ru-RU"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 </a:t>
            </a:r>
            <a:r>
              <a:rPr lang="ru-RU" sz="4000" b="1" dirty="0" smtClean="0"/>
              <a:t>Техника по ленд-лизу</a:t>
            </a:r>
            <a:endParaRPr lang="ru-RU" sz="4000" b="1" dirty="0"/>
          </a:p>
        </p:txBody>
      </p:sp>
      <p:sp>
        <p:nvSpPr>
          <p:cNvPr id="3" name="Содержимое 2"/>
          <p:cNvSpPr>
            <a:spLocks noGrp="1"/>
          </p:cNvSpPr>
          <p:nvPr>
            <p:ph idx="1"/>
          </p:nvPr>
        </p:nvSpPr>
        <p:spPr>
          <a:xfrm>
            <a:off x="152400" y="762000"/>
            <a:ext cx="8839200" cy="5943600"/>
          </a:xfrm>
        </p:spPr>
        <p:txBody>
          <a:bodyPr>
            <a:normAutofit/>
          </a:bodyPr>
          <a:lstStyle/>
          <a:p>
            <a:pPr>
              <a:buNone/>
            </a:pPr>
            <a:r>
              <a:rPr lang="ru-RU" dirty="0" smtClean="0"/>
              <a:t> </a:t>
            </a:r>
            <a:r>
              <a:rPr lang="ru-RU" sz="2000" dirty="0" smtClean="0"/>
              <a:t>Насколько </a:t>
            </a:r>
            <a:r>
              <a:rPr lang="ru-RU" sz="2000" dirty="0" smtClean="0"/>
              <a:t>была важна материальная помощь союзников для СССР? За время войны, например, поставки авиационного бензина от союзников превысили объемы советского производства, каждый пятый-шестой самолет в советских ВВС был импортный, поставки автомобилей за годы войны в 1,5 раза превысили объемы внутреннего производства. Что везли союзники и в каких количествах — </a:t>
            </a:r>
            <a:r>
              <a:rPr lang="ru-RU" sz="2000" b="1" dirty="0" smtClean="0"/>
              <a:t>в </a:t>
            </a:r>
            <a:r>
              <a:rPr lang="ru-RU" sz="2000" b="1" dirty="0" err="1" smtClean="0"/>
              <a:t>фотогалерее</a:t>
            </a:r>
            <a:r>
              <a:rPr lang="ru-RU" sz="2000" b="1" dirty="0" smtClean="0"/>
              <a:t> </a:t>
            </a:r>
            <a:r>
              <a:rPr lang="ru-RU" sz="2000" b="1" dirty="0" err="1" smtClean="0"/>
              <a:t>Forbes</a:t>
            </a:r>
            <a:r>
              <a:rPr lang="ru-RU" sz="2000" b="1" dirty="0" smtClean="0"/>
              <a:t> из Музея военной техники на Поклонной горе в Москве</a:t>
            </a:r>
            <a:r>
              <a:rPr lang="ru-RU" sz="2000" b="1" dirty="0" smtClean="0"/>
              <a:t>.</a:t>
            </a:r>
          </a:p>
          <a:p>
            <a:pPr>
              <a:buNone/>
            </a:pPr>
            <a:endParaRPr lang="ru-RU" sz="2000" b="1" dirty="0" smtClean="0"/>
          </a:p>
          <a:p>
            <a:pPr>
              <a:buNone/>
            </a:pPr>
            <a:r>
              <a:rPr lang="ru-RU" sz="2000" b="1" dirty="0" smtClean="0"/>
              <a:t>В годы Великой Отечественной войны СССР в рамках ленд-лиза получил от союзников 477 785 грузовых автомобилей, 51 503 легковых машин и внедорожников, 35 170 мотоциклов, 8071 трактор. Большинство из них сгинули в горниле войны, но некоторые образцы чудом сохранились до нашего времени и вернулись к жизни благодаря реставраторам.</a:t>
            </a:r>
          </a:p>
          <a:p>
            <a:pPr>
              <a:buNone/>
            </a:pPr>
            <a:endParaRPr lang="ru-RU" sz="2000" b="1" dirty="0" smtClean="0"/>
          </a:p>
          <a:p>
            <a:pPr>
              <a:buNone/>
            </a:pPr>
            <a:endParaRPr lang="ru-RU" sz="2000" b="1" dirty="0"/>
          </a:p>
        </p:txBody>
      </p:sp>
      <p:sp>
        <p:nvSpPr>
          <p:cNvPr id="20482" name="AutoShape 2" descr="Средний танк М4А2 (США)"/>
          <p:cNvSpPr>
            <a:spLocks noChangeAspect="1" noChangeArrowheads="1"/>
          </p:cNvSpPr>
          <p:nvPr/>
        </p:nvSpPr>
        <p:spPr bwMode="auto">
          <a:xfrm>
            <a:off x="63500" y="-30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 читать какую технику и в каком количестве поставляли по ленд-лизу </a:t>
            </a:r>
            <a:r>
              <a:rPr lang="ru-RU" dirty="0" smtClean="0"/>
              <a:t>(</a:t>
            </a:r>
            <a:r>
              <a:rPr lang="ru-RU" dirty="0" smtClean="0"/>
              <a:t> пятое колесо)</a:t>
            </a:r>
          </a:p>
          <a:p>
            <a:r>
              <a:rPr lang="ru-RU" dirty="0" smtClean="0"/>
              <a:t> </a:t>
            </a:r>
            <a:r>
              <a:rPr lang="ru-RU" dirty="0" smtClean="0"/>
              <a:t>читать : автомобили – герои  </a:t>
            </a:r>
            <a:r>
              <a:rPr lang="ru-RU" dirty="0" err="1" smtClean="0"/>
              <a:t>ленд</a:t>
            </a:r>
            <a:r>
              <a:rPr lang="ru-RU" dirty="0" smtClean="0"/>
              <a:t> -</a:t>
            </a:r>
            <a:r>
              <a:rPr lang="ru-RU" dirty="0" err="1" smtClean="0"/>
              <a:t>лиза</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b="1" dirty="0" smtClean="0"/>
              <a:t> Союзные договоры </a:t>
            </a:r>
            <a:endParaRPr lang="ru-RU" b="1" dirty="0"/>
          </a:p>
        </p:txBody>
      </p:sp>
      <p:sp>
        <p:nvSpPr>
          <p:cNvPr id="3" name="Содержимое 2"/>
          <p:cNvSpPr>
            <a:spLocks noGrp="1"/>
          </p:cNvSpPr>
          <p:nvPr>
            <p:ph idx="1"/>
          </p:nvPr>
        </p:nvSpPr>
        <p:spPr>
          <a:xfrm>
            <a:off x="457200" y="838200"/>
            <a:ext cx="8229600" cy="2667000"/>
          </a:xfrm>
        </p:spPr>
        <p:txBody>
          <a:bodyPr/>
          <a:lstStyle/>
          <a:p>
            <a:pPr>
              <a:buNone/>
            </a:pPr>
            <a:r>
              <a:rPr lang="ru-RU" dirty="0" smtClean="0"/>
              <a:t> </a:t>
            </a:r>
            <a:r>
              <a:rPr lang="ru-RU" sz="2400" b="1" dirty="0" smtClean="0"/>
              <a:t>Советско-английский </a:t>
            </a:r>
            <a:r>
              <a:rPr lang="ru-RU" sz="2400" b="1" dirty="0" smtClean="0"/>
              <a:t>договор о союзе в войне против Германии 26 мая 1942 года, подписанный в Лондоне</a:t>
            </a:r>
            <a:r>
              <a:rPr lang="ru-RU" sz="2400" b="1" dirty="0" smtClean="0"/>
              <a:t>.</a:t>
            </a:r>
          </a:p>
          <a:p>
            <a:pPr>
              <a:buNone/>
            </a:pPr>
            <a:endParaRPr lang="ru-RU" sz="2400" b="1" dirty="0" smtClean="0"/>
          </a:p>
          <a:p>
            <a:pPr>
              <a:buNone/>
            </a:pPr>
            <a:r>
              <a:rPr lang="ru-RU" sz="2400" b="1" dirty="0" smtClean="0"/>
              <a:t>Советско-американское соглашение о принципах взаимной помощи в ведении войны против агрессии 11 июня 1942 года Вашингтон</a:t>
            </a:r>
          </a:p>
          <a:p>
            <a:pPr>
              <a:buNone/>
            </a:pPr>
            <a:endParaRPr lang="ru-RU"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4962"/>
          </a:xfrm>
        </p:spPr>
        <p:txBody>
          <a:bodyPr>
            <a:normAutofit fontScale="90000"/>
          </a:bodyPr>
          <a:lstStyle/>
          <a:p>
            <a:r>
              <a:rPr lang="ru-RU" dirty="0" smtClean="0"/>
              <a:t> виды конкуренции</a:t>
            </a:r>
            <a:endParaRPr lang="ru-RU" dirty="0"/>
          </a:p>
        </p:txBody>
      </p:sp>
      <p:pic>
        <p:nvPicPr>
          <p:cNvPr id="26626" name="Picture 2" descr="C:\Users\Семен\Desktop\deof_7.jpg"/>
          <p:cNvPicPr>
            <a:picLocks noGrp="1" noChangeAspect="1" noChangeArrowheads="1"/>
          </p:cNvPicPr>
          <p:nvPr>
            <p:ph idx="1"/>
          </p:nvPr>
        </p:nvPicPr>
        <p:blipFill>
          <a:blip r:embed="rId2"/>
          <a:srcRect/>
          <a:stretch>
            <a:fillRect/>
          </a:stretch>
        </p:blipFill>
        <p:spPr bwMode="auto">
          <a:xfrm>
            <a:off x="914400" y="762000"/>
            <a:ext cx="7772400" cy="5943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4962"/>
          </a:xfrm>
        </p:spPr>
        <p:txBody>
          <a:bodyPr>
            <a:normAutofit fontScale="90000"/>
          </a:bodyPr>
          <a:lstStyle/>
          <a:p>
            <a:endParaRPr lang="ru-RU" dirty="0"/>
          </a:p>
        </p:txBody>
      </p:sp>
      <p:pic>
        <p:nvPicPr>
          <p:cNvPr id="27650" name="Picture 2" descr="C:\Users\Семен\Desktop\slide-32.jpg"/>
          <p:cNvPicPr>
            <a:picLocks noGrp="1" noChangeAspect="1" noChangeArrowheads="1"/>
          </p:cNvPicPr>
          <p:nvPr>
            <p:ph idx="1"/>
          </p:nvPr>
        </p:nvPicPr>
        <p:blipFill>
          <a:blip r:embed="rId2"/>
          <a:srcRect/>
          <a:stretch>
            <a:fillRect/>
          </a:stretch>
        </p:blipFill>
        <p:spPr bwMode="auto">
          <a:xfrm>
            <a:off x="152400" y="685800"/>
            <a:ext cx="8686800" cy="6019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sz="3600" b="1" dirty="0" smtClean="0"/>
              <a:t>Участники антигитлеровской коалиции</a:t>
            </a:r>
            <a:r>
              <a:rPr lang="ru-RU" dirty="0" smtClean="0"/>
              <a:t/>
            </a:r>
            <a:br>
              <a:rPr lang="ru-RU" dirty="0" smtClean="0"/>
            </a:br>
            <a:endParaRPr lang="ru-RU" dirty="0"/>
          </a:p>
        </p:txBody>
      </p:sp>
      <p:sp>
        <p:nvSpPr>
          <p:cNvPr id="3" name="Содержимое 2"/>
          <p:cNvSpPr>
            <a:spLocks noGrp="1"/>
          </p:cNvSpPr>
          <p:nvPr>
            <p:ph idx="1"/>
          </p:nvPr>
        </p:nvSpPr>
        <p:spPr>
          <a:xfrm>
            <a:off x="228600" y="457200"/>
            <a:ext cx="8763000" cy="3733800"/>
          </a:xfrm>
        </p:spPr>
        <p:txBody>
          <a:bodyPr>
            <a:normAutofit/>
          </a:bodyPr>
          <a:lstStyle/>
          <a:p>
            <a:pPr>
              <a:buNone/>
            </a:pPr>
            <a:r>
              <a:rPr lang="ru-RU" sz="2000" dirty="0" smtClean="0"/>
              <a:t>Предтеча антигитлеровской коалиции — коалиция «</a:t>
            </a:r>
            <a:r>
              <a:rPr lang="ru-RU" sz="2000" dirty="0" smtClean="0">
                <a:hlinkClick r:id="rId2" tooltip="Западные союзники"/>
              </a:rPr>
              <a:t>Западных союзников</a:t>
            </a:r>
            <a:r>
              <a:rPr lang="ru-RU" sz="2000" dirty="0" smtClean="0"/>
              <a:t>» — возникла после </a:t>
            </a:r>
            <a:r>
              <a:rPr lang="ru-RU" sz="2000" dirty="0" smtClean="0">
                <a:hlinkClick r:id="rId3" tooltip="Польская кампания вермахта (1939)"/>
              </a:rPr>
              <a:t>вторжения</a:t>
            </a:r>
            <a:r>
              <a:rPr lang="ru-RU" sz="2000" dirty="0" smtClean="0"/>
              <a:t> </a:t>
            </a:r>
            <a:r>
              <a:rPr lang="ru-RU" sz="2000" dirty="0" smtClean="0">
                <a:hlinkClick r:id="rId4" tooltip="Третий рейх"/>
              </a:rPr>
              <a:t>нацистской Германии</a:t>
            </a:r>
            <a:r>
              <a:rPr lang="ru-RU" sz="2000" dirty="0" smtClean="0"/>
              <a:t> в Польшу в 1939 году, когда связанные с последней и между собой союзными соглашениями о взаимопомощи вступили в войну </a:t>
            </a:r>
            <a:r>
              <a:rPr lang="ru-RU" sz="2000" dirty="0" smtClean="0">
                <a:hlinkClick r:id="rId5" tooltip="Великобритания"/>
              </a:rPr>
              <a:t>Великобритания</a:t>
            </a:r>
            <a:r>
              <a:rPr lang="ru-RU" sz="2000" dirty="0" smtClean="0"/>
              <a:t>, </a:t>
            </a:r>
            <a:r>
              <a:rPr lang="ru-RU" sz="2000" dirty="0" smtClean="0">
                <a:hlinkClick r:id="rId6" tooltip="Третья французская республика"/>
              </a:rPr>
              <a:t>Франция</a:t>
            </a:r>
            <a:r>
              <a:rPr lang="ru-RU" sz="2000" dirty="0" smtClean="0"/>
              <a:t> и другие страны. До нападения Германии в 1941 году СССР не входил в антигитлеровскую коалицию</a:t>
            </a:r>
            <a:r>
              <a:rPr lang="ru-RU" sz="2000" dirty="0" smtClean="0"/>
              <a:t>.</a:t>
            </a:r>
          </a:p>
          <a:p>
            <a:pPr>
              <a:buNone/>
            </a:pPr>
            <a:r>
              <a:rPr lang="ru-RU" sz="2000" dirty="0" smtClean="0"/>
              <a:t>В результате нападения Германии на </a:t>
            </a:r>
            <a:r>
              <a:rPr lang="ru-RU" sz="2000" dirty="0" smtClean="0">
                <a:hlinkClick r:id="rId7" tooltip="Союз Советских Социалистических Республик"/>
              </a:rPr>
              <a:t>СССР</a:t>
            </a:r>
            <a:r>
              <a:rPr lang="ru-RU" sz="2000" dirty="0" smtClean="0"/>
              <a:t> 22 июня 1941 года, в составе коалиции также оказался и </a:t>
            </a:r>
            <a:r>
              <a:rPr lang="ru-RU" sz="2000" b="1" u="sng" dirty="0" smtClean="0"/>
              <a:t>Советский Союз. </a:t>
            </a:r>
            <a:r>
              <a:rPr lang="ru-RU" sz="2000" dirty="0" smtClean="0"/>
              <a:t>В результате нападения Японии на </a:t>
            </a:r>
            <a:r>
              <a:rPr lang="ru-RU" sz="2000" dirty="0" smtClean="0">
                <a:hlinkClick r:id="rId8" tooltip="Соединённые Штаты Америки"/>
              </a:rPr>
              <a:t>США</a:t>
            </a:r>
            <a:r>
              <a:rPr lang="ru-RU" sz="2000" dirty="0" smtClean="0"/>
              <a:t> 7 декабря 1941 года — в коалиции оказались США и </a:t>
            </a:r>
            <a:r>
              <a:rPr lang="ru-RU" sz="2000" dirty="0" smtClean="0">
                <a:hlinkClick r:id="rId9" tooltip="Китай"/>
              </a:rPr>
              <a:t>Китай</a:t>
            </a:r>
            <a:r>
              <a:rPr lang="ru-RU" sz="2000" dirty="0" smtClean="0"/>
              <a:t> (в который Япония </a:t>
            </a:r>
            <a:r>
              <a:rPr lang="ru-RU" sz="2000" dirty="0" smtClean="0">
                <a:hlinkClick r:id="rId10" tooltip="Японская интервенция в Маньчжурию (1931)"/>
              </a:rPr>
              <a:t>вторглась ещё в 1931 году</a:t>
            </a:r>
            <a:r>
              <a:rPr lang="ru-RU" sz="2000" dirty="0" smtClean="0"/>
              <a:t>).</a:t>
            </a:r>
            <a:endParaRPr lang="ru-RU" sz="2000" dirty="0"/>
          </a:p>
        </p:txBody>
      </p:sp>
      <p:pic>
        <p:nvPicPr>
          <p:cNvPr id="1025" name="Picture 1" descr="C:\Users\Семен\Desktop\300px-Stamp_of_USSR_0879.jpg"/>
          <p:cNvPicPr>
            <a:picLocks noChangeAspect="1" noChangeArrowheads="1"/>
          </p:cNvPicPr>
          <p:nvPr/>
        </p:nvPicPr>
        <p:blipFill>
          <a:blip r:embed="rId11"/>
          <a:srcRect/>
          <a:stretch>
            <a:fillRect/>
          </a:stretch>
        </p:blipFill>
        <p:spPr bwMode="auto">
          <a:xfrm>
            <a:off x="5791200" y="4191000"/>
            <a:ext cx="3200400" cy="25840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sz="3600" b="1" dirty="0" smtClean="0"/>
              <a:t>Участники антигитлеровской коалиции</a:t>
            </a:r>
            <a:r>
              <a:rPr lang="ru-RU" dirty="0" smtClean="0"/>
              <a:t/>
            </a:r>
            <a:br>
              <a:rPr lang="ru-RU" dirty="0" smtClean="0"/>
            </a:br>
            <a:endParaRPr lang="ru-RU" dirty="0"/>
          </a:p>
        </p:txBody>
      </p:sp>
      <p:sp>
        <p:nvSpPr>
          <p:cNvPr id="3" name="Содержимое 2"/>
          <p:cNvSpPr>
            <a:spLocks noGrp="1"/>
          </p:cNvSpPr>
          <p:nvPr>
            <p:ph idx="1"/>
          </p:nvPr>
        </p:nvSpPr>
        <p:spPr>
          <a:xfrm>
            <a:off x="304800" y="533400"/>
            <a:ext cx="6858000" cy="6019800"/>
          </a:xfrm>
        </p:spPr>
        <p:txBody>
          <a:bodyPr>
            <a:normAutofit fontScale="55000" lnSpcReduction="20000"/>
          </a:bodyPr>
          <a:lstStyle/>
          <a:p>
            <a:r>
              <a:rPr lang="ru-RU" dirty="0" smtClean="0"/>
              <a:t>На январь 1942 года антигитлеровская коалиция насчитывала 26 государств: </a:t>
            </a:r>
            <a:r>
              <a:rPr lang="ru-RU" dirty="0" smtClean="0">
                <a:hlinkClick r:id="rId2" tooltip="План «четырёх полицейских»"/>
              </a:rPr>
              <a:t>Большая четвёрка</a:t>
            </a:r>
            <a:r>
              <a:rPr lang="ru-RU" dirty="0" smtClean="0"/>
              <a:t> (</a:t>
            </a:r>
            <a:r>
              <a:rPr lang="ru-RU" dirty="0" smtClean="0">
                <a:hlinkClick r:id="rId3" tooltip="Великобритания во Второй мировой войне"/>
              </a:rPr>
              <a:t>Великобритания</a:t>
            </a:r>
            <a:r>
              <a:rPr lang="ru-RU" dirty="0" smtClean="0"/>
              <a:t>, </a:t>
            </a:r>
            <a:r>
              <a:rPr lang="ru-RU" dirty="0" smtClean="0">
                <a:hlinkClick r:id="rId4" tooltip="СССР во Второй мировой войне"/>
              </a:rPr>
              <a:t>СССР</a:t>
            </a:r>
            <a:r>
              <a:rPr lang="ru-RU" dirty="0" smtClean="0"/>
              <a:t>, </a:t>
            </a:r>
            <a:r>
              <a:rPr lang="ru-RU" dirty="0" smtClean="0">
                <a:hlinkClick r:id="rId5" tooltip="США во Второй мировой войне"/>
              </a:rPr>
              <a:t>США</a:t>
            </a:r>
            <a:r>
              <a:rPr lang="ru-RU" dirty="0" smtClean="0"/>
              <a:t>, </a:t>
            </a:r>
            <a:r>
              <a:rPr lang="ru-RU" dirty="0" smtClean="0">
                <a:hlinkClick r:id="rId6" tooltip="Китай"/>
              </a:rPr>
              <a:t>Китай</a:t>
            </a:r>
            <a:r>
              <a:rPr lang="ru-RU" dirty="0" smtClean="0"/>
              <a:t>), британские </a:t>
            </a:r>
            <a:r>
              <a:rPr lang="ru-RU" dirty="0" smtClean="0">
                <a:hlinkClick r:id="rId7" tooltip="Доминион"/>
              </a:rPr>
              <a:t>доминионы</a:t>
            </a:r>
            <a:r>
              <a:rPr lang="ru-RU" dirty="0" smtClean="0"/>
              <a:t> (</a:t>
            </a:r>
            <a:r>
              <a:rPr lang="ru-RU" dirty="0" smtClean="0">
                <a:hlinkClick r:id="rId8" tooltip="Австралия"/>
              </a:rPr>
              <a:t>Австралия</a:t>
            </a:r>
            <a:r>
              <a:rPr lang="ru-RU" dirty="0" smtClean="0"/>
              <a:t>, </a:t>
            </a:r>
            <a:r>
              <a:rPr lang="ru-RU" dirty="0" smtClean="0">
                <a:hlinkClick r:id="rId9" tooltip="Канада"/>
              </a:rPr>
              <a:t>Канада</a:t>
            </a:r>
            <a:r>
              <a:rPr lang="ru-RU" dirty="0" smtClean="0"/>
              <a:t>, </a:t>
            </a:r>
            <a:r>
              <a:rPr lang="ru-RU" dirty="0" smtClean="0">
                <a:hlinkClick r:id="rId10" tooltip="Новая Зеландия"/>
              </a:rPr>
              <a:t>Новая Зеландия</a:t>
            </a:r>
            <a:r>
              <a:rPr lang="ru-RU" dirty="0" smtClean="0"/>
              <a:t>, </a:t>
            </a:r>
            <a:r>
              <a:rPr lang="ru-RU" dirty="0" smtClean="0">
                <a:hlinkClick r:id="rId11" tooltip="Южно-Африканский Союз"/>
              </a:rPr>
              <a:t>Южная Африка</a:t>
            </a:r>
            <a:r>
              <a:rPr lang="ru-RU" dirty="0" smtClean="0"/>
              <a:t>) и зависимое государство </a:t>
            </a:r>
            <a:r>
              <a:rPr lang="ru-RU" dirty="0" smtClean="0">
                <a:hlinkClick r:id="rId12" tooltip="Британская Индия"/>
              </a:rPr>
              <a:t>Индия</a:t>
            </a:r>
            <a:r>
              <a:rPr lang="ru-RU" dirty="0" smtClean="0"/>
              <a:t>, страны </a:t>
            </a:r>
            <a:r>
              <a:rPr lang="ru-RU" dirty="0" smtClean="0">
                <a:hlinkClick r:id="rId13" tooltip="Центральная Америка"/>
              </a:rPr>
              <a:t>Центральной</a:t>
            </a:r>
            <a:r>
              <a:rPr lang="ru-RU" dirty="0" smtClean="0"/>
              <a:t> и </a:t>
            </a:r>
            <a:r>
              <a:rPr lang="ru-RU" dirty="0" smtClean="0">
                <a:hlinkClick r:id="rId14" tooltip="Латинская Америка"/>
              </a:rPr>
              <a:t>Латинской</a:t>
            </a:r>
            <a:r>
              <a:rPr lang="ru-RU" dirty="0" smtClean="0"/>
              <a:t> Америки, Карибского бассейна, а также правительства в изгнании оккупированных европейских стран. Число участников коалиции в ходе войны увеличивалось.</a:t>
            </a:r>
          </a:p>
          <a:p>
            <a:r>
              <a:rPr lang="ru-RU" dirty="0" smtClean="0"/>
              <a:t>К моменту окончания военных действий с </a:t>
            </a:r>
            <a:r>
              <a:rPr lang="ru-RU" dirty="0" smtClean="0">
                <a:hlinkClick r:id="rId15" tooltip="Японская империя"/>
              </a:rPr>
              <a:t>Японией</a:t>
            </a:r>
            <a:r>
              <a:rPr lang="ru-RU" dirty="0" smtClean="0"/>
              <a:t> в состоянии войны со странами «оси» находилось 54 государства: </a:t>
            </a:r>
            <a:r>
              <a:rPr lang="ru-RU" dirty="0" smtClean="0">
                <a:hlinkClick r:id="rId8" tooltip="Австралия"/>
              </a:rPr>
              <a:t>Австралия</a:t>
            </a:r>
            <a:r>
              <a:rPr lang="ru-RU" dirty="0" smtClean="0"/>
              <a:t>, </a:t>
            </a:r>
            <a:r>
              <a:rPr lang="ru-RU" dirty="0" smtClean="0">
                <a:hlinkClick r:id="rId16" tooltip="Аргентина"/>
              </a:rPr>
              <a:t>Аргентина</a:t>
            </a:r>
            <a:r>
              <a:rPr lang="ru-RU" dirty="0" smtClean="0"/>
              <a:t>, </a:t>
            </a:r>
            <a:r>
              <a:rPr lang="ru-RU" dirty="0" smtClean="0">
                <a:hlinkClick r:id="rId17" tooltip="Бельгия"/>
              </a:rPr>
              <a:t>Бельгия</a:t>
            </a:r>
            <a:r>
              <a:rPr lang="ru-RU" dirty="0" smtClean="0"/>
              <a:t>, </a:t>
            </a:r>
            <a:r>
              <a:rPr lang="ru-RU" dirty="0" smtClean="0">
                <a:hlinkClick r:id="rId18" tooltip="Республика Боливия"/>
              </a:rPr>
              <a:t>Боливия</a:t>
            </a:r>
            <a:r>
              <a:rPr lang="ru-RU" dirty="0" smtClean="0"/>
              <a:t>, </a:t>
            </a:r>
            <a:r>
              <a:rPr lang="ru-RU" dirty="0" smtClean="0">
                <a:hlinkClick r:id="rId19" tooltip="Эра Варгаса"/>
              </a:rPr>
              <a:t>Бразилия</a:t>
            </a:r>
            <a:r>
              <a:rPr lang="ru-RU" dirty="0" smtClean="0"/>
              <a:t>, </a:t>
            </a:r>
            <a:r>
              <a:rPr lang="ru-RU" dirty="0" smtClean="0">
                <a:hlinkClick r:id="rId20" tooltip="Великобритания"/>
              </a:rPr>
              <a:t>Великобритания</a:t>
            </a:r>
            <a:r>
              <a:rPr lang="ru-RU" dirty="0" smtClean="0"/>
              <a:t>, </a:t>
            </a:r>
            <a:r>
              <a:rPr lang="ru-RU" dirty="0" smtClean="0">
                <a:hlinkClick r:id="rId21" tooltip="Венесуэла"/>
              </a:rPr>
              <a:t>Венесуэла</a:t>
            </a:r>
            <a:r>
              <a:rPr lang="ru-RU" dirty="0" smtClean="0"/>
              <a:t>, </a:t>
            </a:r>
            <a:r>
              <a:rPr lang="ru-RU" dirty="0" smtClean="0">
                <a:hlinkClick r:id="rId22" tooltip="Республика Гаити"/>
              </a:rPr>
              <a:t>Гаити</a:t>
            </a:r>
            <a:r>
              <a:rPr lang="ru-RU" dirty="0" smtClean="0"/>
              <a:t>, </a:t>
            </a:r>
            <a:r>
              <a:rPr lang="ru-RU" dirty="0" smtClean="0">
                <a:hlinkClick r:id="rId23" tooltip="Гватемала"/>
              </a:rPr>
              <a:t>Гватемала</a:t>
            </a:r>
            <a:r>
              <a:rPr lang="ru-RU" dirty="0" smtClean="0"/>
              <a:t>, </a:t>
            </a:r>
            <a:r>
              <a:rPr lang="ru-RU" dirty="0" smtClean="0">
                <a:hlinkClick r:id="rId24" tooltip="Гондурас"/>
              </a:rPr>
              <a:t>Гондурас</a:t>
            </a:r>
            <a:r>
              <a:rPr lang="ru-RU" dirty="0" smtClean="0"/>
              <a:t>, </a:t>
            </a:r>
            <a:r>
              <a:rPr lang="ru-RU" dirty="0" smtClean="0">
                <a:hlinkClick r:id="rId25" tooltip="Королевство Греция"/>
              </a:rPr>
              <a:t>Королевство Греция</a:t>
            </a:r>
            <a:r>
              <a:rPr lang="ru-RU" dirty="0" smtClean="0"/>
              <a:t>, </a:t>
            </a:r>
            <a:r>
              <a:rPr lang="ru-RU" dirty="0" smtClean="0">
                <a:hlinkClick r:id="rId26" tooltip="Дания"/>
              </a:rPr>
              <a:t>Дания</a:t>
            </a:r>
            <a:r>
              <a:rPr lang="ru-RU" dirty="0" smtClean="0"/>
              <a:t>, </a:t>
            </a:r>
            <a:r>
              <a:rPr lang="ru-RU" dirty="0" smtClean="0">
                <a:hlinkClick r:id="rId27" tooltip="Доминиканская Республика"/>
              </a:rPr>
              <a:t>Доминиканская Республика</a:t>
            </a:r>
            <a:r>
              <a:rPr lang="ru-RU" dirty="0" smtClean="0"/>
              <a:t>, </a:t>
            </a:r>
            <a:r>
              <a:rPr lang="ru-RU" dirty="0" smtClean="0">
                <a:hlinkClick r:id="rId28" tooltip="Королевство Египет"/>
              </a:rPr>
              <a:t>Египет</a:t>
            </a:r>
            <a:r>
              <a:rPr lang="ru-RU" dirty="0" smtClean="0"/>
              <a:t>, </a:t>
            </a:r>
            <a:r>
              <a:rPr lang="ru-RU" dirty="0" smtClean="0">
                <a:hlinkClick r:id="rId12" tooltip="Британская Индия"/>
              </a:rPr>
              <a:t>Индия</a:t>
            </a:r>
            <a:r>
              <a:rPr lang="ru-RU" dirty="0" smtClean="0"/>
              <a:t>, </a:t>
            </a:r>
            <a:r>
              <a:rPr lang="ru-RU" dirty="0" smtClean="0">
                <a:hlinkClick r:id="rId29" tooltip="Королевство Ирак"/>
              </a:rPr>
              <a:t>Ирак</a:t>
            </a:r>
            <a:r>
              <a:rPr lang="ru-RU" dirty="0" smtClean="0"/>
              <a:t>, </a:t>
            </a:r>
            <a:r>
              <a:rPr lang="ru-RU" dirty="0" smtClean="0">
                <a:hlinkClick r:id="rId30" tooltip="Шахшахадское Государство Иран"/>
              </a:rPr>
              <a:t>Иран</a:t>
            </a:r>
            <a:r>
              <a:rPr lang="ru-RU" dirty="0" smtClean="0"/>
              <a:t>, </a:t>
            </a:r>
            <a:r>
              <a:rPr lang="ru-RU" dirty="0" smtClean="0">
                <a:hlinkClick r:id="rId9" tooltip="Канада"/>
              </a:rPr>
              <a:t>Канада</a:t>
            </a:r>
            <a:r>
              <a:rPr lang="ru-RU" dirty="0" smtClean="0"/>
              <a:t>, </a:t>
            </a:r>
            <a:r>
              <a:rPr lang="ru-RU" dirty="0" smtClean="0">
                <a:hlinkClick r:id="rId31" tooltip="Китайская Республика (Тайвань)"/>
              </a:rPr>
              <a:t>Китай</a:t>
            </a:r>
            <a:r>
              <a:rPr lang="ru-RU" dirty="0" smtClean="0"/>
              <a:t>, </a:t>
            </a:r>
            <a:r>
              <a:rPr lang="ru-RU" dirty="0" smtClean="0">
                <a:hlinkClick r:id="rId32" tooltip="Колумбия"/>
              </a:rPr>
              <a:t>Колумбия</a:t>
            </a:r>
            <a:r>
              <a:rPr lang="ru-RU" dirty="0" smtClean="0"/>
              <a:t>, </a:t>
            </a:r>
            <a:r>
              <a:rPr lang="ru-RU" dirty="0" smtClean="0">
                <a:hlinkClick r:id="rId33" tooltip="Коста-Рика"/>
              </a:rPr>
              <a:t>Коста-Рика</a:t>
            </a:r>
            <a:r>
              <a:rPr lang="ru-RU" dirty="0" smtClean="0"/>
              <a:t>, </a:t>
            </a:r>
            <a:r>
              <a:rPr lang="ru-RU" dirty="0" smtClean="0">
                <a:hlinkClick r:id="rId34" tooltip="Республика Куба (1902—1959)"/>
              </a:rPr>
              <a:t>Куба</a:t>
            </a:r>
            <a:r>
              <a:rPr lang="ru-RU" dirty="0" smtClean="0"/>
              <a:t>, </a:t>
            </a:r>
            <a:r>
              <a:rPr lang="ru-RU" dirty="0" smtClean="0">
                <a:hlinkClick r:id="rId35" tooltip="Либерия"/>
              </a:rPr>
              <a:t>Либерия</a:t>
            </a:r>
            <a:r>
              <a:rPr lang="ru-RU" dirty="0" smtClean="0"/>
              <a:t>, </a:t>
            </a:r>
            <a:r>
              <a:rPr lang="ru-RU" dirty="0" smtClean="0">
                <a:hlinkClick r:id="rId36" tooltip="Ливан"/>
              </a:rPr>
              <a:t>Ливан</a:t>
            </a:r>
            <a:r>
              <a:rPr lang="ru-RU" dirty="0" smtClean="0"/>
              <a:t>, </a:t>
            </a:r>
            <a:r>
              <a:rPr lang="ru-RU" dirty="0" smtClean="0">
                <a:hlinkClick r:id="rId37" tooltip="Люксембург"/>
              </a:rPr>
              <a:t>Люксембург</a:t>
            </a:r>
            <a:r>
              <a:rPr lang="ru-RU" dirty="0" smtClean="0"/>
              <a:t>, </a:t>
            </a:r>
            <a:r>
              <a:rPr lang="ru-RU" dirty="0" smtClean="0">
                <a:hlinkClick r:id="rId38" tooltip="Мексика"/>
              </a:rPr>
              <a:t>Мексика</a:t>
            </a:r>
            <a:r>
              <a:rPr lang="ru-RU" dirty="0" smtClean="0"/>
              <a:t>, </a:t>
            </a:r>
            <a:r>
              <a:rPr lang="ru-RU" dirty="0" smtClean="0">
                <a:hlinkClick r:id="rId39" tooltip="Монголия"/>
              </a:rPr>
              <a:t>Монголия</a:t>
            </a:r>
            <a:r>
              <a:rPr lang="ru-RU" dirty="0" smtClean="0"/>
              <a:t>, </a:t>
            </a:r>
            <a:r>
              <a:rPr lang="ru-RU" dirty="0" smtClean="0">
                <a:hlinkClick r:id="rId40" tooltip="Нидерланды"/>
              </a:rPr>
              <a:t>Нидерланды</a:t>
            </a:r>
            <a:r>
              <a:rPr lang="ru-RU" dirty="0" smtClean="0"/>
              <a:t>, </a:t>
            </a:r>
            <a:r>
              <a:rPr lang="ru-RU" dirty="0" smtClean="0">
                <a:hlinkClick r:id="rId41" tooltip="Никарагуа"/>
              </a:rPr>
              <a:t>Никарагуа</a:t>
            </a:r>
            <a:r>
              <a:rPr lang="ru-RU" dirty="0" smtClean="0"/>
              <a:t>, </a:t>
            </a:r>
            <a:r>
              <a:rPr lang="ru-RU" dirty="0" smtClean="0">
                <a:hlinkClick r:id="rId10" tooltip="Новая Зеландия"/>
              </a:rPr>
              <a:t>Новая Зеландия</a:t>
            </a:r>
            <a:r>
              <a:rPr lang="ru-RU" dirty="0" smtClean="0"/>
              <a:t>, </a:t>
            </a:r>
            <a:r>
              <a:rPr lang="ru-RU" dirty="0" smtClean="0">
                <a:hlinkClick r:id="rId42" tooltip="Норвегия"/>
              </a:rPr>
              <a:t>Норвегия</a:t>
            </a:r>
            <a:r>
              <a:rPr lang="ru-RU" dirty="0" smtClean="0"/>
              <a:t>, </a:t>
            </a:r>
            <a:r>
              <a:rPr lang="ru-RU" dirty="0" smtClean="0">
                <a:hlinkClick r:id="rId43" tooltip="Панама"/>
              </a:rPr>
              <a:t>Панама</a:t>
            </a:r>
            <a:r>
              <a:rPr lang="ru-RU" dirty="0" smtClean="0"/>
              <a:t>, </a:t>
            </a:r>
            <a:r>
              <a:rPr lang="ru-RU" dirty="0" smtClean="0">
                <a:hlinkClick r:id="rId44" tooltip="Парагвай"/>
              </a:rPr>
              <a:t>Парагвай</a:t>
            </a:r>
            <a:r>
              <a:rPr lang="ru-RU" dirty="0" smtClean="0"/>
              <a:t>, </a:t>
            </a:r>
            <a:r>
              <a:rPr lang="ru-RU" dirty="0" smtClean="0">
                <a:hlinkClick r:id="rId45" tooltip="Перу"/>
              </a:rPr>
              <a:t>Перу</a:t>
            </a:r>
            <a:r>
              <a:rPr lang="ru-RU" dirty="0" smtClean="0"/>
              <a:t>, </a:t>
            </a:r>
            <a:r>
              <a:rPr lang="ru-RU" dirty="0" smtClean="0">
                <a:hlinkClick r:id="rId46" tooltip="Польская Народная Республика"/>
              </a:rPr>
              <a:t>Польша</a:t>
            </a:r>
            <a:r>
              <a:rPr lang="ru-RU" dirty="0" smtClean="0"/>
              <a:t>, </a:t>
            </a:r>
            <a:r>
              <a:rPr lang="ru-RU" dirty="0" smtClean="0">
                <a:hlinkClick r:id="rId47" tooltip="Сальвадор"/>
              </a:rPr>
              <a:t>Сальвадор</a:t>
            </a:r>
            <a:r>
              <a:rPr lang="ru-RU" dirty="0" smtClean="0"/>
              <a:t>, </a:t>
            </a:r>
            <a:r>
              <a:rPr lang="ru-RU" dirty="0" smtClean="0">
                <a:hlinkClick r:id="rId48" tooltip="Саудовская Аравия"/>
              </a:rPr>
              <a:t>Саудовская Аравия</a:t>
            </a:r>
            <a:r>
              <a:rPr lang="ru-RU" dirty="0" smtClean="0"/>
              <a:t>, </a:t>
            </a:r>
            <a:r>
              <a:rPr lang="ru-RU" dirty="0" smtClean="0">
                <a:hlinkClick r:id="rId49" tooltip="Сирийская республика (1930—1958)"/>
              </a:rPr>
              <a:t>Сирия</a:t>
            </a:r>
            <a:r>
              <a:rPr lang="ru-RU" dirty="0" smtClean="0"/>
              <a:t>, </a:t>
            </a:r>
            <a:r>
              <a:rPr lang="ru-RU" dirty="0" smtClean="0">
                <a:hlinkClick r:id="rId50" tooltip="Союз Советских Социалистических Республик"/>
              </a:rPr>
              <a:t>СССР</a:t>
            </a:r>
            <a:r>
              <a:rPr lang="ru-RU" dirty="0" smtClean="0"/>
              <a:t>, </a:t>
            </a:r>
            <a:r>
              <a:rPr lang="ru-RU" dirty="0" smtClean="0">
                <a:hlinkClick r:id="rId51" tooltip="Соединённые Штаты Америки"/>
              </a:rPr>
              <a:t>США</a:t>
            </a:r>
            <a:r>
              <a:rPr lang="ru-RU" dirty="0" smtClean="0"/>
              <a:t>, </a:t>
            </a:r>
            <a:r>
              <a:rPr lang="ru-RU" dirty="0" smtClean="0">
                <a:hlinkClick r:id="rId52" tooltip="Турция"/>
              </a:rPr>
              <a:t>Турция</a:t>
            </a:r>
            <a:r>
              <a:rPr lang="ru-RU" dirty="0" smtClean="0"/>
              <a:t>, </a:t>
            </a:r>
            <a:r>
              <a:rPr lang="ru-RU" dirty="0" smtClean="0">
                <a:hlinkClick r:id="rId53" tooltip="Уругвай"/>
              </a:rPr>
              <a:t>Уругвай</a:t>
            </a:r>
            <a:r>
              <a:rPr lang="ru-RU" dirty="0" smtClean="0"/>
              <a:t>, </a:t>
            </a:r>
            <a:r>
              <a:rPr lang="ru-RU" dirty="0" smtClean="0">
                <a:hlinkClick r:id="rId54" tooltip="Филиппины"/>
              </a:rPr>
              <a:t>Филиппины</a:t>
            </a:r>
            <a:r>
              <a:rPr lang="ru-RU" dirty="0" smtClean="0"/>
              <a:t>, </a:t>
            </a:r>
            <a:r>
              <a:rPr lang="ru-RU" dirty="0" smtClean="0">
                <a:hlinkClick r:id="rId55" tooltip="Сражающаяся Франция"/>
              </a:rPr>
              <a:t>Франция</a:t>
            </a:r>
            <a:r>
              <a:rPr lang="ru-RU" dirty="0" smtClean="0"/>
              <a:t>, </a:t>
            </a:r>
            <a:r>
              <a:rPr lang="ru-RU" dirty="0" smtClean="0">
                <a:hlinkClick r:id="rId56" tooltip="Третья Чехословацкая Республика"/>
              </a:rPr>
              <a:t>Чехословакия</a:t>
            </a:r>
            <a:r>
              <a:rPr lang="ru-RU" dirty="0" smtClean="0"/>
              <a:t>, </a:t>
            </a:r>
            <a:r>
              <a:rPr lang="ru-RU" dirty="0" smtClean="0">
                <a:hlinkClick r:id="rId57" tooltip="Чили"/>
              </a:rPr>
              <a:t>Чили</a:t>
            </a:r>
            <a:r>
              <a:rPr lang="ru-RU" dirty="0" smtClean="0"/>
              <a:t>, </a:t>
            </a:r>
            <a:r>
              <a:rPr lang="ru-RU" dirty="0" smtClean="0">
                <a:hlinkClick r:id="rId58" tooltip="Эквадор"/>
              </a:rPr>
              <a:t>Эквадор</a:t>
            </a:r>
            <a:r>
              <a:rPr lang="ru-RU" dirty="0" smtClean="0"/>
              <a:t>, </a:t>
            </a:r>
            <a:r>
              <a:rPr lang="ru-RU" dirty="0" smtClean="0">
                <a:hlinkClick r:id="rId59" tooltip="Эфиопская империя"/>
              </a:rPr>
              <a:t>Эфиопия</a:t>
            </a:r>
            <a:r>
              <a:rPr lang="ru-RU" dirty="0" smtClean="0"/>
              <a:t>, </a:t>
            </a:r>
            <a:r>
              <a:rPr lang="ru-RU" dirty="0" smtClean="0">
                <a:hlinkClick r:id="rId60" tooltip="Демократическая Федеративная Югославия"/>
              </a:rPr>
              <a:t>Югославия</a:t>
            </a:r>
            <a:r>
              <a:rPr lang="ru-RU" dirty="0" smtClean="0"/>
              <a:t>, </a:t>
            </a:r>
            <a:r>
              <a:rPr lang="ru-RU" dirty="0" smtClean="0">
                <a:hlinkClick r:id="rId11" tooltip="Южно-Африканский Союз"/>
              </a:rPr>
              <a:t>Южно-Африканский Союз</a:t>
            </a:r>
            <a:r>
              <a:rPr lang="ru-RU" baseline="30000" dirty="0" smtClean="0">
                <a:hlinkClick r:id="rId61"/>
              </a:rPr>
              <a:t>[1]</a:t>
            </a:r>
            <a:r>
              <a:rPr lang="ru-RU" dirty="0" smtClean="0"/>
              <a:t>.</a:t>
            </a:r>
          </a:p>
          <a:p>
            <a:r>
              <a:rPr lang="ru-RU" dirty="0" smtClean="0"/>
              <a:t>Войну Германии и её союзникам на заключительном этапе противостояния </a:t>
            </a:r>
            <a:r>
              <a:rPr lang="ru-RU" dirty="0" smtClean="0">
                <a:hlinkClick r:id="rId62" tooltip="Объявление войны"/>
              </a:rPr>
              <a:t>объявили</a:t>
            </a:r>
            <a:r>
              <a:rPr lang="ru-RU" dirty="0" smtClean="0"/>
              <a:t> также </a:t>
            </a:r>
            <a:r>
              <a:rPr lang="ru-RU" dirty="0" smtClean="0">
                <a:hlinkClick r:id="rId63" tooltip="Третье болгарское царство"/>
              </a:rPr>
              <a:t>Болгария</a:t>
            </a:r>
            <a:r>
              <a:rPr lang="ru-RU" dirty="0" smtClean="0"/>
              <a:t>, </a:t>
            </a:r>
            <a:r>
              <a:rPr lang="ru-RU" dirty="0" smtClean="0">
                <a:hlinkClick r:id="rId64" tooltip="Королевство Венгрия (1920-1946)"/>
              </a:rPr>
              <a:t>Венгрия</a:t>
            </a:r>
            <a:r>
              <a:rPr lang="ru-RU" dirty="0" smtClean="0"/>
              <a:t>, </a:t>
            </a:r>
            <a:r>
              <a:rPr lang="ru-RU" dirty="0" smtClean="0">
                <a:hlinkClick r:id="rId65" tooltip="Королевство Италия (1861-1946)"/>
              </a:rPr>
              <a:t>Италия</a:t>
            </a:r>
            <a:r>
              <a:rPr lang="ru-RU" dirty="0" smtClean="0"/>
              <a:t>, </a:t>
            </a:r>
            <a:r>
              <a:rPr lang="ru-RU" dirty="0" smtClean="0">
                <a:hlinkClick r:id="rId66" tooltip="Королевство Румыния"/>
              </a:rPr>
              <a:t>Румыния</a:t>
            </a:r>
            <a:r>
              <a:rPr lang="ru-RU" dirty="0" smtClean="0"/>
              <a:t>, </a:t>
            </a:r>
            <a:r>
              <a:rPr lang="ru-RU" dirty="0" smtClean="0">
                <a:hlinkClick r:id="rId67" tooltip="Финляндия"/>
              </a:rPr>
              <a:t>Финляндия</a:t>
            </a:r>
            <a:r>
              <a:rPr lang="ru-RU" dirty="0" smtClean="0"/>
              <a:t>, входившие ранее в состав стран «оси».</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Семен\Desktop\Map_of_participants_in_World_War_II.png"/>
          <p:cNvPicPr>
            <a:picLocks noGrp="1" noChangeAspect="1" noChangeArrowheads="1"/>
          </p:cNvPicPr>
          <p:nvPr>
            <p:ph idx="1"/>
          </p:nvPr>
        </p:nvPicPr>
        <p:blipFill>
          <a:blip r:embed="rId2"/>
          <a:srcRect/>
          <a:stretch>
            <a:fillRect/>
          </a:stretch>
        </p:blipFill>
        <p:spPr bwMode="auto">
          <a:xfrm>
            <a:off x="457200" y="1295400"/>
            <a:ext cx="8229600" cy="4191000"/>
          </a:xfrm>
          <a:prstGeom prst="rect">
            <a:avLst/>
          </a:prstGeom>
          <a:noFill/>
        </p:spPr>
      </p:pic>
      <p:sp>
        <p:nvSpPr>
          <p:cNvPr id="5" name="Заголовок 1"/>
          <p:cNvSpPr>
            <a:spLocks noGrp="1"/>
          </p:cNvSpPr>
          <p:nvPr>
            <p:ph type="title"/>
          </p:nvPr>
        </p:nvSpPr>
        <p:spPr>
          <a:xfrm>
            <a:off x="457200" y="609600"/>
            <a:ext cx="8229600" cy="609600"/>
          </a:xfrm>
        </p:spPr>
        <p:txBody>
          <a:bodyPr>
            <a:normAutofit fontScale="90000"/>
          </a:bodyPr>
          <a:lstStyle/>
          <a:p>
            <a:r>
              <a:rPr lang="ru-RU" sz="3600" b="1" dirty="0" smtClean="0"/>
              <a:t>Участники антигитлеровской коалиции</a:t>
            </a:r>
            <a:r>
              <a:rPr lang="ru-RU" dirty="0" smtClean="0"/>
              <a:t/>
            </a:r>
            <a:br>
              <a:rPr lang="ru-RU" dirty="0" smtClean="0"/>
            </a:br>
            <a:endParaRPr lang="ru-RU" dirty="0"/>
          </a:p>
        </p:txBody>
      </p:sp>
      <p:sp>
        <p:nvSpPr>
          <p:cNvPr id="6" name="Прямоугольник 5"/>
          <p:cNvSpPr/>
          <p:nvPr/>
        </p:nvSpPr>
        <p:spPr>
          <a:xfrm>
            <a:off x="533400" y="5181600"/>
            <a:ext cx="8153400" cy="923330"/>
          </a:xfrm>
          <a:prstGeom prst="rect">
            <a:avLst/>
          </a:prstGeom>
        </p:spPr>
        <p:txBody>
          <a:bodyPr wrap="square">
            <a:spAutoFit/>
          </a:bodyPr>
          <a:lstStyle/>
          <a:p>
            <a:r>
              <a:rPr lang="ru-RU" dirty="0" smtClean="0"/>
              <a:t>Зелёным </a:t>
            </a:r>
            <a:r>
              <a:rPr lang="ru-RU" dirty="0" smtClean="0"/>
              <a:t>цветом отмечены государства и страны антигитлеровской коалиции (светло-зелёным — присоединившиеся после </a:t>
            </a:r>
            <a:r>
              <a:rPr lang="ru-RU" dirty="0" smtClean="0">
                <a:hlinkClick r:id="rId3" tooltip="Нападение на Пёрл-Харбор"/>
              </a:rPr>
              <a:t>атаки на </a:t>
            </a:r>
            <a:r>
              <a:rPr lang="ru-RU" dirty="0" err="1" smtClean="0">
                <a:hlinkClick r:id="rId3" tooltip="Нападение на Пёрл-Харбор"/>
              </a:rPr>
              <a:t>Пёрл-Харбор</a:t>
            </a:r>
            <a:r>
              <a:rPr lang="ru-RU" dirty="0" smtClean="0"/>
              <a:t>); </a:t>
            </a:r>
            <a:r>
              <a:rPr lang="ru-RU" dirty="0" err="1" smtClean="0"/>
              <a:t>голубым</a:t>
            </a:r>
            <a:r>
              <a:rPr lang="ru-RU" dirty="0" smtClean="0"/>
              <a:t> цветом — страны «</a:t>
            </a:r>
            <a:r>
              <a:rPr lang="ru-RU" dirty="0" smtClean="0">
                <a:hlinkClick r:id="rId4" tooltip="Страны «оси» и их союзники"/>
              </a:rPr>
              <a:t>Оси</a:t>
            </a:r>
            <a:r>
              <a:rPr lang="ru-RU"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
            <a:ext cx="8229600" cy="609600"/>
          </a:xfrm>
        </p:spPr>
        <p:txBody>
          <a:bodyPr>
            <a:normAutofit fontScale="90000"/>
          </a:bodyPr>
          <a:lstStyle/>
          <a:p>
            <a:r>
              <a:rPr lang="ru-RU" dirty="0" smtClean="0"/>
              <a:t> Уильям Черчилль</a:t>
            </a:r>
            <a:endParaRPr lang="ru-RU" dirty="0"/>
          </a:p>
        </p:txBody>
      </p:sp>
      <p:sp>
        <p:nvSpPr>
          <p:cNvPr id="3" name="Содержимое 2"/>
          <p:cNvSpPr>
            <a:spLocks noGrp="1"/>
          </p:cNvSpPr>
          <p:nvPr>
            <p:ph idx="1"/>
          </p:nvPr>
        </p:nvSpPr>
        <p:spPr>
          <a:xfrm>
            <a:off x="3048000" y="762000"/>
            <a:ext cx="5943600" cy="5943600"/>
          </a:xfrm>
        </p:spPr>
        <p:txBody>
          <a:bodyPr>
            <a:normAutofit fontScale="62500" lnSpcReduction="20000"/>
          </a:bodyPr>
          <a:lstStyle/>
          <a:p>
            <a:pPr>
              <a:buNone/>
            </a:pPr>
            <a:r>
              <a:rPr lang="ru-RU" dirty="0" smtClean="0"/>
              <a:t> Никто </a:t>
            </a:r>
            <a:r>
              <a:rPr lang="ru-RU" dirty="0" smtClean="0"/>
              <a:t>не был более стойким противником коммунизма в течение последних 25 лет, чем я. Я не возьму обратно ни одного сказанного о нем слова. Но все это бледнеет перед зрелищем, разворачивающимся сейчас. Прошлое, с его преступлениями, безумствами и трагедиями, отступает</a:t>
            </a:r>
            <a:r>
              <a:rPr lang="ru-RU" dirty="0" smtClean="0"/>
              <a:t>.</a:t>
            </a:r>
          </a:p>
          <a:p>
            <a:pPr>
              <a:buNone/>
            </a:pPr>
            <a:r>
              <a:rPr lang="ru-RU" dirty="0" smtClean="0"/>
              <a:t> </a:t>
            </a:r>
            <a:r>
              <a:rPr lang="ru-RU" dirty="0" smtClean="0"/>
              <a:t>Я вижу русских солдат, как они стоят на границе родной земли и охраняют поля, которые их отцы пахали с незапамятных времен. Я вижу, как они охраняют свои дома; их матери и жены молятся— о, да, потому что в такое время все молятся о сохранении своих любимых, о возвращении кормильца, покровителя, своих защитников… </a:t>
            </a:r>
            <a:endParaRPr lang="ru-RU" dirty="0" smtClean="0"/>
          </a:p>
          <a:p>
            <a:pPr>
              <a:buNone/>
            </a:pPr>
            <a:r>
              <a:rPr lang="ru-RU" dirty="0" smtClean="0"/>
              <a:t>Мы </a:t>
            </a:r>
            <a:r>
              <a:rPr lang="ru-RU" dirty="0" smtClean="0"/>
              <a:t>должны оказать России и русскому народу всю помощь, какую только сможем. Мы должны призвать всех наших друзей и союзников во всех частях света придерживаться аналогичного курса и проводить его так же стойко и неуклонно, как это будем делать мы, до самого конца». </a:t>
            </a:r>
            <a:endParaRPr lang="ru-RU" dirty="0"/>
          </a:p>
        </p:txBody>
      </p:sp>
      <p:pic>
        <p:nvPicPr>
          <p:cNvPr id="16386" name="Picture 2" descr="C:\Users\Семен\Desktop\1014619808_0_0_0_0_1920x0_80_0_0_2d5eb62b23e07c8331b1430dc71a924b.jpg"/>
          <p:cNvPicPr>
            <a:picLocks noChangeAspect="1" noChangeArrowheads="1"/>
          </p:cNvPicPr>
          <p:nvPr/>
        </p:nvPicPr>
        <p:blipFill>
          <a:blip r:embed="rId2"/>
          <a:srcRect/>
          <a:stretch>
            <a:fillRect/>
          </a:stretch>
        </p:blipFill>
        <p:spPr bwMode="auto">
          <a:xfrm>
            <a:off x="152400" y="1295400"/>
            <a:ext cx="2971800" cy="381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1162"/>
          </a:xfrm>
        </p:spPr>
        <p:txBody>
          <a:bodyPr>
            <a:normAutofit fontScale="90000"/>
          </a:bodyPr>
          <a:lstStyle/>
          <a:p>
            <a:r>
              <a:rPr lang="ru-RU" dirty="0" smtClean="0"/>
              <a:t> </a:t>
            </a:r>
            <a:r>
              <a:rPr lang="ru-RU" sz="4000" b="1" dirty="0" smtClean="0"/>
              <a:t>Соглашение с </a:t>
            </a:r>
            <a:r>
              <a:rPr lang="ru-RU" sz="4000" b="1" dirty="0" smtClean="0"/>
              <a:t>В</a:t>
            </a:r>
            <a:r>
              <a:rPr lang="ru-RU" sz="4000" b="1" dirty="0" smtClean="0"/>
              <a:t>еликобританией</a:t>
            </a:r>
            <a:endParaRPr lang="ru-RU" sz="4000" b="1" dirty="0"/>
          </a:p>
        </p:txBody>
      </p:sp>
      <p:sp>
        <p:nvSpPr>
          <p:cNvPr id="3" name="Содержимое 2"/>
          <p:cNvSpPr>
            <a:spLocks noGrp="1"/>
          </p:cNvSpPr>
          <p:nvPr>
            <p:ph idx="1"/>
          </p:nvPr>
        </p:nvSpPr>
        <p:spPr>
          <a:xfrm>
            <a:off x="228600" y="990600"/>
            <a:ext cx="6858000" cy="5562600"/>
          </a:xfrm>
        </p:spPr>
        <p:txBody>
          <a:bodyPr>
            <a:normAutofit fontScale="70000" lnSpcReduction="20000"/>
          </a:bodyPr>
          <a:lstStyle/>
          <a:p>
            <a:pPr>
              <a:buNone/>
            </a:pPr>
            <a:r>
              <a:rPr lang="ru-RU" dirty="0" smtClean="0"/>
              <a:t>  </a:t>
            </a:r>
            <a:r>
              <a:rPr lang="ru-RU" sz="2900" dirty="0" smtClean="0"/>
              <a:t>Широкая </a:t>
            </a:r>
            <a:r>
              <a:rPr lang="ru-RU" sz="2900" dirty="0" smtClean="0"/>
              <a:t>антигитлеровская коалиция сложилась сначала по духу, после заявлений правительств США и Великобритании о поддержке Советского Союза после нападения на него Германии, а затем и по многосторонним договорам и документам, подписанным в результате длительных </a:t>
            </a:r>
            <a:r>
              <a:rPr lang="ru-RU" sz="2900" dirty="0" smtClean="0">
                <a:hlinkClick r:id="rId2" tooltip="Межсоюзнические конференции Второй мировой войны"/>
              </a:rPr>
              <a:t>переговоров правительств трёх держав</a:t>
            </a:r>
            <a:r>
              <a:rPr lang="ru-RU" sz="2900" dirty="0" smtClean="0"/>
              <a:t> о взаимной поддержке и совместных действиях</a:t>
            </a:r>
            <a:r>
              <a:rPr lang="ru-RU" sz="2900" baseline="30000" dirty="0" smtClean="0"/>
              <a:t>[</a:t>
            </a:r>
            <a:endParaRPr lang="ru-RU" sz="2900" dirty="0" smtClean="0"/>
          </a:p>
          <a:p>
            <a:pPr>
              <a:buNone/>
            </a:pPr>
            <a:r>
              <a:rPr lang="ru-RU" sz="2900" dirty="0" smtClean="0"/>
              <a:t>  </a:t>
            </a:r>
            <a:r>
              <a:rPr lang="ru-RU" sz="2900" b="1" dirty="0" smtClean="0"/>
              <a:t>12 </a:t>
            </a:r>
            <a:r>
              <a:rPr lang="ru-RU" sz="2900" b="1" dirty="0" smtClean="0"/>
              <a:t>июля 1941 года было подписано совместное советско-британское соглашение по борьбе с </a:t>
            </a:r>
            <a:r>
              <a:rPr lang="ru-RU" sz="2900" b="1" dirty="0" smtClean="0"/>
              <a:t>Германией</a:t>
            </a:r>
            <a:r>
              <a:rPr lang="ru-RU" sz="2900" b="1" baseline="30000" dirty="0" smtClean="0">
                <a:hlinkClick r:id="rId3"/>
              </a:rPr>
              <a:t>]</a:t>
            </a:r>
            <a:r>
              <a:rPr lang="ru-RU" sz="2900" b="1" dirty="0" smtClean="0"/>
              <a:t>.</a:t>
            </a:r>
            <a:endParaRPr lang="ru-RU" sz="2900" b="1" dirty="0" smtClean="0"/>
          </a:p>
          <a:p>
            <a:pPr>
              <a:buNone/>
            </a:pPr>
            <a:r>
              <a:rPr lang="ru-RU" sz="2900" dirty="0" smtClean="0"/>
              <a:t>  Уже </a:t>
            </a:r>
            <a:r>
              <a:rPr lang="ru-RU" sz="2900" dirty="0" smtClean="0"/>
              <a:t>18 июля 1941 года </a:t>
            </a:r>
            <a:r>
              <a:rPr lang="ru-RU" sz="2900" u="sng" dirty="0" smtClean="0">
                <a:hlinkClick r:id="rId4" tooltip="Сталин"/>
              </a:rPr>
              <a:t>Сталин</a:t>
            </a:r>
            <a:r>
              <a:rPr lang="ru-RU" sz="2900" u="sng" dirty="0" smtClean="0"/>
              <a:t> писал </a:t>
            </a:r>
            <a:r>
              <a:rPr lang="ru-RU" sz="2900" u="sng" dirty="0" smtClean="0">
                <a:hlinkClick r:id="rId5" tooltip="Черчилль, Уинстон"/>
              </a:rPr>
              <a:t>Черчиллю</a:t>
            </a:r>
            <a:r>
              <a:rPr lang="ru-RU" sz="2900" u="sng" dirty="0" smtClean="0"/>
              <a:t>, прося его об открытии Второго фронта: </a:t>
            </a:r>
            <a:r>
              <a:rPr lang="ru-RU" sz="2900" dirty="0" smtClean="0"/>
              <a:t>«</a:t>
            </a:r>
            <a:r>
              <a:rPr lang="ru-RU" sz="2900" i="1" dirty="0" smtClean="0"/>
              <a:t>Военное положение Советского союза, равно как и Великобритании, было бы значительно улучшено, если бы был создан фронт против </a:t>
            </a:r>
            <a:r>
              <a:rPr lang="ru-RU" sz="2900" i="1" dirty="0" smtClean="0">
                <a:hlinkClick r:id="rId6" tooltip="Гитлер, Адольф"/>
              </a:rPr>
              <a:t>Гитлера</a:t>
            </a:r>
            <a:r>
              <a:rPr lang="ru-RU" sz="2900" i="1" dirty="0" smtClean="0"/>
              <a:t> на Западе (Северная Франция) и на Севере (Арктика)</a:t>
            </a:r>
            <a:r>
              <a:rPr lang="ru-RU" sz="2900" dirty="0" smtClean="0"/>
              <a:t>»</a:t>
            </a:r>
            <a:r>
              <a:rPr lang="ru-RU" sz="2900" baseline="30000" dirty="0" smtClean="0">
                <a:hlinkClick r:id="rId3"/>
              </a:rPr>
              <a:t>[4]</a:t>
            </a:r>
            <a:r>
              <a:rPr lang="ru-RU" sz="2900" dirty="0" smtClean="0"/>
              <a:t>.</a:t>
            </a:r>
          </a:p>
          <a:p>
            <a:pPr>
              <a:buNone/>
            </a:pPr>
            <a:r>
              <a:rPr lang="ru-RU" sz="2900" dirty="0" smtClean="0"/>
              <a:t>  Черчилль </a:t>
            </a:r>
            <a:r>
              <a:rPr lang="ru-RU" sz="2900" u="sng" dirty="0" smtClean="0"/>
              <a:t>ответил быстрым отказом</a:t>
            </a:r>
            <a:r>
              <a:rPr lang="ru-RU" sz="2900" dirty="0" smtClean="0"/>
              <a:t>, его письмо было получено в Москве уже 21 июля: «…</a:t>
            </a:r>
            <a:r>
              <a:rPr lang="ru-RU" sz="2900" i="1" dirty="0" smtClean="0"/>
              <a:t>начальники штабов не видят возможность сделать что-либо в таких размерах, чтобы это могло принести Вам хотя бы самую малую пользу</a:t>
            </a:r>
            <a:endParaRPr lang="ru-RU" sz="2900"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3562"/>
          </a:xfrm>
        </p:spPr>
        <p:txBody>
          <a:bodyPr>
            <a:normAutofit fontScale="90000"/>
          </a:bodyPr>
          <a:lstStyle/>
          <a:p>
            <a:r>
              <a:rPr lang="ru-RU" b="1" dirty="0" smtClean="0"/>
              <a:t>Соглашение с США</a:t>
            </a:r>
            <a:endParaRPr lang="ru-RU" b="1" dirty="0"/>
          </a:p>
        </p:txBody>
      </p:sp>
      <p:sp>
        <p:nvSpPr>
          <p:cNvPr id="3" name="Содержимое 2"/>
          <p:cNvSpPr>
            <a:spLocks noGrp="1"/>
          </p:cNvSpPr>
          <p:nvPr>
            <p:ph idx="1"/>
          </p:nvPr>
        </p:nvSpPr>
        <p:spPr>
          <a:xfrm>
            <a:off x="152400" y="914400"/>
            <a:ext cx="6019800" cy="5943600"/>
          </a:xfrm>
        </p:spPr>
        <p:txBody>
          <a:bodyPr>
            <a:normAutofit fontScale="55000" lnSpcReduction="20000"/>
          </a:bodyPr>
          <a:lstStyle/>
          <a:p>
            <a:pPr>
              <a:buNone/>
            </a:pPr>
            <a:r>
              <a:rPr lang="ru-RU" dirty="0" smtClean="0"/>
              <a:t>   24 </a:t>
            </a:r>
            <a:r>
              <a:rPr lang="ru-RU" dirty="0" smtClean="0"/>
              <a:t>июня президент США Рузвельт снял запрет на использование денежных фондов СССР в США, который был наложен в связи с </a:t>
            </a:r>
            <a:r>
              <a:rPr lang="ru-RU" dirty="0" smtClean="0">
                <a:hlinkClick r:id="rId2" tooltip="Зимняя война"/>
              </a:rPr>
              <a:t>войной между СССР </a:t>
            </a:r>
            <a:r>
              <a:rPr lang="ru-RU" dirty="0" smtClean="0">
                <a:hlinkClick r:id="rId2" tooltip="Зимняя война"/>
              </a:rPr>
              <a:t>и Финляндией</a:t>
            </a:r>
            <a:r>
              <a:rPr lang="ru-RU" baseline="30000" dirty="0" smtClean="0">
                <a:hlinkClick r:id="rId3"/>
              </a:rPr>
              <a:t>[3]</a:t>
            </a:r>
            <a:r>
              <a:rPr lang="ru-RU" baseline="30000" dirty="0" smtClean="0">
                <a:hlinkClick r:id="rId3"/>
              </a:rPr>
              <a:t>[6]</a:t>
            </a:r>
            <a:r>
              <a:rPr lang="ru-RU" dirty="0" smtClean="0"/>
              <a:t>.</a:t>
            </a:r>
            <a:endParaRPr lang="ru-RU" dirty="0" smtClean="0"/>
          </a:p>
          <a:p>
            <a:pPr>
              <a:buNone/>
            </a:pPr>
            <a:r>
              <a:rPr lang="ru-RU" dirty="0" smtClean="0"/>
              <a:t>   В </a:t>
            </a:r>
            <a:r>
              <a:rPr lang="ru-RU" dirty="0" smtClean="0"/>
              <a:t>результате встречи личного представителя и соратника президента США Рузвельта Г. </a:t>
            </a:r>
            <a:r>
              <a:rPr lang="ru-RU" dirty="0" err="1" smtClean="0"/>
              <a:t>Гопкинса</a:t>
            </a:r>
            <a:r>
              <a:rPr lang="ru-RU" dirty="0" smtClean="0"/>
              <a:t> со Сталиным </a:t>
            </a:r>
            <a:r>
              <a:rPr lang="ru-RU" dirty="0" err="1" smtClean="0"/>
              <a:t>Гопкинс</a:t>
            </a:r>
            <a:r>
              <a:rPr lang="ru-RU" dirty="0" smtClean="0"/>
              <a:t> вынес твердую уверенность</a:t>
            </a:r>
            <a:r>
              <a:rPr lang="ru-RU" b="1" dirty="0" smtClean="0"/>
              <a:t>, что «</a:t>
            </a:r>
            <a:r>
              <a:rPr lang="ru-RU" b="1" i="1" dirty="0" smtClean="0"/>
              <a:t>русские будут воевать до конца</a:t>
            </a:r>
            <a:r>
              <a:rPr lang="ru-RU" b="1" dirty="0" smtClean="0"/>
              <a:t>» и, значит, США должны как можно скорее оказать эффективную поддержку Москве</a:t>
            </a:r>
            <a:r>
              <a:rPr lang="ru-RU" b="1" baseline="30000" dirty="0" smtClean="0">
                <a:hlinkClick r:id="rId3"/>
              </a:rPr>
              <a:t>[</a:t>
            </a:r>
            <a:endParaRPr lang="ru-RU" b="1" dirty="0" smtClean="0"/>
          </a:p>
          <a:p>
            <a:pPr>
              <a:buNone/>
            </a:pPr>
            <a:r>
              <a:rPr lang="ru-RU" dirty="0" smtClean="0"/>
              <a:t>   В </a:t>
            </a:r>
            <a:r>
              <a:rPr lang="ru-RU" dirty="0" smtClean="0"/>
              <a:t>итоге была достигнута договоренность о проведении трехсторонней встречи (СССР, Великобритания, США) для рассмотрения вопроса о помощи со стороны западных стран попавшему в тяжелое положение Советскому Союзу. </a:t>
            </a:r>
            <a:r>
              <a:rPr lang="ru-RU" b="1" dirty="0" smtClean="0"/>
              <a:t>Такая встреча была проведена в Москве 29 сентября — 1 октября. На ней была зафиксирована сумма, в пределах которой США готовы начать поставки необходимых товаров СССР</a:t>
            </a:r>
            <a:r>
              <a:rPr lang="ru-RU" b="1" baseline="30000" dirty="0" smtClean="0">
                <a:hlinkClick r:id="rId3"/>
              </a:rPr>
              <a:t>[</a:t>
            </a:r>
            <a:endParaRPr lang="ru-RU" b="1" dirty="0" smtClean="0"/>
          </a:p>
          <a:p>
            <a:pPr>
              <a:buNone/>
            </a:pPr>
            <a:r>
              <a:rPr lang="ru-RU" dirty="0" smtClean="0"/>
              <a:t>   А </a:t>
            </a:r>
            <a:r>
              <a:rPr lang="ru-RU" dirty="0" smtClean="0"/>
              <a:t>чуть позднее, специально приурочив свое решение к главному празднику СССР — годовщине </a:t>
            </a:r>
            <a:r>
              <a:rPr lang="ru-RU" dirty="0" smtClean="0">
                <a:hlinkClick r:id="rId4" tooltip="Октябрьская революция"/>
              </a:rPr>
              <a:t>Октябрьской революции</a:t>
            </a:r>
            <a:r>
              <a:rPr lang="ru-RU" dirty="0" smtClean="0"/>
              <a:t>, Рузвельт распространил действие </a:t>
            </a:r>
            <a:r>
              <a:rPr lang="ru-RU" b="1" dirty="0" smtClean="0"/>
              <a:t>закона о </a:t>
            </a:r>
            <a:r>
              <a:rPr lang="ru-RU" b="1" dirty="0" smtClean="0">
                <a:hlinkClick r:id="rId5" tooltip="Ленд-лиз"/>
              </a:rPr>
              <a:t>ленд-лизе</a:t>
            </a:r>
            <a:r>
              <a:rPr lang="ru-RU" b="1" dirty="0" smtClean="0"/>
              <a:t> на СССР</a:t>
            </a:r>
            <a:r>
              <a:rPr lang="ru-RU" b="1" baseline="30000" dirty="0" smtClean="0">
                <a:hlinkClick r:id="rId3"/>
              </a:rPr>
              <a:t>[</a:t>
            </a:r>
            <a:endParaRPr lang="ru-RU" b="1" dirty="0" smtClean="0"/>
          </a:p>
          <a:p>
            <a:endParaRPr lang="ru-RU" dirty="0"/>
          </a:p>
        </p:txBody>
      </p:sp>
      <p:pic>
        <p:nvPicPr>
          <p:cNvPr id="17410" name="Picture 2" descr="C:\Users\Семен\Desktop\scale_1200.png"/>
          <p:cNvPicPr>
            <a:picLocks noChangeAspect="1" noChangeArrowheads="1"/>
          </p:cNvPicPr>
          <p:nvPr/>
        </p:nvPicPr>
        <p:blipFill>
          <a:blip r:embed="rId6"/>
          <a:srcRect/>
          <a:stretch>
            <a:fillRect/>
          </a:stretch>
        </p:blipFill>
        <p:spPr bwMode="auto">
          <a:xfrm>
            <a:off x="6096000" y="1371600"/>
            <a:ext cx="2849880" cy="3886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381000"/>
          </a:xfrm>
        </p:spPr>
        <p:txBody>
          <a:bodyPr>
            <a:normAutofit fontScale="90000"/>
          </a:bodyPr>
          <a:lstStyle/>
          <a:p>
            <a:r>
              <a:rPr lang="ru-RU" dirty="0" smtClean="0"/>
              <a:t> </a:t>
            </a:r>
            <a:r>
              <a:rPr lang="ru-RU" dirty="0" smtClean="0"/>
              <a:t>А</a:t>
            </a:r>
            <a:r>
              <a:rPr lang="ru-RU" dirty="0" smtClean="0"/>
              <a:t>тлантическая хартия</a:t>
            </a:r>
            <a:endParaRPr lang="ru-RU" dirty="0"/>
          </a:p>
        </p:txBody>
      </p:sp>
      <p:sp>
        <p:nvSpPr>
          <p:cNvPr id="3" name="Содержимое 2"/>
          <p:cNvSpPr>
            <a:spLocks noGrp="1"/>
          </p:cNvSpPr>
          <p:nvPr>
            <p:ph idx="1"/>
          </p:nvPr>
        </p:nvSpPr>
        <p:spPr>
          <a:xfrm>
            <a:off x="228600" y="609600"/>
            <a:ext cx="6629400" cy="6019800"/>
          </a:xfrm>
        </p:spPr>
        <p:txBody>
          <a:bodyPr>
            <a:normAutofit fontScale="62500" lnSpcReduction="20000"/>
          </a:bodyPr>
          <a:lstStyle/>
          <a:p>
            <a:r>
              <a:rPr lang="ru-RU" b="1" dirty="0" smtClean="0"/>
              <a:t>Атлантическая хартия</a:t>
            </a:r>
            <a:r>
              <a:rPr lang="ru-RU" dirty="0" smtClean="0"/>
              <a:t> — один из основных программных документов </a:t>
            </a:r>
            <a:r>
              <a:rPr lang="ru-RU" dirty="0" smtClean="0">
                <a:hlinkClick r:id="rId2" tooltip="Антигитлеровская коалиция"/>
              </a:rPr>
              <a:t>антигитлеровской коалиции</a:t>
            </a:r>
            <a:r>
              <a:rPr lang="ru-RU" dirty="0" smtClean="0"/>
              <a:t>. Обсуждалась и была принята на Атлантической конференции «</a:t>
            </a:r>
            <a:r>
              <a:rPr lang="ru-RU" dirty="0" err="1" smtClean="0"/>
              <a:t>Riviera</a:t>
            </a:r>
            <a:r>
              <a:rPr lang="ru-RU" dirty="0" smtClean="0"/>
              <a:t>» </a:t>
            </a:r>
            <a:r>
              <a:rPr lang="ru-RU" dirty="0" smtClean="0">
                <a:hlinkClick r:id="rId3" tooltip="Великобритания"/>
              </a:rPr>
              <a:t>британским</a:t>
            </a:r>
            <a:r>
              <a:rPr lang="ru-RU" dirty="0" smtClean="0"/>
              <a:t> премьером </a:t>
            </a:r>
            <a:r>
              <a:rPr lang="ru-RU" dirty="0" smtClean="0">
                <a:hlinkClick r:id="rId4" tooltip="Черчилль, Уинстон"/>
              </a:rPr>
              <a:t>У. Черчиллем</a:t>
            </a:r>
            <a:r>
              <a:rPr lang="ru-RU" dirty="0" smtClean="0"/>
              <a:t> и Президентом США </a:t>
            </a:r>
            <a:r>
              <a:rPr lang="ru-RU" dirty="0" smtClean="0">
                <a:hlinkClick r:id="rId5" tooltip="Рузвельт, Франклин"/>
              </a:rPr>
              <a:t>Ф. Д. Рузвельтом</a:t>
            </a:r>
            <a:r>
              <a:rPr lang="ru-RU" dirty="0" smtClean="0"/>
              <a:t>, на военно-морской базе </a:t>
            </a:r>
            <a:r>
              <a:rPr lang="ru-RU" dirty="0" err="1" smtClean="0"/>
              <a:t>Арджентия</a:t>
            </a:r>
            <a:r>
              <a:rPr lang="ru-RU" dirty="0" smtClean="0"/>
              <a:t> на </a:t>
            </a:r>
            <a:r>
              <a:rPr lang="ru-RU" dirty="0" smtClean="0">
                <a:hlinkClick r:id="rId6" tooltip="Ньюфаундленд"/>
              </a:rPr>
              <a:t>Ньюфаундленде</a:t>
            </a:r>
            <a:r>
              <a:rPr lang="ru-RU" dirty="0" smtClean="0"/>
              <a:t>, о чём было заявлено 14 августа </a:t>
            </a:r>
            <a:r>
              <a:rPr lang="ru-RU" dirty="0" smtClean="0">
                <a:hlinkClick r:id="rId7" tooltip="1941 год"/>
              </a:rPr>
              <a:t>1941 года</a:t>
            </a:r>
            <a:r>
              <a:rPr lang="ru-RU" baseline="30000" dirty="0" smtClean="0">
                <a:hlinkClick r:id="rId8"/>
              </a:rPr>
              <a:t>[1]</a:t>
            </a:r>
            <a:r>
              <a:rPr lang="ru-RU" dirty="0" smtClean="0"/>
              <a:t>. </a:t>
            </a:r>
            <a:r>
              <a:rPr lang="ru-RU" b="1" u="sng" dirty="0" smtClean="0"/>
              <a:t>Позже, 24 сентября 1941 года, к хартии присоединились </a:t>
            </a:r>
            <a:r>
              <a:rPr lang="ru-RU" b="1" u="sng" dirty="0" smtClean="0">
                <a:hlinkClick r:id="rId9" tooltip="Союз Советских Социалистических Республик"/>
              </a:rPr>
              <a:t>СССР</a:t>
            </a:r>
            <a:r>
              <a:rPr lang="ru-RU" b="1" u="sng" dirty="0" smtClean="0"/>
              <a:t> и другие страны</a:t>
            </a:r>
            <a:r>
              <a:rPr lang="ru-RU" b="1" u="sng" baseline="30000" dirty="0" smtClean="0">
                <a:hlinkClick r:id="rId8"/>
              </a:rPr>
              <a:t>[2]</a:t>
            </a:r>
            <a:r>
              <a:rPr lang="ru-RU" b="1" u="sng" dirty="0" smtClean="0"/>
              <a:t>.</a:t>
            </a:r>
          </a:p>
          <a:p>
            <a:r>
              <a:rPr lang="ru-RU" dirty="0" smtClean="0"/>
              <a:t>Атлантическая хартия была призвана определить </a:t>
            </a:r>
            <a:r>
              <a:rPr lang="ru-RU" b="1" u="sng" dirty="0" smtClean="0"/>
              <a:t>устройство мира после победы союзников во </a:t>
            </a:r>
            <a:r>
              <a:rPr lang="ru-RU" b="1" u="sng" dirty="0" smtClean="0">
                <a:hlinkClick r:id="rId10" tooltip="Вторая мировая война"/>
              </a:rPr>
              <a:t>Второй мировой войне</a:t>
            </a:r>
            <a:r>
              <a:rPr lang="ru-RU" b="1" u="sng" dirty="0" smtClean="0"/>
              <a:t>, несмотря на то, что Соединённые Штаты в войну ещё не вступили.</a:t>
            </a:r>
            <a:r>
              <a:rPr lang="ru-RU" dirty="0" smtClean="0"/>
              <a:t> Послужила основой создания </a:t>
            </a:r>
            <a:r>
              <a:rPr lang="ru-RU" dirty="0" smtClean="0">
                <a:hlinkClick r:id="rId11" tooltip="Организация Объединённых Наций"/>
              </a:rPr>
              <a:t>Организации Объединённых Наций</a:t>
            </a:r>
            <a:r>
              <a:rPr lang="ru-RU" dirty="0" smtClean="0"/>
              <a:t>,</a:t>
            </a:r>
            <a:r>
              <a:rPr lang="ru-RU" baseline="30000" dirty="0" smtClean="0">
                <a:hlinkClick r:id="rId8"/>
              </a:rPr>
              <a:t>[1]</a:t>
            </a:r>
            <a:r>
              <a:rPr lang="ru-RU" dirty="0" smtClean="0"/>
              <a:t> а также основой будущего политического и экономического миропорядка в целом</a:t>
            </a:r>
            <a:r>
              <a:rPr lang="ru-RU" baseline="30000" dirty="0" smtClean="0">
                <a:hlinkClick r:id="rId8"/>
              </a:rPr>
              <a:t>[3]</a:t>
            </a:r>
            <a:r>
              <a:rPr lang="ru-RU" dirty="0" smtClean="0"/>
              <a:t>.</a:t>
            </a:r>
          </a:p>
          <a:p>
            <a:r>
              <a:rPr lang="ru-RU" dirty="0" smtClean="0"/>
              <a:t>10 июня 2021 года во время двусторонней встречи в городе </a:t>
            </a:r>
            <a:r>
              <a:rPr lang="ru-RU" dirty="0" err="1" smtClean="0"/>
              <a:t>Сент-Айвс</a:t>
            </a:r>
            <a:r>
              <a:rPr lang="ru-RU" dirty="0" smtClean="0"/>
              <a:t> президент США Джозеф </a:t>
            </a:r>
            <a:r>
              <a:rPr lang="ru-RU" dirty="0" err="1" smtClean="0"/>
              <a:t>Байден</a:t>
            </a:r>
            <a:r>
              <a:rPr lang="ru-RU" dirty="0" smtClean="0"/>
              <a:t> и премьер-министр Великобритании Борис Джонсон подписали новую Атлантическую хартию, созданную по образцу одноименного соглашения 1941 года, которое определяет основные направления сотрудничества двух стран.</a:t>
            </a:r>
          </a:p>
          <a:p>
            <a:endParaRPr lang="ru-RU" dirty="0"/>
          </a:p>
        </p:txBody>
      </p:sp>
      <p:pic>
        <p:nvPicPr>
          <p:cNvPr id="18434" name="Picture 2" descr="C:\Users\Семен\Desktop\THIS_MAN_IS_YOUR_FRIEND._RUSSIAN_-_NARA_-_515795.jpg"/>
          <p:cNvPicPr>
            <a:picLocks noChangeAspect="1" noChangeArrowheads="1"/>
          </p:cNvPicPr>
          <p:nvPr/>
        </p:nvPicPr>
        <p:blipFill>
          <a:blip r:embed="rId12"/>
          <a:srcRect/>
          <a:stretch>
            <a:fillRect/>
          </a:stretch>
        </p:blipFill>
        <p:spPr bwMode="auto">
          <a:xfrm>
            <a:off x="6443076" y="3124200"/>
            <a:ext cx="2532650" cy="350489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58762"/>
          </a:xfrm>
        </p:spPr>
        <p:txBody>
          <a:bodyPr>
            <a:normAutofit fontScale="90000"/>
          </a:bodyPr>
          <a:lstStyle/>
          <a:p>
            <a:r>
              <a:rPr lang="ru-RU" dirty="0" smtClean="0"/>
              <a:t> Атлантическая хартия</a:t>
            </a:r>
            <a:endParaRPr lang="ru-RU" dirty="0"/>
          </a:p>
        </p:txBody>
      </p:sp>
      <p:sp>
        <p:nvSpPr>
          <p:cNvPr id="3" name="Содержимое 2"/>
          <p:cNvSpPr>
            <a:spLocks noGrp="1"/>
          </p:cNvSpPr>
          <p:nvPr>
            <p:ph idx="1"/>
          </p:nvPr>
        </p:nvSpPr>
        <p:spPr>
          <a:xfrm>
            <a:off x="457200" y="685800"/>
            <a:ext cx="8229600" cy="6019800"/>
          </a:xfrm>
        </p:spPr>
        <p:txBody>
          <a:bodyPr>
            <a:normAutofit fontScale="47500" lnSpcReduction="20000"/>
          </a:bodyPr>
          <a:lstStyle/>
          <a:p>
            <a:r>
              <a:rPr lang="ru-RU" b="1" dirty="0" smtClean="0"/>
              <a:t>Отказ от территориальных и иных требований</a:t>
            </a:r>
            <a:r>
              <a:rPr lang="ru-RU" dirty="0" smtClean="0"/>
              <a:t>;</a:t>
            </a:r>
          </a:p>
          <a:p>
            <a:r>
              <a:rPr lang="ru-RU" b="1" dirty="0" smtClean="0"/>
              <a:t>Отказ двух держав поддержать территориальные изменения, которые не находятся в «согласии со свободно выраженным желанием заинтересованных народов»</a:t>
            </a:r>
            <a:r>
              <a:rPr lang="ru-RU" dirty="0" smtClean="0"/>
              <a:t>;</a:t>
            </a:r>
          </a:p>
          <a:p>
            <a:r>
              <a:rPr lang="ru-RU" b="1" dirty="0" smtClean="0"/>
              <a:t>Право наций на выбор своей формы правления, восстановление «суверенных прав и самоуправления тех народов, которые были лишены этого насильственным путём»</a:t>
            </a:r>
            <a:r>
              <a:rPr lang="ru-RU" dirty="0" smtClean="0"/>
              <a:t>;</a:t>
            </a:r>
          </a:p>
          <a:p>
            <a:r>
              <a:rPr lang="ru-RU" b="1" dirty="0" smtClean="0"/>
              <a:t>Свободный доступ всех стран, великих или малых, к мировой торговле и сырьевым ресурсам, необходимым для экономического процветания государств</a:t>
            </a:r>
            <a:r>
              <a:rPr lang="ru-RU" dirty="0" smtClean="0"/>
              <a:t>;</a:t>
            </a:r>
          </a:p>
          <a:p>
            <a:r>
              <a:rPr lang="ru-RU" b="1" dirty="0" smtClean="0"/>
              <a:t>Глобальное экономическое сотрудничество и повышение благосостояния.</a:t>
            </a:r>
            <a:r>
              <a:rPr lang="ru-RU" dirty="0" smtClean="0"/>
              <a:t> Оба государственных деятеля декларировали своё желание осуществить полное сотрудничество между всеми странами в экономической области с целью обеспечения для всех более высокого уровня жизни, экономического развития и социального обеспечения (цель создаваемой новой мировой организации, которой впоследствии стала ООН);</a:t>
            </a:r>
          </a:p>
          <a:p>
            <a:r>
              <a:rPr lang="ru-RU" b="1" dirty="0" smtClean="0"/>
              <a:t>Свобода от нужды и страха. </a:t>
            </a:r>
            <a:r>
              <a:rPr lang="ru-RU" dirty="0" smtClean="0"/>
              <a:t>«После окончательного уничтожения нацистской тирании», гласил пункт шестой, президент США и премьер-министр Соединённого Королевства «надеются на установление мира, который даст всем странам возможность жить в безопасности на своей территории, а также обеспечить такое положение, при котором все люди во всех странах смогут жить, не зная ни страха, ни нужды»;</a:t>
            </a:r>
          </a:p>
          <a:p>
            <a:r>
              <a:rPr lang="ru-RU" b="1" dirty="0" smtClean="0"/>
              <a:t>Свобода морей.</a:t>
            </a:r>
            <a:r>
              <a:rPr lang="ru-RU" dirty="0" smtClean="0"/>
              <a:t> Такой мир может предоставить всем народам возможность свободно, без всяких препятствий плавать по морям и океанам;</a:t>
            </a:r>
          </a:p>
          <a:p>
            <a:r>
              <a:rPr lang="ru-RU" b="1" dirty="0" smtClean="0"/>
              <a:t>Разоружение </a:t>
            </a:r>
            <a:r>
              <a:rPr lang="ru-RU" b="1" dirty="0" smtClean="0">
                <a:hlinkClick r:id="rId2" tooltip="Страны «оси» и их союзники"/>
              </a:rPr>
              <a:t>государств-агрессоров</a:t>
            </a:r>
            <a:r>
              <a:rPr lang="ru-RU" b="1" dirty="0" smtClean="0"/>
              <a:t>, общее разоружение после войны.</a:t>
            </a:r>
            <a:r>
              <a:rPr lang="ru-RU" dirty="0" smtClean="0"/>
              <a:t> «Они (президент США и премьер-министр Соединённого Королевства) считают, что все государства мира должны по соображениям реалистического и духовного порядка отказаться от применения силы, поскольку никакой будущий мир не может быть сохранен, если государства, которые угрожают или могут угрожать агрессией за пределами своих границ, будут продолжать пользоваться сухопутными, морскими и воздушными вооружениями. Черчилль и Рузвельт считают, что впредь до установления более широкой и надежной системы всеобщей безопасности такие страны должны быть разоружены.»</a:t>
            </a:r>
          </a:p>
          <a:p>
            <a:endParaRPr lang="ru-RU"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519</Words>
  <PresentationFormat>Экран (4:3)</PresentationFormat>
  <Paragraphs>58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Office Theme</vt:lpstr>
      <vt:lpstr>Складывание Антигитлеровской коалиции</vt:lpstr>
      <vt:lpstr>Участники антигитлеровской коалиции </vt:lpstr>
      <vt:lpstr>Участники антигитлеровской коалиции </vt:lpstr>
      <vt:lpstr>Участники антигитлеровской коалиции </vt:lpstr>
      <vt:lpstr> Уильям Черчилль</vt:lpstr>
      <vt:lpstr> Соглашение с Великобританией</vt:lpstr>
      <vt:lpstr>Соглашение с США</vt:lpstr>
      <vt:lpstr> Атлантическая хартия</vt:lpstr>
      <vt:lpstr> Атлантическая хартия</vt:lpstr>
      <vt:lpstr> Объединённые нации</vt:lpstr>
      <vt:lpstr> Поставки по ленд -лизу</vt:lpstr>
      <vt:lpstr> Техника по ленд-лизу</vt:lpstr>
      <vt:lpstr>Слайд 13</vt:lpstr>
      <vt:lpstr> Союзные договоры </vt:lpstr>
      <vt:lpstr> виды конкуренции</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Складывание Антигитлеровской коалиции</dc:title>
  <dc:creator>Семен</dc:creator>
  <cp:lastModifiedBy>Семен</cp:lastModifiedBy>
  <cp:revision>10</cp:revision>
  <dcterms:created xsi:type="dcterms:W3CDTF">2023-09-18T00:04:18Z</dcterms:created>
  <dcterms:modified xsi:type="dcterms:W3CDTF">2023-09-18T01:17:28Z</dcterms:modified>
</cp:coreProperties>
</file>