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90" r:id="rId29"/>
    <p:sldId id="291" r:id="rId30"/>
    <p:sldId id="282" r:id="rId31"/>
    <p:sldId id="283" r:id="rId32"/>
    <p:sldId id="284" r:id="rId33"/>
    <p:sldId id="285" r:id="rId34"/>
    <p:sldId id="286" r:id="rId35"/>
    <p:sldId id="287" r:id="rId36"/>
    <p:sldId id="292" r:id="rId3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4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1088;&#1091;&#1085;&#1080;.&#1088;&#1092;/%D0%9C%D0%BE%D0%BD%D1%82%D0%B3%D0%BE%D0%BC%D0%B5%D1%80%D0%B8,_%D0%91%D0%B5%D1%80%D0%BD%D0%B0%D1%80%D0%B4" TargetMode="External"/><Relationship Id="rId3" Type="http://schemas.openxmlformats.org/officeDocument/2006/relationships/hyperlink" Target="https://&#1088;&#1091;&#1085;&#1080;.&#1088;&#1092;/%D0%92%D1%82%D0%BE%D1%80%D0%B0%D1%8F_%D0%BC%D0%B8%D1%80%D0%BE%D0%B2%D0%B0%D1%8F_%D0%B2%D0%BE%D0%B9%D0%BD%D0%B0" TargetMode="External"/><Relationship Id="rId7" Type="http://schemas.openxmlformats.org/officeDocument/2006/relationships/hyperlink" Target="https://&#1088;&#1091;&#1085;&#1080;.&#1088;&#1092;/%D0%92%D1%82%D0%BE%D1%80%D0%BE%D0%B5_%D1%81%D1%80%D0%B0%D0%B6%D0%B5%D0%BD%D0%B8%D0%B5_%D0%BF%D1%80%D0%B8_%D0%AD%D0%BB%D1%8C-%D0%90%D0%BB%D0%B0%D0%BC%D0%B5%D0%B9%D0%BD%D0%B5" TargetMode="External"/><Relationship Id="rId2" Type="http://schemas.openxmlformats.org/officeDocument/2006/relationships/hyperlink" Target="https://&#1088;&#1091;&#1085;&#1080;.&#1088;&#1092;/1942_%D0%B3%D0%BE%D0%B4" TargetMode="External"/><Relationship Id="rId1" Type="http://schemas.openxmlformats.org/officeDocument/2006/relationships/slideLayout" Target="../slideLayouts/slideLayout2.xml"/><Relationship Id="rId6" Type="http://schemas.openxmlformats.org/officeDocument/2006/relationships/hyperlink" Target="https://&#1088;&#1091;&#1085;&#1080;.&#1088;&#1092;/%D0%A0%D0%BE%D0%BC%D0%BC%D0%B5%D0%BB%D1%8C,_%D0%AD%D1%80%D0%B2%D0%B8%D0%BD" TargetMode="External"/><Relationship Id="rId11" Type="http://schemas.openxmlformats.org/officeDocument/2006/relationships/image" Target="../media/image20.jpeg"/><Relationship Id="rId5" Type="http://schemas.openxmlformats.org/officeDocument/2006/relationships/hyperlink" Target="https://&#1088;&#1091;&#1085;&#1080;.&#1088;&#1092;/%D0%92%D0%B5%D0%BB%D0%B8%D0%BA%D0%BE%D0%B1%D1%80%D0%B8%D1%82%D0%B0%D0%BD%D0%B8%D1%8F" TargetMode="External"/><Relationship Id="rId10" Type="http://schemas.openxmlformats.org/officeDocument/2006/relationships/image" Target="../media/image19.jpeg"/><Relationship Id="rId4" Type="http://schemas.openxmlformats.org/officeDocument/2006/relationships/hyperlink" Target="https://&#1088;&#1091;&#1085;&#1080;.&#1088;&#1092;/%D0%9F%D0%B5%D1%80%D0%B2%D0%BE%D0%B5_%D1%81%D1%80%D0%B0%D0%B6%D0%B5%D0%BD%D0%B8%D0%B5_%D0%BF%D1%80%D0%B8_%D0%AD%D0%BB%D1%8C-%D0%90%D0%BB%D0%B0%D0%BC%D0%B5%D0%B9%D0%BD%D0%B5" TargetMode="External"/><Relationship Id="rId9" Type="http://schemas.openxmlformats.org/officeDocument/2006/relationships/hyperlink" Target="https://&#1088;&#1091;&#1085;&#1080;.&#1088;&#1092;/index.php?title=%D0%A1%D1%82%D1%80%D0%B0%D0%BD%D1%8B_%D0%9E%D1%81%D0%B8_%D0%B8_%D0%B8%D1%85_%D1%81%D0%BE%D1%8E%D0%B7%D0%BD%D0%B8%D0%BA%D0%B8&amp;action=edit&amp;redlink=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ru.wikipedia.org/wiki/%D0%9F%D1%91%D1%80%D0%BB-%D0%A5%D0%B0%D1%80%D0%B1%D0%BE%D1%8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cyclopedia.mil.ru/encyclopedia/history/more.htm?id=11609470@cmsArtic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lingrad-battle.ru/index.php?option=com_content&amp;view=article&amp;id=631%D1%81%D0%BE%D0%BA%D1%80%D0%B0%D1%82%D0%B8%D0%BB%D0%BE" TargetMode="External"/><Relationship Id="rId2" Type="http://schemas.openxmlformats.org/officeDocument/2006/relationships/hyperlink" Target="https://stalingrad-battle.ru/index.php?option=com_content&amp;view=article&amp;id=398&amp;Itemid=13"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cyclopedia.mil.ru/encyclopedia/history/more.htm?id=11724502@cmsArticle" TargetMode="External"/><Relationship Id="rId7" Type="http://schemas.openxmlformats.org/officeDocument/2006/relationships/image" Target="../media/image5.jpeg"/><Relationship Id="rId2" Type="http://schemas.openxmlformats.org/officeDocument/2006/relationships/hyperlink" Target="https://stalingrad-battle.ru/index.php?option=com_content&amp;view=article&amp;id=137"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cyclopedia.mil.ru/encyclopedia/history/more.htm?id=11724244@cmsArticle" TargetMode="External"/><Relationship Id="rId4" Type="http://schemas.openxmlformats.org/officeDocument/2006/relationships/hyperlink" Target="https://encyclopedia.mil.ru/encyclopedia/history/more.htm?id=11724251@cmsArtic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 </a:t>
            </a:r>
            <a:r>
              <a:rPr lang="ru-RU" dirty="0" smtClean="0"/>
              <a:t>Коренной перелом во Второй Мировой войне</a:t>
            </a:r>
            <a:endParaRPr lang="ru-RU" dirty="0"/>
          </a:p>
        </p:txBody>
      </p:sp>
      <p:sp>
        <p:nvSpPr>
          <p:cNvPr id="3" name="Подзаголовок 2"/>
          <p:cNvSpPr>
            <a:spLocks noGrp="1"/>
          </p:cNvSpPr>
          <p:nvPr>
            <p:ph type="subTitle" idx="1"/>
          </p:nvPr>
        </p:nvSpPr>
        <p:spPr/>
        <p:txBody>
          <a:bodyPr/>
          <a:lstStyle/>
          <a:p>
            <a:r>
              <a:rPr lang="ru-RU" dirty="0" smtClean="0"/>
              <a:t>История 11 класс</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3400"/>
          </a:xfrm>
        </p:spPr>
        <p:txBody>
          <a:bodyPr>
            <a:normAutofit fontScale="90000"/>
          </a:bodyPr>
          <a:lstStyle/>
          <a:p>
            <a:r>
              <a:rPr lang="ru-RU" dirty="0" smtClean="0"/>
              <a:t> </a:t>
            </a:r>
            <a:r>
              <a:rPr lang="ru-RU" b="1" dirty="0" smtClean="0"/>
              <a:t>Бои в городе</a:t>
            </a:r>
            <a:endParaRPr lang="ru-RU" b="1" dirty="0"/>
          </a:p>
        </p:txBody>
      </p:sp>
      <p:sp>
        <p:nvSpPr>
          <p:cNvPr id="3" name="Содержимое 2"/>
          <p:cNvSpPr>
            <a:spLocks noGrp="1"/>
          </p:cNvSpPr>
          <p:nvPr>
            <p:ph idx="1"/>
          </p:nvPr>
        </p:nvSpPr>
        <p:spPr>
          <a:xfrm>
            <a:off x="0" y="457200"/>
            <a:ext cx="4495800" cy="6400800"/>
          </a:xfrm>
        </p:spPr>
        <p:txBody>
          <a:bodyPr>
            <a:normAutofit fontScale="55000" lnSpcReduction="20000"/>
          </a:bodyPr>
          <a:lstStyle/>
          <a:p>
            <a:pPr>
              <a:buNone/>
            </a:pPr>
            <a:r>
              <a:rPr lang="ru-RU" dirty="0" smtClean="0"/>
              <a:t>Враг бросал под Сталинград всё новые силы, доведя число своих дивизий на этом направлении с 38 до 80. С юга для удара по городу была переброшена 4‑я танковая группа Гота  </a:t>
            </a:r>
            <a:r>
              <a:rPr lang="ru-RU" b="1" dirty="0" smtClean="0"/>
              <a:t>Постепенно овладение Сталинградом превращалось из второстепенной в главную цель </a:t>
            </a:r>
            <a:r>
              <a:rPr lang="ru-RU" dirty="0" smtClean="0"/>
              <a:t>всей кампании вермахта.</a:t>
            </a:r>
          </a:p>
          <a:p>
            <a:pPr>
              <a:buNone/>
            </a:pPr>
            <a:r>
              <a:rPr lang="ru-RU" dirty="0" smtClean="0"/>
              <a:t> А. Гитлер и его генералы были полны решимости взять один из важнейших городов советского государства, носящий имя его вождя.</a:t>
            </a:r>
          </a:p>
          <a:p>
            <a:pPr>
              <a:buNone/>
            </a:pPr>
            <a:r>
              <a:rPr lang="ru-RU" dirty="0" smtClean="0"/>
              <a:t> Германская </a:t>
            </a:r>
            <a:r>
              <a:rPr lang="ru-RU" b="1" dirty="0" smtClean="0"/>
              <a:t>авиация 23 августа нанесла массированный бомбовый удар по городским кварталам. В огне пожарищ погибло более 40 тыс. </a:t>
            </a:r>
            <a:r>
              <a:rPr lang="ru-RU" dirty="0" err="1" smtClean="0"/>
              <a:t>сталинградцев</a:t>
            </a:r>
            <a:r>
              <a:rPr lang="ru-RU" dirty="0" smtClean="0"/>
              <a:t>. Нефть вылилась в Волгу и загорелась. Происходящее напоминало настоящий ад.</a:t>
            </a:r>
          </a:p>
          <a:p>
            <a:pPr>
              <a:buNone/>
            </a:pPr>
            <a:r>
              <a:rPr lang="ru-RU" dirty="0" smtClean="0"/>
              <a:t>   Развернулись бои за </a:t>
            </a:r>
            <a:r>
              <a:rPr lang="ru-RU" dirty="0" err="1" smtClean="0"/>
              <a:t>сталинградские</a:t>
            </a:r>
            <a:r>
              <a:rPr lang="ru-RU" dirty="0" smtClean="0"/>
              <a:t> кварталы. Основу обороны города составили соединения 62‑й армии генерала В. Чуйкова и 64‑й армии генерала М. Шумилова. Врагу не сдавали без боя ни одну улицу, ни один дом!</a:t>
            </a:r>
          </a:p>
          <a:p>
            <a:pPr>
              <a:buNone/>
            </a:pPr>
            <a:endParaRPr lang="ru-RU" dirty="0" smtClean="0"/>
          </a:p>
          <a:p>
            <a:endParaRPr lang="ru-RU" dirty="0"/>
          </a:p>
        </p:txBody>
      </p:sp>
      <p:pic>
        <p:nvPicPr>
          <p:cNvPr id="7170" name="Picture 2" descr="C:\Users\Семен\Desktop\1517507242_0.jpg"/>
          <p:cNvPicPr>
            <a:picLocks noChangeAspect="1" noChangeArrowheads="1"/>
          </p:cNvPicPr>
          <p:nvPr/>
        </p:nvPicPr>
        <p:blipFill>
          <a:blip r:embed="rId2"/>
          <a:srcRect/>
          <a:stretch>
            <a:fillRect/>
          </a:stretch>
        </p:blipFill>
        <p:spPr bwMode="auto">
          <a:xfrm>
            <a:off x="4451952" y="1371600"/>
            <a:ext cx="4692048" cy="31765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33400"/>
          </a:xfrm>
        </p:spPr>
        <p:txBody>
          <a:bodyPr>
            <a:normAutofit fontScale="90000"/>
          </a:bodyPr>
          <a:lstStyle/>
          <a:p>
            <a:r>
              <a:rPr lang="ru-RU" b="1" dirty="0" smtClean="0"/>
              <a:t> Бои в городе</a:t>
            </a:r>
            <a:endParaRPr lang="ru-RU" b="1" dirty="0"/>
          </a:p>
        </p:txBody>
      </p:sp>
      <p:pic>
        <p:nvPicPr>
          <p:cNvPr id="6146" name="Picture 2" descr="C:\Users\Семен\Desktop\1517507242_5.jpg"/>
          <p:cNvPicPr>
            <a:picLocks noGrp="1" noChangeAspect="1" noChangeArrowheads="1"/>
          </p:cNvPicPr>
          <p:nvPr>
            <p:ph idx="1"/>
          </p:nvPr>
        </p:nvPicPr>
        <p:blipFill>
          <a:blip r:embed="rId2"/>
          <a:srcRect/>
          <a:stretch>
            <a:fillRect/>
          </a:stretch>
        </p:blipFill>
        <p:spPr bwMode="auto">
          <a:xfrm>
            <a:off x="533400" y="685800"/>
            <a:ext cx="8034254" cy="586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sz="3600" b="1" cap="all" dirty="0" smtClean="0"/>
              <a:t>ГЕРОИ СТАЛИНГРАДА</a:t>
            </a:r>
            <a:r>
              <a:rPr lang="ru-RU" b="1" cap="all" dirty="0" smtClean="0"/>
              <a:t/>
            </a:r>
            <a:br>
              <a:rPr lang="ru-RU" b="1" cap="all" dirty="0" smtClean="0"/>
            </a:br>
            <a:endParaRPr lang="ru-RU" dirty="0"/>
          </a:p>
        </p:txBody>
      </p:sp>
      <p:sp>
        <p:nvSpPr>
          <p:cNvPr id="3" name="Содержимое 2"/>
          <p:cNvSpPr>
            <a:spLocks noGrp="1"/>
          </p:cNvSpPr>
          <p:nvPr>
            <p:ph idx="1"/>
          </p:nvPr>
        </p:nvSpPr>
        <p:spPr>
          <a:xfrm>
            <a:off x="152400" y="533400"/>
            <a:ext cx="4800600" cy="6324600"/>
          </a:xfrm>
        </p:spPr>
        <p:txBody>
          <a:bodyPr>
            <a:normAutofit fontScale="70000" lnSpcReduction="20000"/>
          </a:bodyPr>
          <a:lstStyle/>
          <a:p>
            <a:pPr>
              <a:buNone/>
            </a:pPr>
            <a:r>
              <a:rPr lang="ru-RU" dirty="0" smtClean="0"/>
              <a:t>Центром противостояния в Сталинграде стал Мамаев курган, с которого можно было просматривать и обстреливать значительную часть города. Эта высота переходила из рук в руки несколько раз. </a:t>
            </a:r>
            <a:r>
              <a:rPr lang="ru-RU" b="1" dirty="0" smtClean="0"/>
              <a:t>До берега Волги многим немецким частям оставалось пройти всего 150–200 метров, но они так и не смогли этого сделать. </a:t>
            </a:r>
          </a:p>
          <a:p>
            <a:pPr>
              <a:buNone/>
            </a:pPr>
            <a:r>
              <a:rPr lang="ru-RU" dirty="0" smtClean="0"/>
              <a:t>На выручку обороняющимся в ночь на 15 сентября под жесточайшим вражеским обстрелом через Волгу была переправлена 13‑я гвардейская дивизия генерала </a:t>
            </a:r>
            <a:r>
              <a:rPr lang="ru-RU" b="1" dirty="0" smtClean="0"/>
              <a:t>А. </a:t>
            </a:r>
            <a:r>
              <a:rPr lang="ru-RU" b="1" dirty="0" err="1" smtClean="0"/>
              <a:t>Родимцева</a:t>
            </a:r>
            <a:r>
              <a:rPr lang="ru-RU" dirty="0" smtClean="0"/>
              <a:t>, которая с ходу вступила в бой и отбила у противника Мамаев курган.</a:t>
            </a:r>
            <a:endParaRPr lang="ru-RU" dirty="0"/>
          </a:p>
        </p:txBody>
      </p:sp>
      <p:pic>
        <p:nvPicPr>
          <p:cNvPr id="9218" name="Picture 2" descr="C:\Users\Семен\Desktop\19-2020424-2295-1sj7qyp.yfbm.jpg"/>
          <p:cNvPicPr>
            <a:picLocks noChangeAspect="1" noChangeArrowheads="1"/>
          </p:cNvPicPr>
          <p:nvPr/>
        </p:nvPicPr>
        <p:blipFill>
          <a:blip r:embed="rId2"/>
          <a:srcRect/>
          <a:stretch>
            <a:fillRect/>
          </a:stretch>
        </p:blipFill>
        <p:spPr bwMode="auto">
          <a:xfrm>
            <a:off x="4876800" y="685800"/>
            <a:ext cx="4044933" cy="2743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Autofit/>
          </a:bodyPr>
          <a:lstStyle/>
          <a:p>
            <a:r>
              <a:rPr lang="ru-RU" sz="3200" b="1" dirty="0" smtClean="0"/>
              <a:t>Герои Сталинграда</a:t>
            </a:r>
            <a:endParaRPr lang="ru-RU" sz="3200" b="1" dirty="0"/>
          </a:p>
        </p:txBody>
      </p:sp>
      <p:sp>
        <p:nvSpPr>
          <p:cNvPr id="3" name="Содержимое 2"/>
          <p:cNvSpPr>
            <a:spLocks noGrp="1"/>
          </p:cNvSpPr>
          <p:nvPr>
            <p:ph idx="1"/>
          </p:nvPr>
        </p:nvSpPr>
        <p:spPr>
          <a:xfrm>
            <a:off x="457200" y="762001"/>
            <a:ext cx="8229600" cy="1600199"/>
          </a:xfrm>
        </p:spPr>
        <p:txBody>
          <a:bodyPr>
            <a:normAutofit fontScale="70000" lnSpcReduction="20000"/>
          </a:bodyPr>
          <a:lstStyle/>
          <a:p>
            <a:pPr>
              <a:buNone/>
            </a:pPr>
            <a:r>
              <a:rPr lang="ru-RU" b="1" dirty="0" smtClean="0"/>
              <a:t>Сержант Я. Павлов </a:t>
            </a:r>
            <a:r>
              <a:rPr lang="ru-RU" dirty="0" smtClean="0"/>
              <a:t>вместе со своими немногочисленными товарищами захватил у немцев и почти два месяца оборонял дом недалеко от набережной. Дом, у которого нашли могилу сотни солдат вермахта, потом так и назвали — «Дом Павлова».</a:t>
            </a:r>
          </a:p>
          <a:p>
            <a:pPr>
              <a:buNone/>
            </a:pPr>
            <a:r>
              <a:rPr lang="ru-RU" dirty="0" smtClean="0"/>
              <a:t> </a:t>
            </a:r>
          </a:p>
          <a:p>
            <a:endParaRPr lang="ru-RU" dirty="0"/>
          </a:p>
        </p:txBody>
      </p:sp>
      <p:pic>
        <p:nvPicPr>
          <p:cNvPr id="8195" name="Picture 3" descr="C:\Users\Семен\Desktop\303px-Pavlov's_House.jpg"/>
          <p:cNvPicPr>
            <a:picLocks noChangeAspect="1" noChangeArrowheads="1"/>
          </p:cNvPicPr>
          <p:nvPr/>
        </p:nvPicPr>
        <p:blipFill>
          <a:blip r:embed="rId2"/>
          <a:srcRect/>
          <a:stretch>
            <a:fillRect/>
          </a:stretch>
        </p:blipFill>
        <p:spPr bwMode="auto">
          <a:xfrm>
            <a:off x="990600" y="1905000"/>
            <a:ext cx="7290999" cy="47162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91600" cy="639762"/>
          </a:xfrm>
        </p:spPr>
        <p:txBody>
          <a:bodyPr>
            <a:normAutofit fontScale="90000"/>
          </a:bodyPr>
          <a:lstStyle/>
          <a:p>
            <a:r>
              <a:rPr lang="ru-RU" sz="3100" b="1" cap="all" dirty="0" smtClean="0"/>
              <a:t>ЗАМЫСЕЛ КОНТРНАСТУПЛЕНИЯ ПОД СТАЛИНГРАДОМ</a:t>
            </a:r>
            <a:r>
              <a:rPr lang="ru-RU" b="1" cap="all" dirty="0" smtClean="0"/>
              <a:t/>
            </a:r>
            <a:br>
              <a:rPr lang="ru-RU" b="1" cap="all" dirty="0" smtClean="0"/>
            </a:br>
            <a:endParaRPr lang="ru-RU" dirty="0"/>
          </a:p>
        </p:txBody>
      </p:sp>
      <p:sp>
        <p:nvSpPr>
          <p:cNvPr id="3" name="Содержимое 2"/>
          <p:cNvSpPr>
            <a:spLocks noGrp="1"/>
          </p:cNvSpPr>
          <p:nvPr>
            <p:ph idx="1"/>
          </p:nvPr>
        </p:nvSpPr>
        <p:spPr>
          <a:xfrm>
            <a:off x="4191000" y="609600"/>
            <a:ext cx="4953000" cy="6172200"/>
          </a:xfrm>
        </p:spPr>
        <p:txBody>
          <a:bodyPr>
            <a:normAutofit fontScale="70000" lnSpcReduction="20000"/>
          </a:bodyPr>
          <a:lstStyle/>
          <a:p>
            <a:pPr>
              <a:buNone/>
            </a:pPr>
            <a:r>
              <a:rPr lang="ru-RU" dirty="0" smtClean="0"/>
              <a:t>Ещё в сентябре 1942 года Г. Жуков, возвратившийся в Москву </a:t>
            </a:r>
            <a:r>
              <a:rPr lang="ru-RU" dirty="0" err="1" smtClean="0"/>
              <a:t>из‑под</a:t>
            </a:r>
            <a:r>
              <a:rPr lang="ru-RU" dirty="0" smtClean="0"/>
              <a:t> Сталинграда, вместе с начальником Генштаба РККА А. Василевским доложили И. Сталину предварительный замысел окружения прорвавшихся к Волге немецких войск.</a:t>
            </a:r>
          </a:p>
          <a:p>
            <a:pPr>
              <a:buNone/>
            </a:pPr>
            <a:r>
              <a:rPr lang="ru-RU" dirty="0" smtClean="0"/>
              <a:t> Детально разработанный советский план контрнаступления получил название </a:t>
            </a:r>
            <a:r>
              <a:rPr lang="ru-RU" b="1" dirty="0" smtClean="0"/>
              <a:t>«Уран»</a:t>
            </a:r>
            <a:r>
              <a:rPr lang="ru-RU" dirty="0" smtClean="0"/>
              <a:t> и 13 ноября 1942 года был утверждён Верховным Главнокомандующим. Предусматривалось быстрыми разящими ударами войск </a:t>
            </a:r>
            <a:r>
              <a:rPr lang="ru-RU" dirty="0" err="1" smtClean="0"/>
              <a:t>Юго‑Западного</a:t>
            </a:r>
            <a:r>
              <a:rPr lang="ru-RU" dirty="0" smtClean="0"/>
              <a:t> (Н. Ватутин), Донского (К. Рокоссовский) и Сталинградского (А. Ерёменко) фронтов рассечь и окружить вражескую группировку в Сталинграде, а затем уничтожить её. </a:t>
            </a:r>
            <a:endParaRPr lang="ru-RU" dirty="0"/>
          </a:p>
        </p:txBody>
      </p:sp>
      <p:pic>
        <p:nvPicPr>
          <p:cNvPr id="10242" name="Picture 2" descr="C:\Users\Семен\Desktop\10604_s02.png"/>
          <p:cNvPicPr>
            <a:picLocks noChangeAspect="1" noChangeArrowheads="1"/>
          </p:cNvPicPr>
          <p:nvPr/>
        </p:nvPicPr>
        <p:blipFill>
          <a:blip r:embed="rId2"/>
          <a:srcRect/>
          <a:stretch>
            <a:fillRect/>
          </a:stretch>
        </p:blipFill>
        <p:spPr bwMode="auto">
          <a:xfrm>
            <a:off x="0" y="2057400"/>
            <a:ext cx="4114800" cy="3200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991600" cy="1143000"/>
          </a:xfrm>
        </p:spPr>
        <p:txBody>
          <a:bodyPr>
            <a:normAutofit fontScale="90000"/>
          </a:bodyPr>
          <a:lstStyle/>
          <a:p>
            <a:r>
              <a:rPr lang="ru-RU" b="1" dirty="0" smtClean="0"/>
              <a:t> </a:t>
            </a:r>
            <a:r>
              <a:rPr lang="ru-RU" sz="2700" b="1" dirty="0" smtClean="0"/>
              <a:t>Соотношение сил Красной Армии и сил противника перед началом советского контрнаступления под Сталинградом</a:t>
            </a:r>
            <a:endParaRPr lang="ru-RU" sz="2700" b="1" dirty="0"/>
          </a:p>
        </p:txBody>
      </p:sp>
      <p:graphicFrame>
        <p:nvGraphicFramePr>
          <p:cNvPr id="4" name="Содержимое 3"/>
          <p:cNvGraphicFramePr>
            <a:graphicFrameLocks noGrp="1"/>
          </p:cNvGraphicFramePr>
          <p:nvPr>
            <p:ph idx="1"/>
          </p:nvPr>
        </p:nvGraphicFramePr>
        <p:xfrm>
          <a:off x="457200" y="1600200"/>
          <a:ext cx="8229600" cy="5105400"/>
        </p:xfrm>
        <a:graphic>
          <a:graphicData uri="http://schemas.openxmlformats.org/drawingml/2006/table">
            <a:tbl>
              <a:tblPr firstRow="1" bandRow="1">
                <a:tableStyleId>{5C22544A-7EE6-4342-B048-85BDC9FD1C3A}</a:tableStyleId>
              </a:tblPr>
              <a:tblGrid>
                <a:gridCol w="2743200"/>
                <a:gridCol w="2743200"/>
                <a:gridCol w="2743200"/>
              </a:tblGrid>
              <a:tr h="1276350">
                <a:tc>
                  <a:txBody>
                    <a:bodyPr/>
                    <a:lstStyle/>
                    <a:p>
                      <a:endParaRPr lang="ru-RU" dirty="0"/>
                    </a:p>
                  </a:txBody>
                  <a:tcPr/>
                </a:tc>
                <a:tc>
                  <a:txBody>
                    <a:bodyPr/>
                    <a:lstStyle/>
                    <a:p>
                      <a:r>
                        <a:rPr lang="ru-RU" sz="1800" b="1" i="0" kern="1200" cap="all" dirty="0" smtClean="0">
                          <a:solidFill>
                            <a:schemeClr val="lt1"/>
                          </a:solidFill>
                          <a:latin typeface="+mn-lt"/>
                          <a:ea typeface="+mn-ea"/>
                          <a:cs typeface="+mn-cs"/>
                        </a:rPr>
                        <a:t>КРАСНАЯ АРМИЯ</a:t>
                      </a:r>
                      <a:endParaRPr lang="ru-RU" dirty="0"/>
                    </a:p>
                  </a:txBody>
                  <a:tcPr/>
                </a:tc>
                <a:tc>
                  <a:txBody>
                    <a:bodyPr/>
                    <a:lstStyle/>
                    <a:p>
                      <a:r>
                        <a:rPr lang="ru-RU" sz="1800" b="1" i="0" kern="1200" cap="all" dirty="0" smtClean="0">
                          <a:solidFill>
                            <a:schemeClr val="lt1"/>
                          </a:solidFill>
                          <a:latin typeface="+mn-lt"/>
                          <a:ea typeface="+mn-ea"/>
                          <a:cs typeface="+mn-cs"/>
                        </a:rPr>
                        <a:t>СИЛЫ ВЕРМАХТА И ЕГО СОЮЗНИКОВ</a:t>
                      </a:r>
                      <a:endParaRPr lang="ru-RU" dirty="0"/>
                    </a:p>
                  </a:txBody>
                  <a:tcPr/>
                </a:tc>
              </a:tr>
              <a:tr h="1276350">
                <a:tc>
                  <a:txBody>
                    <a:bodyPr/>
                    <a:lstStyle/>
                    <a:p>
                      <a:r>
                        <a:rPr lang="ru-RU" sz="1800" b="1" i="0" kern="1200" cap="all" dirty="0" smtClean="0">
                          <a:solidFill>
                            <a:schemeClr val="dk1"/>
                          </a:solidFill>
                          <a:latin typeface="+mn-lt"/>
                          <a:ea typeface="+mn-ea"/>
                          <a:cs typeface="+mn-cs"/>
                        </a:rPr>
                        <a:t>ЧЕЛОВЕК</a:t>
                      </a:r>
                      <a:endParaRPr lang="ru-RU" dirty="0"/>
                    </a:p>
                  </a:txBody>
                  <a:tcPr/>
                </a:tc>
                <a:tc>
                  <a:txBody>
                    <a:bodyPr/>
                    <a:lstStyle/>
                    <a:p>
                      <a:r>
                        <a:rPr lang="ru-RU" sz="1800" b="1" i="0" kern="1200" cap="all" dirty="0" smtClean="0">
                          <a:solidFill>
                            <a:schemeClr val="dk1"/>
                          </a:solidFill>
                          <a:latin typeface="+mn-lt"/>
                          <a:ea typeface="+mn-ea"/>
                          <a:cs typeface="+mn-cs"/>
                        </a:rPr>
                        <a:t>БОЛЕЕ 1,1 МЛН</a:t>
                      </a:r>
                      <a:endParaRPr lang="ru-RU" dirty="0"/>
                    </a:p>
                  </a:txBody>
                  <a:tcPr/>
                </a:tc>
                <a:tc>
                  <a:txBody>
                    <a:bodyPr/>
                    <a:lstStyle/>
                    <a:p>
                      <a:r>
                        <a:rPr lang="ru-RU" sz="1800" b="1" i="0" kern="1200" cap="all" dirty="0" smtClean="0">
                          <a:solidFill>
                            <a:schemeClr val="dk1"/>
                          </a:solidFill>
                          <a:latin typeface="+mn-lt"/>
                          <a:ea typeface="+mn-ea"/>
                          <a:cs typeface="+mn-cs"/>
                        </a:rPr>
                        <a:t>ОКОЛО 1 МЛН</a:t>
                      </a:r>
                      <a:endParaRPr lang="ru-RU" dirty="0"/>
                    </a:p>
                  </a:txBody>
                  <a:tcPr/>
                </a:tc>
              </a:tr>
              <a:tr h="1276350">
                <a:tc>
                  <a:txBody>
                    <a:bodyPr/>
                    <a:lstStyle/>
                    <a:p>
                      <a:r>
                        <a:rPr lang="en-US" sz="1800" b="1" i="0" kern="1200" cap="all" dirty="0" smtClean="0">
                          <a:solidFill>
                            <a:schemeClr val="dk1"/>
                          </a:solidFill>
                          <a:latin typeface="+mn-lt"/>
                          <a:ea typeface="+mn-ea"/>
                          <a:cs typeface="+mn-cs"/>
                        </a:rPr>
                        <a:t>O</a:t>
                      </a:r>
                      <a:r>
                        <a:rPr lang="ru-RU" sz="1800" b="1" i="0" kern="1200" cap="all" dirty="0" smtClean="0">
                          <a:solidFill>
                            <a:schemeClr val="dk1"/>
                          </a:solidFill>
                          <a:latin typeface="+mn-lt"/>
                          <a:ea typeface="+mn-ea"/>
                          <a:cs typeface="+mn-cs"/>
                        </a:rPr>
                        <a:t>РУДИЙ И МИНОМЁТОВ</a:t>
                      </a:r>
                      <a:endParaRPr lang="ru-RU" dirty="0"/>
                    </a:p>
                  </a:txBody>
                  <a:tcPr/>
                </a:tc>
                <a:tc>
                  <a:txBody>
                    <a:bodyPr/>
                    <a:lstStyle/>
                    <a:p>
                      <a:r>
                        <a:rPr lang="ru-RU" sz="1800" b="1" i="0" kern="1200" cap="all" dirty="0" smtClean="0">
                          <a:solidFill>
                            <a:schemeClr val="dk1"/>
                          </a:solidFill>
                          <a:latin typeface="+mn-lt"/>
                          <a:ea typeface="+mn-ea"/>
                          <a:cs typeface="+mn-cs"/>
                        </a:rPr>
                        <a:t>1 560</a:t>
                      </a:r>
                      <a:endParaRPr lang="ru-RU" dirty="0"/>
                    </a:p>
                  </a:txBody>
                  <a:tcPr/>
                </a:tc>
                <a:tc>
                  <a:txBody>
                    <a:bodyPr/>
                    <a:lstStyle/>
                    <a:p>
                      <a:r>
                        <a:rPr lang="ru-RU" dirty="0" smtClean="0"/>
                        <a:t/>
                      </a:r>
                      <a:br>
                        <a:rPr lang="ru-RU" dirty="0" smtClean="0"/>
                      </a:br>
                      <a:r>
                        <a:rPr lang="ru-RU" sz="1800" b="1" i="0" kern="1200" cap="all" dirty="0" smtClean="0">
                          <a:solidFill>
                            <a:schemeClr val="dk1"/>
                          </a:solidFill>
                          <a:latin typeface="+mn-lt"/>
                          <a:ea typeface="+mn-ea"/>
                          <a:cs typeface="+mn-cs"/>
                        </a:rPr>
                        <a:t>675</a:t>
                      </a:r>
                      <a:endParaRPr lang="ru-RU" dirty="0"/>
                    </a:p>
                  </a:txBody>
                  <a:tcPr/>
                </a:tc>
              </a:tr>
              <a:tr h="1276350">
                <a:tc>
                  <a:txBody>
                    <a:bodyPr/>
                    <a:lstStyle/>
                    <a:p>
                      <a:r>
                        <a:rPr lang="ru-RU" sz="1800" b="1" i="0" kern="1200" cap="all" dirty="0" smtClean="0">
                          <a:solidFill>
                            <a:schemeClr val="dk1"/>
                          </a:solidFill>
                          <a:latin typeface="+mn-lt"/>
                          <a:ea typeface="+mn-ea"/>
                          <a:cs typeface="+mn-cs"/>
                        </a:rPr>
                        <a:t>САМОЛЁТОВ</a:t>
                      </a:r>
                      <a:endParaRPr lang="ru-RU" dirty="0"/>
                    </a:p>
                  </a:txBody>
                  <a:tcPr/>
                </a:tc>
                <a:tc>
                  <a:txBody>
                    <a:bodyPr/>
                    <a:lstStyle/>
                    <a:p>
                      <a:r>
                        <a:rPr lang="ru-RU" sz="1800" b="1" i="0" kern="1200" cap="all" dirty="0" smtClean="0">
                          <a:solidFill>
                            <a:schemeClr val="dk1"/>
                          </a:solidFill>
                          <a:latin typeface="+mn-lt"/>
                          <a:ea typeface="+mn-ea"/>
                          <a:cs typeface="+mn-cs"/>
                        </a:rPr>
                        <a:t>БОЛЕЕ 1,9 ТЫС.</a:t>
                      </a:r>
                      <a:endParaRPr lang="ru-RU" dirty="0"/>
                    </a:p>
                  </a:txBody>
                  <a:tcPr/>
                </a:tc>
                <a:tc>
                  <a:txBody>
                    <a:bodyPr/>
                    <a:lstStyle/>
                    <a:p>
                      <a:r>
                        <a:rPr lang="ru-RU" sz="1800" b="1" i="0" kern="1200" cap="all" dirty="0" smtClean="0">
                          <a:solidFill>
                            <a:schemeClr val="dk1"/>
                          </a:solidFill>
                          <a:latin typeface="+mn-lt"/>
                          <a:ea typeface="+mn-ea"/>
                          <a:cs typeface="+mn-cs"/>
                        </a:rPr>
                        <a:t>БОЛЕЕ 1,2 ТЫС.</a:t>
                      </a:r>
                      <a:endParaRPr lang="ru-RU"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 </a:t>
            </a:r>
            <a:r>
              <a:rPr lang="ru-RU" b="1" dirty="0" smtClean="0"/>
              <a:t>Операция Уран ( 19.10-23.10)</a:t>
            </a:r>
            <a:endParaRPr lang="ru-RU" b="1" dirty="0"/>
          </a:p>
        </p:txBody>
      </p:sp>
      <p:sp>
        <p:nvSpPr>
          <p:cNvPr id="3" name="Содержимое 2"/>
          <p:cNvSpPr>
            <a:spLocks noGrp="1"/>
          </p:cNvSpPr>
          <p:nvPr>
            <p:ph idx="1"/>
          </p:nvPr>
        </p:nvSpPr>
        <p:spPr>
          <a:xfrm>
            <a:off x="3886200" y="685800"/>
            <a:ext cx="5257800" cy="6096000"/>
          </a:xfrm>
        </p:spPr>
        <p:txBody>
          <a:bodyPr>
            <a:normAutofit lnSpcReduction="10000"/>
          </a:bodyPr>
          <a:lstStyle/>
          <a:p>
            <a:pPr>
              <a:buNone/>
            </a:pPr>
            <a:r>
              <a:rPr lang="ru-RU" sz="1800" dirty="0" smtClean="0"/>
              <a:t>Советскому командованию удалось скрытно сосредоточить свои войска на решающих направлениях, выбрать во вражеской обороне слабые места — прежде всего те, которые занимали румынские и итальянские армии, — и сохранить секретность подготовки операции вплоть до самого её начала.</a:t>
            </a:r>
          </a:p>
          <a:p>
            <a:pPr>
              <a:buNone/>
            </a:pPr>
            <a:r>
              <a:rPr lang="ru-RU" sz="1800" dirty="0" smtClean="0"/>
              <a:t>  В 7:30 </a:t>
            </a:r>
            <a:r>
              <a:rPr lang="ru-RU" sz="1800" u="sng" dirty="0" smtClean="0"/>
              <a:t>утра </a:t>
            </a:r>
            <a:r>
              <a:rPr lang="ru-RU" sz="1800" b="1" u="sng" dirty="0" smtClean="0"/>
              <a:t>19 ноября 1942</a:t>
            </a:r>
            <a:r>
              <a:rPr lang="ru-RU" sz="1800" dirty="0" smtClean="0"/>
              <a:t> года залпами «катюш» началась 80‑минутная артподготовка. Это был старт советского контрнаступления под Сталинградом. Оборону гитлеровских войск громили 3 500 орудий. Враг был подавлен сокрушительным огнём, а в 8:50 в атаку перешли пехота и танки. В память об этом 19 ноября стало в СССР Днём артиллерии (ныне — День ракетных войск и артиллерии).</a:t>
            </a:r>
          </a:p>
          <a:p>
            <a:pPr>
              <a:buNone/>
            </a:pPr>
            <a:r>
              <a:rPr lang="ru-RU" sz="1800" dirty="0" smtClean="0"/>
              <a:t>   </a:t>
            </a:r>
            <a:r>
              <a:rPr lang="ru-RU" sz="1800" b="1" dirty="0" smtClean="0"/>
              <a:t>Уже </a:t>
            </a:r>
            <a:r>
              <a:rPr lang="ru-RU" sz="1800" b="1" u="sng" dirty="0" smtClean="0"/>
              <a:t>23 ноября кольцо </a:t>
            </a:r>
            <a:r>
              <a:rPr lang="ru-RU" sz="1800" dirty="0" smtClean="0"/>
              <a:t>советских войск вокруг 6‑й армии Ф. Паулюса и других соединений противника в районе Сталинграда сомкнулось. В котле оказались </a:t>
            </a:r>
            <a:r>
              <a:rPr lang="ru-RU" sz="1800" b="1" dirty="0" smtClean="0"/>
              <a:t>22 вражеские дивизии, более 300 тыс. человек. </a:t>
            </a:r>
            <a:r>
              <a:rPr lang="ru-RU" sz="1800" dirty="0" smtClean="0"/>
              <a:t>Это было в несколько раз больше, чем намеревалось окружить наше командование!</a:t>
            </a:r>
          </a:p>
          <a:p>
            <a:pPr>
              <a:buNone/>
            </a:pPr>
            <a:endParaRPr lang="ru-RU" sz="1800" dirty="0"/>
          </a:p>
        </p:txBody>
      </p:sp>
      <p:pic>
        <p:nvPicPr>
          <p:cNvPr id="11266" name="Picture 2" descr="C:\Users\Семен\Desktop\photo.jpg"/>
          <p:cNvPicPr>
            <a:picLocks noChangeAspect="1" noChangeArrowheads="1"/>
          </p:cNvPicPr>
          <p:nvPr/>
        </p:nvPicPr>
        <p:blipFill>
          <a:blip r:embed="rId2"/>
          <a:srcRect/>
          <a:stretch>
            <a:fillRect/>
          </a:stretch>
        </p:blipFill>
        <p:spPr bwMode="auto">
          <a:xfrm>
            <a:off x="0" y="1676400"/>
            <a:ext cx="3962400" cy="2971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6324600" cy="487362"/>
          </a:xfrm>
        </p:spPr>
        <p:txBody>
          <a:bodyPr>
            <a:normAutofit fontScale="90000"/>
          </a:bodyPr>
          <a:lstStyle/>
          <a:p>
            <a:r>
              <a:rPr lang="ru-RU" dirty="0" smtClean="0"/>
              <a:t> </a:t>
            </a:r>
            <a:r>
              <a:rPr lang="ru-RU" b="1" dirty="0" smtClean="0"/>
              <a:t>Окруженная группировка</a:t>
            </a:r>
            <a:endParaRPr lang="ru-RU" b="1" dirty="0"/>
          </a:p>
        </p:txBody>
      </p:sp>
      <p:sp>
        <p:nvSpPr>
          <p:cNvPr id="3" name="Содержимое 2"/>
          <p:cNvSpPr>
            <a:spLocks noGrp="1"/>
          </p:cNvSpPr>
          <p:nvPr>
            <p:ph idx="1"/>
          </p:nvPr>
        </p:nvSpPr>
        <p:spPr>
          <a:xfrm>
            <a:off x="0" y="914400"/>
            <a:ext cx="5105400" cy="5791200"/>
          </a:xfrm>
        </p:spPr>
        <p:txBody>
          <a:bodyPr>
            <a:normAutofit fontScale="77500" lnSpcReduction="20000"/>
          </a:bodyPr>
          <a:lstStyle/>
          <a:p>
            <a:pPr>
              <a:buNone/>
            </a:pPr>
            <a:r>
              <a:rPr lang="ru-RU" dirty="0" smtClean="0"/>
              <a:t>А. Гитлер был в бешенстве. Он приказал ни в коем случае не покидать Сталинград. Командующий немецкой авиацией Г. Геринг пообещал фюреру, что наладит надёжный «воздушный мост» с окружённой группировкой. </a:t>
            </a:r>
          </a:p>
          <a:p>
            <a:pPr>
              <a:buNone/>
            </a:pPr>
            <a:r>
              <a:rPr lang="ru-RU" dirty="0" smtClean="0"/>
              <a:t>Однако сотни германских самолётов были сбиты советскими зенитчиками и истребителями. Вскоре в окружённых вражеских войсках начался голод. Это было расплатой за преступления, которые совершили гитлеровские войска на советской земле… </a:t>
            </a:r>
            <a:endParaRPr lang="ru-RU" dirty="0"/>
          </a:p>
        </p:txBody>
      </p:sp>
      <p:pic>
        <p:nvPicPr>
          <p:cNvPr id="12290" name="Picture 2" descr="C:\Users\Семен\Desktop\c57530a154.jpg"/>
          <p:cNvPicPr>
            <a:picLocks noChangeAspect="1" noChangeArrowheads="1"/>
          </p:cNvPicPr>
          <p:nvPr/>
        </p:nvPicPr>
        <p:blipFill>
          <a:blip r:embed="rId2"/>
          <a:srcRect/>
          <a:stretch>
            <a:fillRect/>
          </a:stretch>
        </p:blipFill>
        <p:spPr bwMode="auto">
          <a:xfrm>
            <a:off x="5025030" y="685800"/>
            <a:ext cx="4118970" cy="3124200"/>
          </a:xfrm>
          <a:prstGeom prst="rect">
            <a:avLst/>
          </a:prstGeom>
          <a:noFill/>
        </p:spPr>
      </p:pic>
      <p:pic>
        <p:nvPicPr>
          <p:cNvPr id="12291" name="Picture 3" descr="C:\Users\Семен\Desktop\57-5.jpg"/>
          <p:cNvPicPr>
            <a:picLocks noChangeAspect="1" noChangeArrowheads="1"/>
          </p:cNvPicPr>
          <p:nvPr/>
        </p:nvPicPr>
        <p:blipFill>
          <a:blip r:embed="rId3"/>
          <a:srcRect/>
          <a:stretch>
            <a:fillRect/>
          </a:stretch>
        </p:blipFill>
        <p:spPr bwMode="auto">
          <a:xfrm>
            <a:off x="4953000" y="3657600"/>
            <a:ext cx="4191000" cy="301715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b="1" dirty="0" smtClean="0"/>
              <a:t> </a:t>
            </a:r>
            <a:r>
              <a:rPr lang="ru-RU" sz="3600" b="1" dirty="0" smtClean="0"/>
              <a:t>операция </a:t>
            </a:r>
            <a:r>
              <a:rPr lang="ru-RU" sz="3600" b="1" cap="all" dirty="0" smtClean="0"/>
              <a:t>«КОЛЬЦО</a:t>
            </a:r>
            <a:r>
              <a:rPr lang="ru-RU" sz="3600" b="1" cap="all" dirty="0" smtClean="0"/>
              <a:t>»</a:t>
            </a:r>
            <a:r>
              <a:rPr lang="en-US" sz="3600" b="1" cap="all" dirty="0" smtClean="0"/>
              <a:t> 10</a:t>
            </a:r>
            <a:r>
              <a:rPr lang="ru-RU" sz="3600" b="1" cap="all" dirty="0" smtClean="0"/>
              <a:t>.01-2.02 1943г.</a:t>
            </a:r>
            <a:r>
              <a:rPr lang="ru-RU" b="1" cap="all" dirty="0" smtClean="0"/>
              <a:t/>
            </a:r>
            <a:br>
              <a:rPr lang="ru-RU" b="1" cap="all" dirty="0" smtClean="0"/>
            </a:br>
            <a:endParaRPr lang="ru-RU" dirty="0"/>
          </a:p>
        </p:txBody>
      </p:sp>
      <p:sp>
        <p:nvSpPr>
          <p:cNvPr id="3" name="Содержимое 2"/>
          <p:cNvSpPr>
            <a:spLocks noGrp="1"/>
          </p:cNvSpPr>
          <p:nvPr>
            <p:ph idx="1"/>
          </p:nvPr>
        </p:nvSpPr>
        <p:spPr>
          <a:xfrm>
            <a:off x="4495800" y="609600"/>
            <a:ext cx="4648200" cy="6248400"/>
          </a:xfrm>
        </p:spPr>
        <p:txBody>
          <a:bodyPr>
            <a:normAutofit fontScale="92500" lnSpcReduction="10000"/>
          </a:bodyPr>
          <a:lstStyle/>
          <a:p>
            <a:pPr>
              <a:buNone/>
            </a:pPr>
            <a:r>
              <a:rPr lang="ru-RU" sz="1800" dirty="0" smtClean="0"/>
              <a:t>К январю 1943 года советское командование разработало операцию «Кольцо» по уничтожению и пленению вражеской группировки в Сталинграде. Операцию было поручено провести Донскому фронту К. Рокоссовского. Ультиматум о сдаче немцы отклонили. </a:t>
            </a:r>
            <a:r>
              <a:rPr lang="ru-RU" sz="1800" b="1" dirty="0" smtClean="0"/>
              <a:t>10 января советские </a:t>
            </a:r>
            <a:r>
              <a:rPr lang="ru-RU" sz="1800" dirty="0" smtClean="0"/>
              <a:t>войска развернули наступление. К концу января остатки немецких войск были зажаты в руинах Сталинграда и потеряли все аэродромы.</a:t>
            </a:r>
          </a:p>
          <a:p>
            <a:pPr>
              <a:buNone/>
            </a:pPr>
            <a:r>
              <a:rPr lang="ru-RU" sz="1800" dirty="0" smtClean="0"/>
              <a:t>А. Гитлер требовал сражаться до последнего солдата. Ф. Паулюсу даже было присвоено звание фельдмаршала, что в тех условиях могло быть расценено как ясный намёк на самоубийство, — ведь ещё ни один германский фельдмаршал не попадал в плен. Но </a:t>
            </a:r>
            <a:r>
              <a:rPr lang="ru-RU" sz="1800" b="1" dirty="0" smtClean="0"/>
              <a:t>Ф. Паулюс сдался вместе со всем своим штабом. В плен попали 24 генерала, 2,5 тыс. офицеров и около 90 тыс. солдат. </a:t>
            </a:r>
            <a:r>
              <a:rPr lang="ru-RU" sz="1800" dirty="0" smtClean="0"/>
              <a:t>Ещё 140 тыс. солдат и офицеров противника были впоследствии захоронены в </a:t>
            </a:r>
            <a:r>
              <a:rPr lang="ru-RU" sz="1800" dirty="0" err="1" smtClean="0"/>
              <a:t>сталинградских</a:t>
            </a:r>
            <a:r>
              <a:rPr lang="ru-RU" sz="1800" dirty="0" smtClean="0"/>
              <a:t> развалинах. </a:t>
            </a:r>
            <a:r>
              <a:rPr lang="ru-RU" sz="1800" b="1" dirty="0" smtClean="0"/>
              <a:t>Бои в Сталинграде закончились 2 февраля 1943 года.</a:t>
            </a:r>
            <a:endParaRPr lang="ru-RU" sz="1800" b="1" dirty="0"/>
          </a:p>
        </p:txBody>
      </p:sp>
      <p:pic>
        <p:nvPicPr>
          <p:cNvPr id="13314" name="Picture 2" descr="C:\Users\Семен\Desktop\3425.jpg"/>
          <p:cNvPicPr>
            <a:picLocks noChangeAspect="1" noChangeArrowheads="1"/>
          </p:cNvPicPr>
          <p:nvPr/>
        </p:nvPicPr>
        <p:blipFill>
          <a:blip r:embed="rId2" cstate="print"/>
          <a:srcRect/>
          <a:stretch>
            <a:fillRect/>
          </a:stretch>
        </p:blipFill>
        <p:spPr bwMode="auto">
          <a:xfrm>
            <a:off x="152400" y="990600"/>
            <a:ext cx="4648200" cy="3667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sz="3100" b="1" cap="all" dirty="0" smtClean="0"/>
              <a:t>ПОТЕРИ СТОРОН</a:t>
            </a:r>
            <a:r>
              <a:rPr lang="ru-RU" b="1" cap="all" dirty="0" smtClean="0"/>
              <a:t/>
            </a:r>
            <a:br>
              <a:rPr lang="ru-RU" b="1" cap="all" dirty="0" smtClean="0"/>
            </a:br>
            <a:endParaRPr lang="ru-RU" dirty="0"/>
          </a:p>
        </p:txBody>
      </p:sp>
      <p:sp>
        <p:nvSpPr>
          <p:cNvPr id="3" name="Содержимое 2"/>
          <p:cNvSpPr>
            <a:spLocks noGrp="1"/>
          </p:cNvSpPr>
          <p:nvPr>
            <p:ph idx="1"/>
          </p:nvPr>
        </p:nvSpPr>
        <p:spPr>
          <a:xfrm>
            <a:off x="457200" y="457201"/>
            <a:ext cx="8229600" cy="1523999"/>
          </a:xfrm>
        </p:spPr>
        <p:txBody>
          <a:bodyPr>
            <a:normAutofit fontScale="70000" lnSpcReduction="20000"/>
          </a:bodyPr>
          <a:lstStyle/>
          <a:p>
            <a:pPr>
              <a:buNone/>
            </a:pPr>
            <a:r>
              <a:rPr lang="ru-RU" sz="2900" dirty="0" smtClean="0"/>
              <a:t>В период Сталинградской битвы немцы и их союзники (итальянцы, румыны, венгры, хорваты) потеряли около 1,5 </a:t>
            </a:r>
            <a:r>
              <a:rPr lang="ru-RU" sz="2900" dirty="0" err="1" smtClean="0"/>
              <a:t>млн</a:t>
            </a:r>
            <a:r>
              <a:rPr lang="ru-RU" sz="2900" dirty="0" smtClean="0"/>
              <a:t> человек.</a:t>
            </a:r>
          </a:p>
          <a:p>
            <a:pPr>
              <a:buNone/>
            </a:pPr>
            <a:r>
              <a:rPr lang="ru-RU" sz="2900" dirty="0" smtClean="0"/>
              <a:t>Потери Красной Армии составили 1 129 619 человек.</a:t>
            </a:r>
          </a:p>
          <a:p>
            <a:pPr>
              <a:buNone/>
            </a:pPr>
            <a:r>
              <a:rPr lang="ru-RU" dirty="0" smtClean="0"/>
              <a:t/>
            </a:r>
            <a:br>
              <a:rPr lang="ru-RU" dirty="0" smtClean="0"/>
            </a:br>
            <a:endParaRPr lang="ru-RU" dirty="0"/>
          </a:p>
        </p:txBody>
      </p:sp>
      <p:pic>
        <p:nvPicPr>
          <p:cNvPr id="14338" name="Picture 2" descr="C:\Users\Семен\Desktop\Победа в Стал.jpg"/>
          <p:cNvPicPr>
            <a:picLocks noChangeAspect="1" noChangeArrowheads="1"/>
          </p:cNvPicPr>
          <p:nvPr/>
        </p:nvPicPr>
        <p:blipFill>
          <a:blip r:embed="rId2" cstate="print"/>
          <a:srcRect/>
          <a:stretch>
            <a:fillRect/>
          </a:stretch>
        </p:blipFill>
        <p:spPr bwMode="auto">
          <a:xfrm>
            <a:off x="685800" y="1295400"/>
            <a:ext cx="7924800" cy="5379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Понятие коренного перелома</a:t>
            </a:r>
            <a:endParaRPr lang="ru-RU" dirty="0"/>
          </a:p>
        </p:txBody>
      </p:sp>
      <p:sp>
        <p:nvSpPr>
          <p:cNvPr id="3" name="Содержимое 2"/>
          <p:cNvSpPr>
            <a:spLocks noGrp="1"/>
          </p:cNvSpPr>
          <p:nvPr>
            <p:ph idx="1"/>
          </p:nvPr>
        </p:nvSpPr>
        <p:spPr>
          <a:xfrm>
            <a:off x="457200" y="1600200"/>
            <a:ext cx="8229600" cy="4953000"/>
          </a:xfrm>
        </p:spPr>
        <p:txBody>
          <a:bodyPr/>
          <a:lstStyle/>
          <a:p>
            <a:pPr>
              <a:buNone/>
            </a:pPr>
            <a:r>
              <a:rPr lang="ru-RU" dirty="0" smtClean="0"/>
              <a:t> -крупнейшие победы стран антигитлеровской коалиции, в ходе Второй мировой войны, в ходе которого  </a:t>
            </a:r>
            <a:r>
              <a:rPr lang="ru-RU" b="1" dirty="0" smtClean="0"/>
              <a:t>стратегическая инициатива </a:t>
            </a:r>
            <a:r>
              <a:rPr lang="ru-RU" dirty="0" smtClean="0"/>
              <a:t>необратимо перешла к союзникам по антигитлеровской коалиции.</a:t>
            </a:r>
          </a:p>
          <a:p>
            <a:pPr>
              <a:buNone/>
            </a:pPr>
            <a:r>
              <a:rPr lang="ru-RU" b="1" dirty="0" smtClean="0"/>
              <a:t>стратегическая инициатива- </a:t>
            </a:r>
            <a:r>
              <a:rPr lang="ru-RU" dirty="0" smtClean="0"/>
              <a:t>возможность планировать и навязывать противнику ход военных действий.</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8229600" cy="563562"/>
          </a:xfrm>
        </p:spPr>
        <p:txBody>
          <a:bodyPr>
            <a:normAutofit fontScale="90000"/>
          </a:bodyPr>
          <a:lstStyle/>
          <a:p>
            <a:r>
              <a:rPr lang="ru-RU" sz="2800" b="1" cap="all" dirty="0" smtClean="0"/>
              <a:t>ИТОГИ И ЗНАЧЕНИЕ ВЕЛИКОЙ БИТВЫ</a:t>
            </a:r>
            <a:br>
              <a:rPr lang="ru-RU" sz="2800" b="1" cap="all" dirty="0" smtClean="0"/>
            </a:br>
            <a:endParaRPr lang="ru-RU" sz="2800" dirty="0"/>
          </a:p>
        </p:txBody>
      </p:sp>
      <p:sp>
        <p:nvSpPr>
          <p:cNvPr id="3" name="Содержимое 2"/>
          <p:cNvSpPr>
            <a:spLocks noGrp="1"/>
          </p:cNvSpPr>
          <p:nvPr>
            <p:ph idx="1"/>
          </p:nvPr>
        </p:nvSpPr>
        <p:spPr>
          <a:xfrm>
            <a:off x="228600" y="533400"/>
            <a:ext cx="8763000" cy="2819400"/>
          </a:xfrm>
        </p:spPr>
        <p:txBody>
          <a:bodyPr>
            <a:normAutofit fontScale="55000" lnSpcReduction="20000"/>
          </a:bodyPr>
          <a:lstStyle/>
          <a:p>
            <a:pPr>
              <a:buNone/>
            </a:pPr>
            <a:r>
              <a:rPr lang="ru-RU" dirty="0" smtClean="0"/>
              <a:t>  </a:t>
            </a:r>
            <a:r>
              <a:rPr lang="ru-RU" sz="3600" dirty="0" smtClean="0"/>
              <a:t>Значение Сталинградской битвы — общий перелом в ходе всей Второй мировой войны. Враг лишился сотен тысяч опытных солдат и офицеров, вынужден был отступить с Северного Кавказа, оставить Ставрополье, Кубань, </a:t>
            </a:r>
            <a:r>
              <a:rPr lang="ru-RU" sz="3600" dirty="0" err="1" smtClean="0"/>
              <a:t>Ростов‑на‑Дону</a:t>
            </a:r>
            <a:r>
              <a:rPr lang="ru-RU" sz="3600" dirty="0" smtClean="0"/>
              <a:t>. В январе 1943 года была прорвана блокада Ленинграда. В марте 1943 года под влиянием поражения в Сталинградской битве немцы очистили территорию </a:t>
            </a:r>
            <a:r>
              <a:rPr lang="ru-RU" sz="3600" dirty="0" err="1" smtClean="0"/>
              <a:t>Ржевско‑Вяземского</a:t>
            </a:r>
            <a:r>
              <a:rPr lang="ru-RU" sz="3600" dirty="0" smtClean="0"/>
              <a:t> выступа и более уже никогда не угрожали безопасности Москвы. Теперь всему миру стало понятно, что СССР не проиграет войну нацистской Германии, а будет и дальше наступать до полного поражения гитлеровского блока.</a:t>
            </a:r>
          </a:p>
          <a:p>
            <a:pPr>
              <a:buNone/>
            </a:pPr>
            <a:r>
              <a:rPr lang="ru-RU" dirty="0" smtClean="0"/>
              <a:t/>
            </a:r>
            <a:br>
              <a:rPr lang="ru-RU" dirty="0" smtClean="0"/>
            </a:br>
            <a:endParaRPr lang="ru-RU" dirty="0"/>
          </a:p>
        </p:txBody>
      </p:sp>
      <p:pic>
        <p:nvPicPr>
          <p:cNvPr id="15362" name="Picture 2" descr="C:\Users\Семен\Desktop\1517507243_4.jpg"/>
          <p:cNvPicPr>
            <a:picLocks noChangeAspect="1" noChangeArrowheads="1"/>
          </p:cNvPicPr>
          <p:nvPr/>
        </p:nvPicPr>
        <p:blipFill>
          <a:blip r:embed="rId2"/>
          <a:srcRect/>
          <a:stretch>
            <a:fillRect/>
          </a:stretch>
        </p:blipFill>
        <p:spPr bwMode="auto">
          <a:xfrm>
            <a:off x="990600" y="2895600"/>
            <a:ext cx="7353300" cy="36099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600" b="1" dirty="0" smtClean="0"/>
              <a:t>Сражение При Эль-Аламейне 23 октября – 11 ноября 1942г.</a:t>
            </a:r>
            <a:r>
              <a:rPr lang="ru-RU" b="1" dirty="0" smtClean="0"/>
              <a:t/>
            </a:r>
            <a:br>
              <a:rPr lang="ru-RU" b="1" dirty="0" smtClean="0"/>
            </a:br>
            <a:endParaRPr lang="ru-RU" dirty="0"/>
          </a:p>
        </p:txBody>
      </p:sp>
      <p:sp>
        <p:nvSpPr>
          <p:cNvPr id="3" name="Содержимое 2"/>
          <p:cNvSpPr>
            <a:spLocks noGrp="1"/>
          </p:cNvSpPr>
          <p:nvPr>
            <p:ph idx="1"/>
          </p:nvPr>
        </p:nvSpPr>
        <p:spPr>
          <a:xfrm>
            <a:off x="228600" y="838200"/>
            <a:ext cx="8458200" cy="2590800"/>
          </a:xfrm>
        </p:spPr>
        <p:txBody>
          <a:bodyPr>
            <a:normAutofit fontScale="70000" lnSpcReduction="20000"/>
          </a:bodyPr>
          <a:lstStyle/>
          <a:p>
            <a:pPr>
              <a:buNone/>
            </a:pPr>
            <a:r>
              <a:rPr lang="ru-RU" dirty="0" smtClean="0"/>
              <a:t>  Осенью 1942 года итало-немецкие войска находились недалеко от Суэца и Александрии. </a:t>
            </a:r>
            <a:r>
              <a:rPr lang="ru-RU" b="1" u="sng" dirty="0" smtClean="0"/>
              <a:t>Итало-немецкая танковая армия "Африка" </a:t>
            </a:r>
            <a:r>
              <a:rPr lang="ru-RU" dirty="0" smtClean="0"/>
              <a:t>под командованием </a:t>
            </a:r>
            <a:r>
              <a:rPr lang="ru-RU" dirty="0" err="1" smtClean="0"/>
              <a:t>генерал-фельдмаршала</a:t>
            </a:r>
            <a:r>
              <a:rPr lang="ru-RU" dirty="0" smtClean="0"/>
              <a:t> Э. </a:t>
            </a:r>
            <a:r>
              <a:rPr lang="ru-RU" dirty="0" err="1" smtClean="0"/>
              <a:t>Роммеля</a:t>
            </a:r>
            <a:r>
              <a:rPr lang="ru-RU" dirty="0" smtClean="0"/>
              <a:t> не могла продолжать наступление, так как нуждалась в пополнении.</a:t>
            </a:r>
          </a:p>
          <a:p>
            <a:pPr>
              <a:buNone/>
            </a:pPr>
            <a:r>
              <a:rPr lang="ru-RU" dirty="0" smtClean="0"/>
              <a:t>   Однако немецкое командование из-за развернувшихся тяжелых боев на советско-германском фронте могло отправить в Африку лишь незначительное количество вооружения и снаряжения.</a:t>
            </a:r>
          </a:p>
          <a:p>
            <a:endParaRPr lang="ru-RU" dirty="0"/>
          </a:p>
        </p:txBody>
      </p:sp>
      <p:pic>
        <p:nvPicPr>
          <p:cNvPr id="16386" name="Picture 2" descr="C:\Users\Семен\Desktop\IMG16.jpg"/>
          <p:cNvPicPr>
            <a:picLocks noChangeAspect="1" noChangeArrowheads="1"/>
          </p:cNvPicPr>
          <p:nvPr/>
        </p:nvPicPr>
        <p:blipFill>
          <a:blip r:embed="rId2"/>
          <a:srcRect/>
          <a:stretch>
            <a:fillRect/>
          </a:stretch>
        </p:blipFill>
        <p:spPr bwMode="auto">
          <a:xfrm>
            <a:off x="500004" y="3124200"/>
            <a:ext cx="8216776" cy="36469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38200"/>
            <a:ext cx="4800600" cy="6019800"/>
          </a:xfrm>
        </p:spPr>
        <p:txBody>
          <a:bodyPr>
            <a:normAutofit fontScale="55000" lnSpcReduction="20000"/>
          </a:bodyPr>
          <a:lstStyle/>
          <a:p>
            <a:pPr>
              <a:buNone/>
            </a:pPr>
            <a:r>
              <a:rPr lang="ru-RU" sz="4000" dirty="0" smtClean="0"/>
              <a:t>  В </a:t>
            </a:r>
            <a:r>
              <a:rPr lang="ru-RU" sz="4000" dirty="0" smtClean="0">
                <a:hlinkClick r:id="rId2" tooltip="1942 год"/>
              </a:rPr>
              <a:t>1942 году</a:t>
            </a:r>
            <a:r>
              <a:rPr lang="ru-RU" sz="4000" dirty="0" smtClean="0"/>
              <a:t> в районе Эль-Аламейна произошли два сражения </a:t>
            </a:r>
            <a:r>
              <a:rPr lang="ru-RU" sz="4000" dirty="0" smtClean="0">
                <a:hlinkClick r:id="rId3" tooltip="Вторая мировая война"/>
              </a:rPr>
              <a:t>Второй мировой войны</a:t>
            </a:r>
            <a:r>
              <a:rPr lang="ru-RU" sz="4000" dirty="0" smtClean="0"/>
              <a:t>:</a:t>
            </a:r>
          </a:p>
          <a:p>
            <a:pPr>
              <a:buNone/>
            </a:pPr>
            <a:r>
              <a:rPr lang="ru-RU" sz="4000" dirty="0" smtClean="0">
                <a:hlinkClick r:id="rId4" tooltip="Первое сражение при Эль-Аламейне"/>
              </a:rPr>
              <a:t>   Первое сражение при Эль-Аламейне</a:t>
            </a:r>
            <a:r>
              <a:rPr lang="ru-RU" sz="4000" dirty="0" smtClean="0"/>
              <a:t>. В июле </a:t>
            </a:r>
            <a:r>
              <a:rPr lang="ru-RU" sz="4000" dirty="0" smtClean="0">
                <a:hlinkClick r:id="rId5" tooltip="Великобритания"/>
              </a:rPr>
              <a:t>британские</a:t>
            </a:r>
            <a:r>
              <a:rPr lang="ru-RU" sz="4000" dirty="0" smtClean="0"/>
              <a:t> войска  остановили здесь наступление германо-итальянских войск под командованием</a:t>
            </a:r>
            <a:r>
              <a:rPr lang="ru-RU" sz="4000" b="1" dirty="0" smtClean="0"/>
              <a:t> </a:t>
            </a:r>
            <a:r>
              <a:rPr lang="ru-RU" sz="4000" b="1" dirty="0" err="1" smtClean="0">
                <a:hlinkClick r:id="rId6" tooltip="Роммель, Эрвин"/>
              </a:rPr>
              <a:t>Роммеля</a:t>
            </a:r>
            <a:r>
              <a:rPr lang="ru-RU" sz="4000" b="1" dirty="0" smtClean="0"/>
              <a:t>.</a:t>
            </a:r>
          </a:p>
          <a:p>
            <a:pPr>
              <a:buNone/>
            </a:pPr>
            <a:r>
              <a:rPr lang="ru-RU" sz="4000" dirty="0" smtClean="0">
                <a:hlinkClick r:id="rId7" tooltip="Второе сражение при Эль-Аламейне"/>
              </a:rPr>
              <a:t>   Второе сражение при Эль-Аламейне</a:t>
            </a:r>
            <a:r>
              <a:rPr lang="ru-RU" sz="4000" dirty="0" smtClean="0"/>
              <a:t>. Осенью 8-я британская армия под командованием генерал-майора </a:t>
            </a:r>
            <a:r>
              <a:rPr lang="ru-RU" sz="4000" b="1" dirty="0" smtClean="0">
                <a:hlinkClick r:id="rId8" tooltip="Монтгомери, Бернард"/>
              </a:rPr>
              <a:t>Монтгомери</a:t>
            </a:r>
            <a:r>
              <a:rPr lang="ru-RU" sz="4000" dirty="0" smtClean="0"/>
              <a:t>, используя своё огромное численное превосходство, уничтожила технику </a:t>
            </a:r>
            <a:r>
              <a:rPr lang="ru-RU" sz="4000" dirty="0" smtClean="0">
                <a:hlinkClick r:id="rId9" tooltip="Страны Оси и их союзники (страница не существует)"/>
              </a:rPr>
              <a:t>противника</a:t>
            </a:r>
            <a:r>
              <a:rPr lang="ru-RU" sz="4000" dirty="0" smtClean="0"/>
              <a:t> и перешла в безудержное наступление, закончившееся освобождением всей Северной Африки.</a:t>
            </a:r>
          </a:p>
          <a:p>
            <a:endParaRPr lang="ru-RU" sz="3500" dirty="0"/>
          </a:p>
        </p:txBody>
      </p:sp>
      <p:pic>
        <p:nvPicPr>
          <p:cNvPr id="17410" name="Picture 2" descr="C:\Users\Семен\Desktop\Erwin-Rommel-01.jpg"/>
          <p:cNvPicPr>
            <a:picLocks noChangeAspect="1" noChangeArrowheads="1"/>
          </p:cNvPicPr>
          <p:nvPr/>
        </p:nvPicPr>
        <p:blipFill>
          <a:blip r:embed="rId10"/>
          <a:srcRect/>
          <a:stretch>
            <a:fillRect/>
          </a:stretch>
        </p:blipFill>
        <p:spPr bwMode="auto">
          <a:xfrm>
            <a:off x="6438900" y="457200"/>
            <a:ext cx="2705100" cy="3588766"/>
          </a:xfrm>
          <a:prstGeom prst="rect">
            <a:avLst/>
          </a:prstGeom>
          <a:noFill/>
        </p:spPr>
      </p:pic>
      <p:pic>
        <p:nvPicPr>
          <p:cNvPr id="17411" name="Picture 3" descr="C:\Users\Семен\Desktop\362174_98__096.jpg"/>
          <p:cNvPicPr>
            <a:picLocks noChangeAspect="1" noChangeArrowheads="1"/>
          </p:cNvPicPr>
          <p:nvPr/>
        </p:nvPicPr>
        <p:blipFill>
          <a:blip r:embed="rId11"/>
          <a:srcRect/>
          <a:stretch>
            <a:fillRect/>
          </a:stretch>
        </p:blipFill>
        <p:spPr bwMode="auto">
          <a:xfrm>
            <a:off x="5257799" y="3352801"/>
            <a:ext cx="2422085" cy="3536430"/>
          </a:xfrm>
          <a:prstGeom prst="rect">
            <a:avLst/>
          </a:prstGeom>
          <a:noFill/>
        </p:spPr>
      </p:pic>
      <p:sp>
        <p:nvSpPr>
          <p:cNvPr id="6" name="Заголовок 1"/>
          <p:cNvSpPr>
            <a:spLocks noGrp="1"/>
          </p:cNvSpPr>
          <p:nvPr>
            <p:ph type="title"/>
          </p:nvPr>
        </p:nvSpPr>
        <p:spPr>
          <a:xfrm>
            <a:off x="457200" y="274638"/>
            <a:ext cx="8229600" cy="411162"/>
          </a:xfrm>
        </p:spPr>
        <p:txBody>
          <a:bodyPr>
            <a:normAutofit fontScale="90000"/>
          </a:bodyPr>
          <a:lstStyle/>
          <a:p>
            <a:r>
              <a:rPr lang="ru-RU" sz="3600" b="1" dirty="0" smtClean="0"/>
              <a:t>Сражение При Эль-Аламейне</a:t>
            </a:r>
            <a:r>
              <a:rPr lang="ru-RU" b="1" dirty="0" smtClean="0"/>
              <a:t> </a:t>
            </a:r>
            <a:r>
              <a:rPr lang="ru-RU" sz="3600" b="1" dirty="0" smtClean="0"/>
              <a:t>23.10 – 11.11 1942г.</a:t>
            </a:r>
            <a:endParaRPr lang="ru-RU"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381000"/>
          </a:xfrm>
        </p:spPr>
        <p:txBody>
          <a:bodyPr>
            <a:normAutofit fontScale="90000"/>
          </a:bodyPr>
          <a:lstStyle/>
          <a:p>
            <a:r>
              <a:rPr lang="ru-RU" b="1" dirty="0" smtClean="0"/>
              <a:t>Сражение При Эль-Аламейне</a:t>
            </a:r>
            <a:br>
              <a:rPr lang="ru-RU" b="1" dirty="0" smtClean="0"/>
            </a:br>
            <a:endParaRPr lang="ru-RU" dirty="0"/>
          </a:p>
        </p:txBody>
      </p:sp>
      <p:sp>
        <p:nvSpPr>
          <p:cNvPr id="3" name="Содержимое 2"/>
          <p:cNvSpPr>
            <a:spLocks noGrp="1"/>
          </p:cNvSpPr>
          <p:nvPr>
            <p:ph idx="1"/>
          </p:nvPr>
        </p:nvSpPr>
        <p:spPr>
          <a:xfrm>
            <a:off x="152400" y="609600"/>
            <a:ext cx="4648200" cy="6248400"/>
          </a:xfrm>
        </p:spPr>
        <p:txBody>
          <a:bodyPr>
            <a:normAutofit fontScale="92500" lnSpcReduction="10000"/>
          </a:bodyPr>
          <a:lstStyle/>
          <a:p>
            <a:pPr>
              <a:buNone/>
            </a:pPr>
            <a:r>
              <a:rPr lang="ru-RU" sz="2000" b="1" dirty="0" smtClean="0"/>
              <a:t>23 октября 1942 года, после трехдневной </a:t>
            </a:r>
            <a:r>
              <a:rPr lang="ru-RU" sz="2000" dirty="0" smtClean="0"/>
              <a:t>предварительной авиационной и 20-минутной артиллерийской подготовки, </a:t>
            </a:r>
            <a:r>
              <a:rPr lang="ru-RU" sz="2000" b="1" dirty="0" smtClean="0"/>
              <a:t>английские войска перешли в </a:t>
            </a:r>
            <a:r>
              <a:rPr lang="ru-RU" sz="2000" dirty="0" smtClean="0"/>
              <a:t>наступление.</a:t>
            </a:r>
          </a:p>
          <a:p>
            <a:pPr>
              <a:buNone/>
            </a:pPr>
            <a:r>
              <a:rPr lang="ru-RU" sz="2000" dirty="0" smtClean="0"/>
              <a:t>Прорыв вылился в медленное "</a:t>
            </a:r>
            <a:r>
              <a:rPr lang="ru-RU" sz="2000" dirty="0" err="1" smtClean="0"/>
              <a:t>прогрызание</a:t>
            </a:r>
            <a:r>
              <a:rPr lang="ru-RU" sz="2000" dirty="0" smtClean="0"/>
              <a:t>" оборонительных позиций противника.  К 27 октября английские войска продвинулись лишь на 7 км.</a:t>
            </a:r>
          </a:p>
          <a:p>
            <a:pPr>
              <a:buNone/>
            </a:pPr>
            <a:r>
              <a:rPr lang="ru-RU" sz="2000" dirty="0" smtClean="0"/>
              <a:t>На рассвете </a:t>
            </a:r>
            <a:r>
              <a:rPr lang="ru-RU" sz="2000" b="1" dirty="0" smtClean="0"/>
              <a:t>2 ноября английские войска начали наступление на </a:t>
            </a:r>
            <a:r>
              <a:rPr lang="ru-RU" sz="2000" dirty="0" smtClean="0"/>
              <a:t>четырехкилометровом фронте на направлении главного удара. Большое количество крейсерских танков, брошенных вперед, ценой больших потерь преодолело последние минные поля противника. Во второй половине дня </a:t>
            </a:r>
            <a:r>
              <a:rPr lang="ru-RU" sz="2000" dirty="0" err="1" smtClean="0"/>
              <a:t>Роммель</a:t>
            </a:r>
            <a:r>
              <a:rPr lang="ru-RU" sz="2000" dirty="0" smtClean="0"/>
              <a:t> нанес контрудар силами 15-й и 21-й танковых дивизий. Контратакующих встретил сильный огонь артиллерии и мощные удары авиации.</a:t>
            </a:r>
            <a:endParaRPr lang="ru-RU" sz="2000" dirty="0"/>
          </a:p>
        </p:txBody>
      </p:sp>
      <p:pic>
        <p:nvPicPr>
          <p:cNvPr id="19458" name="Picture 2" descr="C:\Users\Семен\Desktop\scale_1200.jpg"/>
          <p:cNvPicPr>
            <a:picLocks noChangeAspect="1" noChangeArrowheads="1"/>
          </p:cNvPicPr>
          <p:nvPr/>
        </p:nvPicPr>
        <p:blipFill>
          <a:blip r:embed="rId2"/>
          <a:srcRect/>
          <a:stretch>
            <a:fillRect/>
          </a:stretch>
        </p:blipFill>
        <p:spPr bwMode="auto">
          <a:xfrm>
            <a:off x="5016351" y="457200"/>
            <a:ext cx="3848249" cy="5562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457200"/>
          </a:xfrm>
        </p:spPr>
        <p:txBody>
          <a:bodyPr>
            <a:normAutofit fontScale="90000"/>
          </a:bodyPr>
          <a:lstStyle/>
          <a:p>
            <a:r>
              <a:rPr lang="ru-RU" b="1" dirty="0" smtClean="0"/>
              <a:t>Сражение При Эль-Аламейне</a:t>
            </a:r>
            <a:br>
              <a:rPr lang="ru-RU" b="1" dirty="0" smtClean="0"/>
            </a:br>
            <a:endParaRPr lang="ru-RU" dirty="0"/>
          </a:p>
        </p:txBody>
      </p:sp>
      <p:sp>
        <p:nvSpPr>
          <p:cNvPr id="3" name="Содержимое 2"/>
          <p:cNvSpPr>
            <a:spLocks noGrp="1"/>
          </p:cNvSpPr>
          <p:nvPr>
            <p:ph idx="1"/>
          </p:nvPr>
        </p:nvSpPr>
        <p:spPr>
          <a:xfrm>
            <a:off x="0" y="457200"/>
            <a:ext cx="4953000" cy="6400800"/>
          </a:xfrm>
        </p:spPr>
        <p:txBody>
          <a:bodyPr>
            <a:normAutofit fontScale="25000" lnSpcReduction="20000"/>
          </a:bodyPr>
          <a:lstStyle/>
          <a:p>
            <a:pPr>
              <a:buNone/>
            </a:pPr>
            <a:r>
              <a:rPr lang="ru-RU" dirty="0" smtClean="0"/>
              <a:t> </a:t>
            </a:r>
            <a:r>
              <a:rPr lang="ru-RU" sz="7200" dirty="0" smtClean="0"/>
              <a:t>В районе </a:t>
            </a:r>
            <a:r>
              <a:rPr lang="ru-RU" sz="7200" dirty="0" err="1" smtClean="0"/>
              <a:t>Тель-Эль-Аккакира</a:t>
            </a:r>
            <a:r>
              <a:rPr lang="ru-RU" sz="7200" dirty="0" smtClean="0"/>
              <a:t> произошел ожесточенный танковый бой с выдвинутыми 1-й и 10-й бронетанковыми дивизиями англичан. </a:t>
            </a:r>
            <a:r>
              <a:rPr lang="ru-RU" sz="7200" dirty="0" err="1" smtClean="0"/>
              <a:t>Роммель</a:t>
            </a:r>
            <a:r>
              <a:rPr lang="ru-RU" sz="7200" dirty="0" smtClean="0"/>
              <a:t> начал выводить свои дивизии из боя, решил отступить. На следующий день категорический приказ Гитлера заставил его повернуть назад и попытаться любой ценой удержать позиции под Эль-Аламейном.</a:t>
            </a:r>
          </a:p>
          <a:p>
            <a:pPr>
              <a:buNone/>
            </a:pPr>
            <a:r>
              <a:rPr lang="ru-RU" sz="7200" b="1" dirty="0" smtClean="0"/>
              <a:t> 4 ноября англичане наконец прорвали фронт</a:t>
            </a:r>
            <a:r>
              <a:rPr lang="ru-RU" sz="7200" dirty="0" smtClean="0"/>
              <a:t>. В прорыв устремились главные силы, обходя правый фланг приморской группировки противника. Появилась реальная возможность охвата и уничтожения приморской группировки итало-немецких войск. </a:t>
            </a:r>
            <a:r>
              <a:rPr lang="ru-RU" sz="7200" b="1" dirty="0" err="1" smtClean="0"/>
              <a:t>Роммель</a:t>
            </a:r>
            <a:r>
              <a:rPr lang="ru-RU" sz="7200" b="1" dirty="0" smtClean="0"/>
              <a:t> отдал приказ об отходе </a:t>
            </a:r>
            <a:r>
              <a:rPr lang="ru-RU" sz="7200" dirty="0" smtClean="0"/>
              <a:t>из Египта. При этом он забрал у итальянцев запасы пресной воды и почти весь автотранспорт. 4 итальянские пехотные дивизии (30 тысяч солдат и офицеров), брошенные своим союзником, капитулировали..)</a:t>
            </a:r>
            <a:r>
              <a:rPr lang="ru-RU" sz="7200" b="1" dirty="0" smtClean="0"/>
              <a:t>Англичане преследовали </a:t>
            </a:r>
            <a:r>
              <a:rPr lang="ru-RU" sz="7200" b="1" dirty="0" err="1" smtClean="0"/>
              <a:t>Роммеля</a:t>
            </a:r>
            <a:r>
              <a:rPr lang="ru-RU" sz="7200" b="1" dirty="0" smtClean="0"/>
              <a:t> слишком медленно</a:t>
            </a:r>
            <a:r>
              <a:rPr lang="ru-RU" sz="7200" dirty="0" smtClean="0"/>
              <a:t>. Их попытки окружить противника были слишком ограниченными, осторожными, запоздалыми</a:t>
            </a:r>
            <a:r>
              <a:rPr lang="ru-RU" sz="7200" b="1" dirty="0" smtClean="0"/>
              <a:t>.  </a:t>
            </a:r>
            <a:r>
              <a:rPr lang="ru-RU" sz="7200" b="1" dirty="0" err="1" smtClean="0"/>
              <a:t>Роммель</a:t>
            </a:r>
            <a:r>
              <a:rPr lang="ru-RU" sz="7200" b="1" dirty="0" smtClean="0"/>
              <a:t> ушёл.</a:t>
            </a:r>
          </a:p>
          <a:p>
            <a:endParaRPr lang="ru-RU" sz="7200" dirty="0"/>
          </a:p>
        </p:txBody>
      </p:sp>
      <p:pic>
        <p:nvPicPr>
          <p:cNvPr id="18434" name="Picture 2" descr="C:\Users\Семен\Desktop\image001-17.jpg"/>
          <p:cNvPicPr>
            <a:picLocks noChangeAspect="1" noChangeArrowheads="1"/>
          </p:cNvPicPr>
          <p:nvPr/>
        </p:nvPicPr>
        <p:blipFill>
          <a:blip r:embed="rId2"/>
          <a:srcRect/>
          <a:stretch>
            <a:fillRect/>
          </a:stretch>
        </p:blipFill>
        <p:spPr bwMode="auto">
          <a:xfrm>
            <a:off x="4715418" y="1600200"/>
            <a:ext cx="4317457" cy="3352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 </a:t>
            </a:r>
            <a:r>
              <a:rPr lang="ru-RU" b="1" dirty="0" smtClean="0"/>
              <a:t>Для сравнения</a:t>
            </a:r>
            <a:endParaRPr lang="ru-RU" b="1" dirty="0"/>
          </a:p>
        </p:txBody>
      </p:sp>
      <p:sp>
        <p:nvSpPr>
          <p:cNvPr id="3" name="Содержимое 2"/>
          <p:cNvSpPr>
            <a:spLocks noGrp="1"/>
          </p:cNvSpPr>
          <p:nvPr>
            <p:ph idx="1"/>
          </p:nvPr>
        </p:nvSpPr>
        <p:spPr>
          <a:xfrm>
            <a:off x="0" y="914401"/>
            <a:ext cx="9144000" cy="2286000"/>
          </a:xfrm>
        </p:spPr>
        <p:txBody>
          <a:bodyPr>
            <a:normAutofit fontScale="62500" lnSpcReduction="20000"/>
          </a:bodyPr>
          <a:lstStyle/>
          <a:p>
            <a:pPr>
              <a:buNone/>
            </a:pPr>
            <a:r>
              <a:rPr lang="ru-RU" dirty="0" smtClean="0"/>
              <a:t>  За время сражения под Эль-Аламейном итало-немецкие войска потеряли 55 тысяч убитыми, ранеными и пленными, 320 танков и около 1 тысячи орудий. В некоторых источниках приводятся другие данные. Английские потери составили 13,5 тысяч человек убитыми, ранеными и пропавшими без вести. Из строя вышло 432 танка.</a:t>
            </a:r>
          </a:p>
          <a:p>
            <a:pPr>
              <a:buNone/>
            </a:pPr>
            <a:r>
              <a:rPr lang="ru-RU" dirty="0" smtClean="0"/>
              <a:t>   Победа англичан под Эль-Аламейном была первым значительным успехом английских войск в </a:t>
            </a:r>
            <a:r>
              <a:rPr lang="ru-RU" dirty="0" err="1" smtClean="0"/>
              <a:t>Северо-Африканской</a:t>
            </a:r>
            <a:r>
              <a:rPr lang="ru-RU" dirty="0" smtClean="0"/>
              <a:t> кампании 1940-1943 годов.</a:t>
            </a:r>
          </a:p>
          <a:p>
            <a:endParaRPr lang="ru-RU" dirty="0"/>
          </a:p>
        </p:txBody>
      </p:sp>
      <p:pic>
        <p:nvPicPr>
          <p:cNvPr id="20482" name="Picture 2" descr="C:\Users\Семен\Desktop\scale_1200 (1).jpg"/>
          <p:cNvPicPr>
            <a:picLocks noChangeAspect="1" noChangeArrowheads="1"/>
          </p:cNvPicPr>
          <p:nvPr/>
        </p:nvPicPr>
        <p:blipFill>
          <a:blip r:embed="rId2"/>
          <a:srcRect/>
          <a:stretch>
            <a:fillRect/>
          </a:stretch>
        </p:blipFill>
        <p:spPr bwMode="auto">
          <a:xfrm>
            <a:off x="1066800" y="2819400"/>
            <a:ext cx="6934200" cy="37973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33400"/>
          </a:xfrm>
        </p:spPr>
        <p:txBody>
          <a:bodyPr>
            <a:normAutofit fontScale="90000"/>
          </a:bodyPr>
          <a:lstStyle/>
          <a:p>
            <a:r>
              <a:rPr lang="ru-RU" dirty="0" smtClean="0"/>
              <a:t>  </a:t>
            </a:r>
            <a:r>
              <a:rPr lang="ru-RU" sz="3600" b="1" dirty="0" smtClean="0"/>
              <a:t>Значение битвы под Эль- </a:t>
            </a:r>
            <a:r>
              <a:rPr lang="ru-RU" sz="3600" b="1" dirty="0" err="1" smtClean="0"/>
              <a:t>Аламейном</a:t>
            </a:r>
            <a:endParaRPr lang="ru-RU" sz="3600" b="1" dirty="0"/>
          </a:p>
        </p:txBody>
      </p:sp>
      <p:sp>
        <p:nvSpPr>
          <p:cNvPr id="3" name="Содержимое 2"/>
          <p:cNvSpPr>
            <a:spLocks noGrp="1"/>
          </p:cNvSpPr>
          <p:nvPr>
            <p:ph idx="1"/>
          </p:nvPr>
        </p:nvSpPr>
        <p:spPr>
          <a:xfrm>
            <a:off x="0" y="762000"/>
            <a:ext cx="9144000" cy="3352800"/>
          </a:xfrm>
        </p:spPr>
        <p:txBody>
          <a:bodyPr>
            <a:normAutofit fontScale="62500" lnSpcReduction="20000"/>
          </a:bodyPr>
          <a:lstStyle/>
          <a:p>
            <a:r>
              <a:rPr lang="ru-RU" dirty="0" smtClean="0"/>
              <a:t>Битву под Эль-Аламейном на Западе (прежде всего, в Англии) безосновательно считают переломным моментом во всей Второй мировой войне, сравнивая её по значимости со Сталинградским сражением. Чтобы развеять ореол «величайшей победы Монтгомери во Второй мировой войне», достаточно взглянуть на длительность операций, охват территории боевых действий, соотношение сил и потерь обеих сторон.</a:t>
            </a:r>
          </a:p>
          <a:p>
            <a:r>
              <a:rPr lang="ru-RU" dirty="0" smtClean="0"/>
              <a:t>Неоспоримым остаётся тот факт, что </a:t>
            </a:r>
            <a:r>
              <a:rPr lang="ru-RU" i="1" u="sng" dirty="0" smtClean="0"/>
              <a:t>после поражения у Эль-Аламейна танковая армия «Африка» окончательно утратила свою прежнюю мощь, численность и способность к ведению масштабных наступательных действий. </a:t>
            </a:r>
            <a:r>
              <a:rPr lang="ru-RU" dirty="0" smtClean="0"/>
              <a:t>Впрочем, </a:t>
            </a:r>
            <a:r>
              <a:rPr lang="ru-RU" dirty="0" err="1" smtClean="0"/>
              <a:t>Роммель</a:t>
            </a:r>
            <a:r>
              <a:rPr lang="ru-RU" dirty="0" smtClean="0"/>
              <a:t> по-прежнему оставался опаснейшим и грозным противником. </a:t>
            </a:r>
            <a:r>
              <a:rPr lang="ru-RU" i="1" u="sng" dirty="0" smtClean="0"/>
              <a:t>Однако стратегическая инициатива на пустынных просторах Киренаики полностью перешла в руки Британии.</a:t>
            </a:r>
          </a:p>
          <a:p>
            <a:endParaRPr lang="ru-RU" dirty="0"/>
          </a:p>
        </p:txBody>
      </p:sp>
      <p:pic>
        <p:nvPicPr>
          <p:cNvPr id="21506" name="Picture 2" descr="C:\Users\Семен\Desktop\scale_1200 (2).jpg"/>
          <p:cNvPicPr>
            <a:picLocks noChangeAspect="1" noChangeArrowheads="1"/>
          </p:cNvPicPr>
          <p:nvPr/>
        </p:nvPicPr>
        <p:blipFill>
          <a:blip r:embed="rId2"/>
          <a:srcRect/>
          <a:stretch>
            <a:fillRect/>
          </a:stretch>
        </p:blipFill>
        <p:spPr bwMode="auto">
          <a:xfrm>
            <a:off x="609600" y="3810000"/>
            <a:ext cx="8105775" cy="2895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3400"/>
          </a:xfrm>
        </p:spPr>
        <p:txBody>
          <a:bodyPr>
            <a:normAutofit fontScale="90000"/>
          </a:bodyPr>
          <a:lstStyle/>
          <a:p>
            <a:r>
              <a:rPr lang="ru-RU" dirty="0" smtClean="0"/>
              <a:t> </a:t>
            </a:r>
            <a:r>
              <a:rPr lang="ru-RU" b="1" dirty="0" smtClean="0"/>
              <a:t>Военные действия в Тихом океан</a:t>
            </a:r>
            <a:r>
              <a:rPr lang="ru-RU" dirty="0" smtClean="0"/>
              <a:t>е</a:t>
            </a:r>
            <a:endParaRPr lang="ru-RU" dirty="0"/>
          </a:p>
        </p:txBody>
      </p:sp>
      <p:sp>
        <p:nvSpPr>
          <p:cNvPr id="3" name="Объект 2"/>
          <p:cNvSpPr>
            <a:spLocks noGrp="1"/>
          </p:cNvSpPr>
          <p:nvPr>
            <p:ph idx="1"/>
          </p:nvPr>
        </p:nvSpPr>
        <p:spPr>
          <a:xfrm>
            <a:off x="0" y="533400"/>
            <a:ext cx="9144000" cy="2824162"/>
          </a:xfrm>
        </p:spPr>
        <p:txBody>
          <a:bodyPr>
            <a:normAutofit fontScale="70000" lnSpcReduction="20000"/>
          </a:bodyPr>
          <a:lstStyle/>
          <a:p>
            <a:pPr>
              <a:buNone/>
            </a:pPr>
            <a:r>
              <a:rPr lang="ru-RU" dirty="0" smtClean="0"/>
              <a:t>   Весной </a:t>
            </a:r>
            <a:r>
              <a:rPr lang="ru-RU" dirty="0"/>
              <a:t>1942 года для США и Англии на Азиатско-Тихоокеанском театре сохранялась неблагоприятная военная обстановка. Зимой 1941–1942 гг. США и Англия понесли тяжелые потери в военно-морских силах, лишились важных стратегических позиций и пунктов: Гонконга, Сингапура, британской Малайи, части Бирмы, Филиппин, Голландской Индии, Новой Британии, большей части Новой Гвинеи, Соломоновых и ряда других островов в Тихом океане. Японская империя совершила ряд успешных военных операций, захватив важнейшие стратегические районы и богатые источники сырья.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7554" y="3000372"/>
            <a:ext cx="5572164" cy="3686178"/>
          </a:xfrm>
          <a:prstGeom prst="rect">
            <a:avLst/>
          </a:prstGeom>
        </p:spPr>
      </p:pic>
    </p:spTree>
    <p:extLst>
      <p:ext uri="{BB962C8B-B14F-4D97-AF65-F5344CB8AC3E}">
        <p14:creationId xmlns:p14="http://schemas.microsoft.com/office/powerpoint/2010/main" xmlns="" val="404498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00042"/>
          </a:xfrm>
        </p:spPr>
        <p:txBody>
          <a:bodyPr>
            <a:normAutofit fontScale="90000"/>
          </a:bodyPr>
          <a:lstStyle/>
          <a:p>
            <a:r>
              <a:rPr lang="ru-RU" b="1" dirty="0" smtClean="0"/>
              <a:t>Военные действия в Тихом океан</a:t>
            </a:r>
            <a:r>
              <a:rPr lang="ru-RU" dirty="0" smtClean="0"/>
              <a:t>е</a:t>
            </a:r>
            <a:endParaRPr lang="ru-RU" dirty="0"/>
          </a:p>
        </p:txBody>
      </p:sp>
      <p:sp>
        <p:nvSpPr>
          <p:cNvPr id="3" name="Объект 2"/>
          <p:cNvSpPr>
            <a:spLocks noGrp="1"/>
          </p:cNvSpPr>
          <p:nvPr>
            <p:ph idx="1"/>
          </p:nvPr>
        </p:nvSpPr>
        <p:spPr>
          <a:xfrm>
            <a:off x="0" y="571480"/>
            <a:ext cx="4929190" cy="6286520"/>
          </a:xfrm>
        </p:spPr>
        <p:txBody>
          <a:bodyPr>
            <a:normAutofit fontScale="92500" lnSpcReduction="10000"/>
          </a:bodyPr>
          <a:lstStyle/>
          <a:p>
            <a:pPr>
              <a:buNone/>
            </a:pPr>
            <a:r>
              <a:rPr lang="ru-RU" sz="2000" dirty="0" smtClean="0"/>
              <a:t> Ухудшилось </a:t>
            </a:r>
            <a:r>
              <a:rPr lang="ru-RU" sz="2000" dirty="0"/>
              <a:t>положение Китая, который продолжал борьбу с японскими захватчиками. Нависла угроза вторжения японцев в Австралию, на Гавайи, Цейлон и в Индию. Усложнилось положение с морскими коммуникациями в Тихом и Индийском океане, а значит и ситуация с переброской войск, подкреплений и припасов</a:t>
            </a:r>
            <a:r>
              <a:rPr lang="ru-RU" sz="2000" dirty="0" smtClean="0"/>
              <a:t>.</a:t>
            </a:r>
          </a:p>
          <a:p>
            <a:endParaRPr lang="ru-RU" sz="2000" dirty="0"/>
          </a:p>
          <a:p>
            <a:pPr>
              <a:buNone/>
            </a:pPr>
            <a:r>
              <a:rPr lang="ru-RU" sz="2000" b="1" dirty="0" smtClean="0"/>
              <a:t> Однако </a:t>
            </a:r>
            <a:r>
              <a:rPr lang="ru-RU" sz="2000" b="1" dirty="0"/>
              <a:t>Япония не смогла нанести решительное поражение США в Тихом океане в ходе блицкрига. </a:t>
            </a:r>
            <a:r>
              <a:rPr lang="ru-RU" sz="2000" dirty="0"/>
              <a:t>Война перешла </a:t>
            </a:r>
            <a:r>
              <a:rPr lang="ru-RU" sz="2000" b="1" dirty="0"/>
              <a:t>в затяжную стадию. </a:t>
            </a:r>
            <a:r>
              <a:rPr lang="ru-RU" sz="2000" dirty="0"/>
              <a:t>Начало сказываться огромное военно-экономическое превосходство США (не считая Британской империи и её доминионов, колоний) над ограниченным военно-экономическим потенциалом Японской империи. Господство Японии на море, в воздухе и на суше быстро подошло к концу.</a:t>
            </a:r>
          </a:p>
        </p:txBody>
      </p:sp>
      <p:pic>
        <p:nvPicPr>
          <p:cNvPr id="4" name="Объект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0600" y="1142984"/>
            <a:ext cx="4343400" cy="3757616"/>
          </a:xfrm>
          <a:prstGeom prst="rect">
            <a:avLst/>
          </a:prstGeom>
        </p:spPr>
      </p:pic>
    </p:spTree>
    <p:extLst>
      <p:ext uri="{BB962C8B-B14F-4D97-AF65-F5344CB8AC3E}">
        <p14:creationId xmlns:p14="http://schemas.microsoft.com/office/powerpoint/2010/main" xmlns="" val="587670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normAutofit fontScale="90000"/>
          </a:bodyPr>
          <a:lstStyle/>
          <a:p>
            <a:r>
              <a:rPr lang="ru-RU" dirty="0" smtClean="0"/>
              <a:t> </a:t>
            </a:r>
            <a:r>
              <a:rPr lang="ru-RU" sz="3100" dirty="0" smtClean="0"/>
              <a:t>Американский авианосец «Энтерпрайз» в Перл – </a:t>
            </a:r>
            <a:r>
              <a:rPr lang="ru-RU" sz="3100" dirty="0" err="1"/>
              <a:t>Х</a:t>
            </a:r>
            <a:r>
              <a:rPr lang="ru-RU" sz="3100" dirty="0" err="1" smtClean="0"/>
              <a:t>арборе</a:t>
            </a:r>
            <a:r>
              <a:rPr lang="ru-RU" sz="3100" dirty="0" smtClean="0"/>
              <a:t> накануне сражения при </a:t>
            </a:r>
            <a:r>
              <a:rPr lang="ru-RU" sz="3100" dirty="0" err="1" smtClean="0"/>
              <a:t>Мидуэе</a:t>
            </a:r>
            <a:endParaRPr lang="ru-RU" sz="31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887" y="1278775"/>
            <a:ext cx="8909713" cy="5426825"/>
          </a:xfrm>
        </p:spPr>
      </p:pic>
    </p:spTree>
    <p:extLst>
      <p:ext uri="{BB962C8B-B14F-4D97-AF65-F5344CB8AC3E}">
        <p14:creationId xmlns:p14="http://schemas.microsoft.com/office/powerpoint/2010/main" xmlns="" val="260626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 Сражения коренного перелома</a:t>
            </a:r>
            <a:endParaRPr lang="ru-RU" dirty="0"/>
          </a:p>
        </p:txBody>
      </p:sp>
      <p:sp>
        <p:nvSpPr>
          <p:cNvPr id="3" name="Содержимое 2"/>
          <p:cNvSpPr>
            <a:spLocks noGrp="1"/>
          </p:cNvSpPr>
          <p:nvPr>
            <p:ph idx="1"/>
          </p:nvPr>
        </p:nvSpPr>
        <p:spPr>
          <a:xfrm>
            <a:off x="457200" y="990600"/>
            <a:ext cx="8229600" cy="5135563"/>
          </a:xfrm>
        </p:spPr>
        <p:txBody>
          <a:bodyPr/>
          <a:lstStyle/>
          <a:p>
            <a:pPr>
              <a:buNone/>
            </a:pPr>
            <a:r>
              <a:rPr lang="ru-RU" dirty="0" smtClean="0"/>
              <a:t> Во второй Мировой войне:</a:t>
            </a:r>
          </a:p>
          <a:p>
            <a:pPr>
              <a:buNone/>
            </a:pPr>
            <a:r>
              <a:rPr lang="ru-RU" dirty="0" smtClean="0"/>
              <a:t> Сражение под Эль </a:t>
            </a:r>
            <a:r>
              <a:rPr lang="ru-RU" dirty="0" err="1" smtClean="0"/>
              <a:t>Аламейном</a:t>
            </a:r>
            <a:r>
              <a:rPr lang="ru-RU" dirty="0" smtClean="0"/>
              <a:t>,  Сражение у атолла </a:t>
            </a:r>
            <a:r>
              <a:rPr lang="ru-RU" dirty="0" err="1" smtClean="0"/>
              <a:t>Мидуэй</a:t>
            </a:r>
            <a:endParaRPr lang="ru-RU" dirty="0" smtClean="0"/>
          </a:p>
          <a:p>
            <a:pPr>
              <a:buNone/>
            </a:pPr>
            <a:endParaRPr lang="ru-RU" dirty="0" smtClean="0"/>
          </a:p>
          <a:p>
            <a:pPr>
              <a:buNone/>
            </a:pPr>
            <a:r>
              <a:rPr lang="ru-RU" dirty="0" smtClean="0"/>
              <a:t> В Великой отечественной войне:</a:t>
            </a:r>
          </a:p>
          <a:p>
            <a:pPr>
              <a:buNone/>
            </a:pPr>
            <a:r>
              <a:rPr lang="ru-RU" dirty="0" smtClean="0"/>
              <a:t> Сталинградская битва</a:t>
            </a:r>
          </a:p>
          <a:p>
            <a:pPr>
              <a:buNone/>
            </a:pPr>
            <a:r>
              <a:rPr lang="ru-RU" dirty="0" smtClean="0"/>
              <a:t> Сражение на курской Дуге</a:t>
            </a:r>
          </a:p>
          <a:p>
            <a:pPr>
              <a:buNone/>
            </a:pPr>
            <a:r>
              <a:rPr lang="ru-RU" dirty="0" smtClean="0"/>
              <a:t> Форсирование Днепра и освобождение Киева</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9144000" cy="457200"/>
          </a:xfrm>
        </p:spPr>
        <p:txBody>
          <a:bodyPr>
            <a:normAutofit fontScale="90000"/>
          </a:bodyPr>
          <a:lstStyle/>
          <a:p>
            <a:r>
              <a:rPr lang="ru-RU" dirty="0" smtClean="0"/>
              <a:t> </a:t>
            </a:r>
            <a:r>
              <a:rPr lang="ru-RU" sz="3600" b="1" dirty="0" smtClean="0"/>
              <a:t>Сражение у атолла </a:t>
            </a:r>
            <a:r>
              <a:rPr lang="ru-RU" sz="3600" b="1" dirty="0" err="1" smtClean="0"/>
              <a:t>Мидуэй</a:t>
            </a:r>
            <a:r>
              <a:rPr lang="ru-RU" sz="3600" b="1" dirty="0" smtClean="0"/>
              <a:t> 4-7 июня 1942 года</a:t>
            </a:r>
            <a:endParaRPr lang="ru-RU" sz="3600" b="1" dirty="0"/>
          </a:p>
        </p:txBody>
      </p:sp>
      <p:sp>
        <p:nvSpPr>
          <p:cNvPr id="3" name="Содержимое 2"/>
          <p:cNvSpPr>
            <a:spLocks noGrp="1"/>
          </p:cNvSpPr>
          <p:nvPr>
            <p:ph idx="1"/>
          </p:nvPr>
        </p:nvSpPr>
        <p:spPr>
          <a:xfrm>
            <a:off x="152400" y="762000"/>
            <a:ext cx="4876800" cy="6096000"/>
          </a:xfrm>
        </p:spPr>
        <p:txBody>
          <a:bodyPr>
            <a:normAutofit fontScale="62500" lnSpcReduction="20000"/>
          </a:bodyPr>
          <a:lstStyle/>
          <a:p>
            <a:pPr>
              <a:buNone/>
            </a:pPr>
            <a:r>
              <a:rPr lang="ru-RU" dirty="0" smtClean="0"/>
              <a:t>   Во второй половине 1942 г. произошли решающие сражения, которые позволили остановить продвижение армий стран «оси» и начать контрнаступление войскам антигитлеровской коалиции. </a:t>
            </a:r>
          </a:p>
          <a:p>
            <a:pPr>
              <a:buNone/>
            </a:pPr>
            <a:r>
              <a:rPr lang="ru-RU" dirty="0" smtClean="0"/>
              <a:t>    В июне </a:t>
            </a:r>
            <a:r>
              <a:rPr lang="ru-RU" b="1" dirty="0" smtClean="0"/>
              <a:t>1942</a:t>
            </a:r>
            <a:r>
              <a:rPr lang="ru-RU" dirty="0" smtClean="0"/>
              <a:t> г. </a:t>
            </a:r>
            <a:r>
              <a:rPr lang="ru-RU" b="1" dirty="0" smtClean="0"/>
              <a:t>в морском сражении у атолла </a:t>
            </a:r>
            <a:r>
              <a:rPr lang="ru-RU" b="1" dirty="0" err="1" smtClean="0"/>
              <a:t>Мидуэй</a:t>
            </a:r>
            <a:r>
              <a:rPr lang="ru-RU" dirty="0" smtClean="0"/>
              <a:t> тяжелейшее поражение потерпел японский военно-морской флот. </a:t>
            </a:r>
          </a:p>
          <a:p>
            <a:pPr>
              <a:buNone/>
            </a:pPr>
            <a:r>
              <a:rPr lang="ru-RU" dirty="0" smtClean="0"/>
              <a:t>Американцы потеряли всего один авианосец, а японцы лишились четырёх и были вынуждены перейти к обороне. Сбылся прогноз </a:t>
            </a:r>
            <a:r>
              <a:rPr lang="ru-RU" b="1" dirty="0" smtClean="0"/>
              <a:t>адмирала </a:t>
            </a:r>
            <a:r>
              <a:rPr lang="ru-RU" b="1" dirty="0" err="1" smtClean="0"/>
              <a:t>Ямамото</a:t>
            </a:r>
            <a:r>
              <a:rPr lang="ru-RU" dirty="0" smtClean="0"/>
              <a:t> на войну Японии с США: </a:t>
            </a:r>
            <a:r>
              <a:rPr lang="ru-RU" i="1" dirty="0" smtClean="0"/>
              <a:t>«Я буду неудержимо двигаться вперёд в течение половины или целого года, но я абсолютно не ручаюсь за второй или третий год».</a:t>
            </a:r>
          </a:p>
          <a:p>
            <a:pPr>
              <a:buNone/>
            </a:pPr>
            <a:r>
              <a:rPr lang="ru-RU" dirty="0" smtClean="0"/>
              <a:t> Сам </a:t>
            </a:r>
            <a:r>
              <a:rPr lang="ru-RU" dirty="0" err="1" smtClean="0"/>
              <a:t>Ямамото</a:t>
            </a:r>
            <a:r>
              <a:rPr lang="ru-RU" dirty="0" smtClean="0"/>
              <a:t> погиб в апреле 1943 г., что нанесло сильный удар по боевому духу японцев. </a:t>
            </a:r>
          </a:p>
          <a:p>
            <a:endParaRPr lang="ru-RU" dirty="0"/>
          </a:p>
        </p:txBody>
      </p:sp>
      <p:pic>
        <p:nvPicPr>
          <p:cNvPr id="22530" name="Picture 2" descr="C:\Users\Семен\Desktop\scale_1200 (3).jpg"/>
          <p:cNvPicPr>
            <a:picLocks noChangeAspect="1" noChangeArrowheads="1"/>
          </p:cNvPicPr>
          <p:nvPr/>
        </p:nvPicPr>
        <p:blipFill>
          <a:blip r:embed="rId2"/>
          <a:srcRect/>
          <a:stretch>
            <a:fillRect/>
          </a:stretch>
        </p:blipFill>
        <p:spPr bwMode="auto">
          <a:xfrm>
            <a:off x="4953000" y="1447800"/>
            <a:ext cx="4080656" cy="3733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67800" cy="487362"/>
          </a:xfrm>
        </p:spPr>
        <p:txBody>
          <a:bodyPr>
            <a:noAutofit/>
          </a:bodyPr>
          <a:lstStyle/>
          <a:p>
            <a:r>
              <a:rPr lang="ru-RU" sz="3200" b="1" dirty="0" smtClean="0"/>
              <a:t>Сражение у атолла </a:t>
            </a:r>
            <a:r>
              <a:rPr lang="ru-RU" sz="3200" b="1" dirty="0" err="1" smtClean="0"/>
              <a:t>Мидуэй</a:t>
            </a:r>
            <a:r>
              <a:rPr lang="ru-RU" sz="3200" b="1" dirty="0" smtClean="0"/>
              <a:t> 4-7 июня 1942 г.</a:t>
            </a:r>
            <a:endParaRPr lang="ru-RU" sz="3200" dirty="0"/>
          </a:p>
        </p:txBody>
      </p:sp>
      <p:sp>
        <p:nvSpPr>
          <p:cNvPr id="3" name="Содержимое 2"/>
          <p:cNvSpPr>
            <a:spLocks noGrp="1"/>
          </p:cNvSpPr>
          <p:nvPr>
            <p:ph idx="1"/>
          </p:nvPr>
        </p:nvSpPr>
        <p:spPr>
          <a:xfrm>
            <a:off x="4343400" y="762000"/>
            <a:ext cx="4800600" cy="5943600"/>
          </a:xfrm>
        </p:spPr>
        <p:txBody>
          <a:bodyPr>
            <a:normAutofit fontScale="77500" lnSpcReduction="20000"/>
          </a:bodyPr>
          <a:lstStyle/>
          <a:p>
            <a:pPr>
              <a:buNone/>
            </a:pPr>
            <a:r>
              <a:rPr lang="ru-RU" dirty="0" smtClean="0"/>
              <a:t>4 июня 1942 года произошло сражение у атолла </a:t>
            </a:r>
            <a:r>
              <a:rPr lang="ru-RU" dirty="0" err="1" smtClean="0"/>
              <a:t>Мидуэй</a:t>
            </a:r>
            <a:r>
              <a:rPr lang="ru-RU" dirty="0" smtClean="0"/>
              <a:t>. Оно стало поворотной точкой в войне на Тихом океане. Япония потеряла 4 тяжелых авианосца («</a:t>
            </a:r>
            <a:r>
              <a:rPr lang="ru-RU" dirty="0" err="1" smtClean="0"/>
              <a:t>Акаги</a:t>
            </a:r>
            <a:r>
              <a:rPr lang="ru-RU" dirty="0" smtClean="0"/>
              <a:t>», «</a:t>
            </a:r>
            <a:r>
              <a:rPr lang="ru-RU" dirty="0" err="1" smtClean="0"/>
              <a:t>Хирю</a:t>
            </a:r>
            <a:r>
              <a:rPr lang="ru-RU" dirty="0" smtClean="0"/>
              <a:t>», «</a:t>
            </a:r>
            <a:r>
              <a:rPr lang="ru-RU" dirty="0" err="1" smtClean="0"/>
              <a:t>Кага</a:t>
            </a:r>
            <a:r>
              <a:rPr lang="ru-RU" dirty="0" smtClean="0"/>
              <a:t>» и «Сорю»), а японская морская авиация понесла потери, от которых не смогла оправиться до конца войны. Самой невосполнимой потерей оказалась гибель сотен квалифицированных пилотов. Японский флот,  до конца лишился возможности эффективно действовать вне зон прикрытия береговой авиации. </a:t>
            </a:r>
            <a:endParaRPr lang="ru-RU" dirty="0"/>
          </a:p>
        </p:txBody>
      </p:sp>
      <p:pic>
        <p:nvPicPr>
          <p:cNvPr id="23554" name="Picture 2" descr="C:\Users\Семен\Desktop\Midway_Atoll-1.jpg"/>
          <p:cNvPicPr>
            <a:picLocks noChangeAspect="1" noChangeArrowheads="1"/>
          </p:cNvPicPr>
          <p:nvPr/>
        </p:nvPicPr>
        <p:blipFill>
          <a:blip r:embed="rId2"/>
          <a:srcRect/>
          <a:stretch>
            <a:fillRect/>
          </a:stretch>
        </p:blipFill>
        <p:spPr bwMode="auto">
          <a:xfrm>
            <a:off x="0" y="1447800"/>
            <a:ext cx="4644570" cy="4953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9144000" cy="304800"/>
          </a:xfrm>
        </p:spPr>
        <p:txBody>
          <a:bodyPr>
            <a:noAutofit/>
          </a:bodyPr>
          <a:lstStyle/>
          <a:p>
            <a:r>
              <a:rPr lang="ru-RU" sz="3200" b="1" dirty="0" smtClean="0"/>
              <a:t>Сражение у атолла </a:t>
            </a:r>
            <a:r>
              <a:rPr lang="ru-RU" sz="3200" b="1" dirty="0" err="1" smtClean="0"/>
              <a:t>Мидуэй</a:t>
            </a:r>
            <a:r>
              <a:rPr lang="ru-RU" sz="3200" b="1" dirty="0" smtClean="0"/>
              <a:t> 4-7 июня 1942 года</a:t>
            </a:r>
            <a:endParaRPr lang="ru-RU" sz="3200" dirty="0"/>
          </a:p>
        </p:txBody>
      </p:sp>
      <p:sp>
        <p:nvSpPr>
          <p:cNvPr id="3" name="Содержимое 2"/>
          <p:cNvSpPr>
            <a:spLocks noGrp="1"/>
          </p:cNvSpPr>
          <p:nvPr>
            <p:ph idx="1"/>
          </p:nvPr>
        </p:nvSpPr>
        <p:spPr>
          <a:xfrm>
            <a:off x="0" y="609600"/>
            <a:ext cx="9144000" cy="2133600"/>
          </a:xfrm>
        </p:spPr>
        <p:txBody>
          <a:bodyPr>
            <a:normAutofit fontScale="85000" lnSpcReduction="10000"/>
          </a:bodyPr>
          <a:lstStyle/>
          <a:p>
            <a:pPr>
              <a:buNone/>
            </a:pPr>
            <a:r>
              <a:rPr lang="ru-RU" dirty="0" smtClean="0"/>
              <a:t> </a:t>
            </a:r>
            <a:r>
              <a:rPr lang="ru-RU" sz="2200" dirty="0" smtClean="0"/>
              <a:t>Японцы намеревались занять </a:t>
            </a:r>
            <a:r>
              <a:rPr lang="ru-RU" sz="2200" dirty="0" err="1" smtClean="0"/>
              <a:t>Мидуэй</a:t>
            </a:r>
            <a:r>
              <a:rPr lang="ru-RU" sz="2200" dirty="0" smtClean="0"/>
              <a:t> с целью расширения «защитного периметра» своих островов. Операция служила подготовкой к дальнейшему наступлению на острова Фиджи и Самоа, а также к возможному вторжению на Гавайи.</a:t>
            </a:r>
          </a:p>
          <a:p>
            <a:pPr>
              <a:buNone/>
            </a:pPr>
            <a:r>
              <a:rPr lang="ru-RU" sz="2200" dirty="0" smtClean="0"/>
              <a:t>  Не рискуя совершать повторное нападение на основную базу американского флота в </a:t>
            </a:r>
            <a:r>
              <a:rPr lang="ru-RU" sz="2200" dirty="0" err="1" smtClean="0">
                <a:hlinkClick r:id="rId2" tooltip="Пёрл-Харбор"/>
              </a:rPr>
              <a:t>Пёрл-Харборе</a:t>
            </a:r>
            <a:r>
              <a:rPr lang="ru-RU" sz="2200" dirty="0" smtClean="0"/>
              <a:t>, японское командование решило атаковать базу на атолле </a:t>
            </a:r>
            <a:r>
              <a:rPr lang="ru-RU" sz="2200" dirty="0" err="1" smtClean="0"/>
              <a:t>Мидуэй</a:t>
            </a:r>
            <a:r>
              <a:rPr lang="ru-RU" sz="2200" dirty="0" smtClean="0"/>
              <a:t>. Как и в случае с атакой на </a:t>
            </a:r>
            <a:r>
              <a:rPr lang="ru-RU" sz="2200" dirty="0" err="1" smtClean="0"/>
              <a:t>Пёрл-Харбор</a:t>
            </a:r>
            <a:r>
              <a:rPr lang="ru-RU" sz="2200" dirty="0" smtClean="0"/>
              <a:t>, была сделана ставка на внезапность нападения.</a:t>
            </a:r>
          </a:p>
          <a:p>
            <a:pPr>
              <a:buNone/>
            </a:pPr>
            <a:endParaRPr lang="ru-RU" sz="2200" dirty="0" smtClean="0"/>
          </a:p>
          <a:p>
            <a:pPr>
              <a:buNone/>
            </a:pPr>
            <a:endParaRPr lang="ru-RU" sz="2200" dirty="0" smtClean="0"/>
          </a:p>
          <a:p>
            <a:pPr>
              <a:buNone/>
            </a:pPr>
            <a:endParaRPr lang="ru-RU" sz="2200" dirty="0" smtClean="0"/>
          </a:p>
          <a:p>
            <a:endParaRPr lang="ru-RU" dirty="0"/>
          </a:p>
        </p:txBody>
      </p:sp>
      <p:pic>
        <p:nvPicPr>
          <p:cNvPr id="24578" name="Picture 2" descr="C:\Users\Семен\Desktop\battle-midway-0.jpg"/>
          <p:cNvPicPr>
            <a:picLocks noChangeAspect="1" noChangeArrowheads="1"/>
          </p:cNvPicPr>
          <p:nvPr/>
        </p:nvPicPr>
        <p:blipFill>
          <a:blip r:embed="rId3"/>
          <a:srcRect/>
          <a:stretch>
            <a:fillRect/>
          </a:stretch>
        </p:blipFill>
        <p:spPr bwMode="auto">
          <a:xfrm>
            <a:off x="1527924" y="2674004"/>
            <a:ext cx="6168276" cy="41839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63562"/>
          </a:xfrm>
        </p:spPr>
        <p:txBody>
          <a:bodyPr>
            <a:noAutofit/>
          </a:bodyPr>
          <a:lstStyle/>
          <a:p>
            <a:r>
              <a:rPr lang="ru-RU" sz="3200" b="1" dirty="0" smtClean="0"/>
              <a:t>Сражение у атолла </a:t>
            </a:r>
            <a:r>
              <a:rPr lang="ru-RU" sz="3200" b="1" dirty="0" err="1" smtClean="0"/>
              <a:t>Мидуэй</a:t>
            </a:r>
            <a:r>
              <a:rPr lang="ru-RU" sz="3200" b="1" dirty="0" smtClean="0"/>
              <a:t> 4-7 июня 1942г.</a:t>
            </a:r>
            <a:endParaRPr lang="ru-RU" sz="3200" dirty="0"/>
          </a:p>
        </p:txBody>
      </p:sp>
      <p:sp>
        <p:nvSpPr>
          <p:cNvPr id="3" name="Содержимое 2"/>
          <p:cNvSpPr>
            <a:spLocks noGrp="1"/>
          </p:cNvSpPr>
          <p:nvPr>
            <p:ph idx="1"/>
          </p:nvPr>
        </p:nvSpPr>
        <p:spPr>
          <a:xfrm>
            <a:off x="304800" y="762000"/>
            <a:ext cx="8610600" cy="2971800"/>
          </a:xfrm>
        </p:spPr>
        <p:txBody>
          <a:bodyPr>
            <a:normAutofit fontScale="92500"/>
          </a:bodyPr>
          <a:lstStyle/>
          <a:p>
            <a:pPr>
              <a:buNone/>
            </a:pPr>
            <a:r>
              <a:rPr lang="ru-RU" dirty="0" smtClean="0"/>
              <a:t> </a:t>
            </a:r>
            <a:r>
              <a:rPr lang="ru-RU" sz="2000" dirty="0" smtClean="0"/>
              <a:t>Однако расчёт японцев на внезапность не оправдался.</a:t>
            </a:r>
          </a:p>
          <a:p>
            <a:pPr>
              <a:buNone/>
            </a:pPr>
            <a:r>
              <a:rPr lang="ru-RU" sz="2000" dirty="0" smtClean="0"/>
              <a:t>Американские бомбардировщики с </a:t>
            </a:r>
            <a:r>
              <a:rPr lang="ru-RU" sz="2000" dirty="0" err="1" smtClean="0"/>
              <a:t>Мидуэя</a:t>
            </a:r>
            <a:r>
              <a:rPr lang="ru-RU" sz="2000" dirty="0" smtClean="0"/>
              <a:t> действительно успели подняться до японского налёта и нанесли удар по японским авианосцам. Находившиеся поблизости друг от друга «</a:t>
            </a:r>
            <a:r>
              <a:rPr lang="ru-RU" sz="2000" dirty="0" err="1" smtClean="0"/>
              <a:t>Акаги</a:t>
            </a:r>
            <a:r>
              <a:rPr lang="ru-RU" sz="2000" dirty="0" smtClean="0"/>
              <a:t>», «</a:t>
            </a:r>
            <a:r>
              <a:rPr lang="ru-RU" sz="2000" dirty="0" err="1" smtClean="0"/>
              <a:t>Кага</a:t>
            </a:r>
            <a:r>
              <a:rPr lang="ru-RU" sz="2000" dirty="0" smtClean="0"/>
              <a:t>» и «Сорю» получили первый — две, второй — четыре и третий — три тяжелые бомбы. На палубах стояли заправленные и вооруженные самолеты, тогда как боеприпасы, предназначенные для налета на остров, еще не убрали. Попадания вызвали сильные пожары, авианосцы сделались непригодными для боевых действий, а позже затонули</a:t>
            </a:r>
            <a:r>
              <a:rPr lang="ru-RU" sz="2000" b="1" dirty="0" smtClean="0"/>
              <a:t>.                                                      </a:t>
            </a:r>
            <a:r>
              <a:rPr lang="ru-RU" sz="2000" b="1" dirty="0" err="1" smtClean="0"/>
              <a:t>Адм</a:t>
            </a:r>
            <a:r>
              <a:rPr lang="ru-RU" sz="2000" b="1" dirty="0" smtClean="0"/>
              <a:t>. </a:t>
            </a:r>
            <a:r>
              <a:rPr lang="ru-RU" sz="2000" b="1" dirty="0" err="1" smtClean="0"/>
              <a:t>Исороку</a:t>
            </a:r>
            <a:r>
              <a:rPr lang="ru-RU" sz="2000" b="1" dirty="0" smtClean="0"/>
              <a:t> </a:t>
            </a:r>
            <a:r>
              <a:rPr lang="ru-RU" sz="2000" b="1" dirty="0" err="1" smtClean="0"/>
              <a:t>Ямамото</a:t>
            </a:r>
            <a:endParaRPr lang="ru-RU" sz="2000" b="1" dirty="0"/>
          </a:p>
        </p:txBody>
      </p:sp>
      <p:pic>
        <p:nvPicPr>
          <p:cNvPr id="26626" name="Picture 2" descr="C:\Users\Семен\Desktop\1587454527118236675.jpg"/>
          <p:cNvPicPr>
            <a:picLocks noChangeAspect="1" noChangeArrowheads="1"/>
          </p:cNvPicPr>
          <p:nvPr/>
        </p:nvPicPr>
        <p:blipFill>
          <a:blip r:embed="rId2"/>
          <a:srcRect/>
          <a:stretch>
            <a:fillRect/>
          </a:stretch>
        </p:blipFill>
        <p:spPr bwMode="auto">
          <a:xfrm>
            <a:off x="533400" y="3670300"/>
            <a:ext cx="5825239" cy="31877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b="1" dirty="0" smtClean="0"/>
              <a:t>Сражение у атолла </a:t>
            </a:r>
            <a:r>
              <a:rPr lang="ru-RU" b="1" dirty="0" err="1" smtClean="0"/>
              <a:t>Мидуэй</a:t>
            </a:r>
            <a:endParaRPr lang="ru-RU" dirty="0"/>
          </a:p>
        </p:txBody>
      </p:sp>
      <p:sp>
        <p:nvSpPr>
          <p:cNvPr id="3" name="Содержимое 2"/>
          <p:cNvSpPr>
            <a:spLocks noGrp="1"/>
          </p:cNvSpPr>
          <p:nvPr>
            <p:ph idx="1"/>
          </p:nvPr>
        </p:nvSpPr>
        <p:spPr>
          <a:xfrm>
            <a:off x="304800" y="838200"/>
            <a:ext cx="8382000" cy="2286000"/>
          </a:xfrm>
        </p:spPr>
        <p:txBody>
          <a:bodyPr>
            <a:normAutofit fontScale="70000" lnSpcReduction="20000"/>
          </a:bodyPr>
          <a:lstStyle/>
          <a:p>
            <a:r>
              <a:rPr lang="ru-RU" dirty="0" smtClean="0"/>
              <a:t>После сражения у атолла </a:t>
            </a:r>
            <a:r>
              <a:rPr lang="ru-RU" dirty="0" err="1" smtClean="0"/>
              <a:t>Мидуэй</a:t>
            </a:r>
            <a:r>
              <a:rPr lang="ru-RU" dirty="0" smtClean="0"/>
              <a:t> Императорская Япония потеряла инициативу в войне и была вынуждена перейти к оборонительным действиям.</a:t>
            </a:r>
          </a:p>
          <a:p>
            <a:r>
              <a:rPr lang="ru-RU" dirty="0" smtClean="0"/>
              <a:t>Чересчур самоуверенные японцы получили очень болезненный урок: спустя всего шесть месяцев после </a:t>
            </a:r>
            <a:r>
              <a:rPr lang="ru-RU" dirty="0" err="1" smtClean="0"/>
              <a:t>Перл-Харбора</a:t>
            </a:r>
            <a:r>
              <a:rPr lang="ru-RU" dirty="0" smtClean="0"/>
              <a:t> </a:t>
            </a:r>
            <a:r>
              <a:rPr lang="ru-RU" b="1" dirty="0" smtClean="0"/>
              <a:t>четыре</a:t>
            </a:r>
            <a:r>
              <a:rPr lang="ru-RU" dirty="0" smtClean="0"/>
              <a:t> из шести нанесших по нему удар </a:t>
            </a:r>
            <a:r>
              <a:rPr lang="ru-RU" b="1" dirty="0" smtClean="0"/>
              <a:t>авианосца лежали на дне Тихого океана</a:t>
            </a:r>
            <a:r>
              <a:rPr lang="ru-RU" dirty="0" smtClean="0"/>
              <a:t>, и о </a:t>
            </a:r>
            <a:r>
              <a:rPr lang="ru-RU" u="sng" dirty="0" smtClean="0"/>
              <a:t>планах дальнейшей экспансии пришлось забыть</a:t>
            </a:r>
            <a:r>
              <a:rPr lang="ru-RU" dirty="0" smtClean="0"/>
              <a:t>.</a:t>
            </a:r>
          </a:p>
          <a:p>
            <a:endParaRPr lang="ru-RU" dirty="0"/>
          </a:p>
        </p:txBody>
      </p:sp>
      <p:pic>
        <p:nvPicPr>
          <p:cNvPr id="25603" name="Picture 3" descr="C:\Users\Семен\Desktop\images.jpg"/>
          <p:cNvPicPr>
            <a:picLocks noChangeAspect="1" noChangeArrowheads="1"/>
          </p:cNvPicPr>
          <p:nvPr/>
        </p:nvPicPr>
        <p:blipFill>
          <a:blip r:embed="rId2"/>
          <a:srcRect/>
          <a:stretch>
            <a:fillRect/>
          </a:stretch>
        </p:blipFill>
        <p:spPr bwMode="auto">
          <a:xfrm>
            <a:off x="1066800" y="2819400"/>
            <a:ext cx="6477000" cy="38383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90600"/>
          </a:xfrm>
        </p:spPr>
        <p:txBody>
          <a:bodyPr>
            <a:normAutofit fontScale="90000"/>
          </a:bodyPr>
          <a:lstStyle/>
          <a:p>
            <a:r>
              <a:rPr lang="ru-RU" dirty="0" smtClean="0"/>
              <a:t> </a:t>
            </a:r>
            <a:r>
              <a:rPr lang="ru-RU" sz="3600" b="1" dirty="0" smtClean="0"/>
              <a:t>Потери в сражении у атолла </a:t>
            </a:r>
            <a:r>
              <a:rPr lang="ru-RU" sz="3600" b="1" dirty="0" err="1" smtClean="0"/>
              <a:t>Мидуэй</a:t>
            </a:r>
            <a:r>
              <a:rPr lang="ru-RU" sz="3600" b="1" dirty="0" smtClean="0"/>
              <a:t> в Тихом океане</a:t>
            </a:r>
            <a:endParaRPr lang="ru-RU" sz="3600" b="1" dirty="0"/>
          </a:p>
        </p:txBody>
      </p:sp>
      <p:sp>
        <p:nvSpPr>
          <p:cNvPr id="3" name="Объект 2"/>
          <p:cNvSpPr>
            <a:spLocks noGrp="1"/>
          </p:cNvSpPr>
          <p:nvPr>
            <p:ph idx="1"/>
          </p:nvPr>
        </p:nvSpPr>
        <p:spPr>
          <a:xfrm>
            <a:off x="457200" y="1219200"/>
            <a:ext cx="4495800" cy="5334000"/>
          </a:xfrm>
        </p:spPr>
        <p:txBody>
          <a:bodyPr>
            <a:normAutofit fontScale="77500" lnSpcReduction="20000"/>
          </a:bodyPr>
          <a:lstStyle/>
          <a:p>
            <a:r>
              <a:rPr lang="ru-RU" b="1" dirty="0"/>
              <a:t>Японский флот в этом сражении потерял 4 авианосца, один тяжелый крейсер, 248 самолётов морского базирования и более 2500 человек личного состава</a:t>
            </a:r>
            <a:r>
              <a:rPr lang="ru-RU" dirty="0"/>
              <a:t>. Потери американцев — один авианосец, один эсминец, 150 самолётов наземного и морского базирования и 307 человек личного состава.</a:t>
            </a:r>
          </a:p>
          <a:p>
            <a:r>
              <a:rPr lang="ru-RU" dirty="0"/>
              <a:t>Главным же итогом сражения за атолл </a:t>
            </a:r>
            <a:r>
              <a:rPr lang="ru-RU" dirty="0" err="1"/>
              <a:t>Мидуэй</a:t>
            </a:r>
            <a:r>
              <a:rPr lang="ru-RU" dirty="0"/>
              <a:t> стала </a:t>
            </a:r>
            <a:r>
              <a:rPr lang="ru-RU" u="sng" dirty="0"/>
              <a:t>потеря Японией инициативы в войне.</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02730985"/>
              </p:ext>
            </p:extLst>
          </p:nvPr>
        </p:nvGraphicFramePr>
        <p:xfrm>
          <a:off x="457200" y="1219200"/>
          <a:ext cx="8229600" cy="3585755"/>
        </p:xfrm>
        <a:graphic>
          <a:graphicData uri="http://schemas.openxmlformats.org/drawingml/2006/table">
            <a:tbl>
              <a:tblPr/>
              <a:tblGrid>
                <a:gridCol w="4129876"/>
                <a:gridCol w="4099724"/>
              </a:tblGrid>
              <a:tr h="282005">
                <a:tc gridSpan="2">
                  <a:txBody>
                    <a:bodyPr/>
                    <a:lstStyle/>
                    <a:p>
                      <a:pPr algn="ctr" fontAlgn="ctr"/>
                      <a:r>
                        <a:rPr lang="ru-RU" sz="1400" dirty="0">
                          <a:effectLst/>
                        </a:rPr>
                        <a:t>Жертвы и утраты</a:t>
                      </a:r>
                    </a:p>
                  </a:txBody>
                  <a:tcPr marL="72999" marR="72999" marT="36500" marB="3650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3D6EF"/>
                    </a:solidFill>
                  </a:tcPr>
                </a:tc>
                <a:tc hMerge="1">
                  <a:txBody>
                    <a:bodyPr/>
                    <a:lstStyle/>
                    <a:p>
                      <a:endParaRPr lang="ru-RU"/>
                    </a:p>
                  </a:txBody>
                  <a:tcPr/>
                </a:tc>
              </a:tr>
              <a:tr h="3299395">
                <a:tc>
                  <a:txBody>
                    <a:bodyPr/>
                    <a:lstStyle/>
                    <a:p>
                      <a:pPr algn="l" fontAlgn="t"/>
                      <a:r>
                        <a:rPr lang="ru-RU" sz="2400" dirty="0">
                          <a:effectLst/>
                        </a:rPr>
                        <a:t>Потоплен 1 авианосец</a:t>
                      </a:r>
                      <a:br>
                        <a:rPr lang="ru-RU" sz="2400" dirty="0">
                          <a:effectLst/>
                        </a:rPr>
                      </a:br>
                      <a:r>
                        <a:rPr lang="ru-RU" sz="2400" dirty="0">
                          <a:effectLst/>
                        </a:rPr>
                        <a:t>потоплен 1 эсминец</a:t>
                      </a:r>
                      <a:br>
                        <a:rPr lang="ru-RU" sz="2400" dirty="0">
                          <a:effectLst/>
                        </a:rPr>
                      </a:br>
                      <a:r>
                        <a:rPr lang="ru-RU" sz="2400" dirty="0">
                          <a:effectLst/>
                        </a:rPr>
                        <a:t>~ уничтожено 150 самолетов</a:t>
                      </a:r>
                      <a:br>
                        <a:rPr lang="ru-RU" sz="2400" dirty="0">
                          <a:effectLst/>
                        </a:rPr>
                      </a:br>
                      <a:r>
                        <a:rPr lang="ru-RU" sz="2400" dirty="0">
                          <a:effectLst/>
                        </a:rPr>
                        <a:t>~307 убитых</a:t>
                      </a:r>
                      <a:r>
                        <a:rPr lang="ru-RU" sz="2400" dirty="0" smtClean="0">
                          <a:effectLst/>
                        </a:rPr>
                        <a:t>,</a:t>
                      </a:r>
                      <a:r>
                        <a:rPr lang="ru-RU" sz="2400" dirty="0">
                          <a:effectLst/>
                        </a:rPr>
                        <a:t> включая 3 погибших в плену</a:t>
                      </a:r>
                    </a:p>
                  </a:txBody>
                  <a:tcPr marL="72999" marR="72999" marT="36500" marB="365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ru-RU" sz="2400" dirty="0">
                          <a:effectLst/>
                        </a:rPr>
                        <a:t>Потоплено 4 авианосца флота</a:t>
                      </a:r>
                      <a:br>
                        <a:rPr lang="ru-RU" sz="2400" dirty="0">
                          <a:effectLst/>
                        </a:rPr>
                      </a:br>
                      <a:r>
                        <a:rPr lang="ru-RU" sz="2400" dirty="0">
                          <a:effectLst/>
                        </a:rPr>
                        <a:t>потоплен 1 тяжелый крейсер</a:t>
                      </a:r>
                      <a:br>
                        <a:rPr lang="ru-RU" sz="2400" dirty="0">
                          <a:effectLst/>
                        </a:rPr>
                      </a:br>
                      <a:r>
                        <a:rPr lang="ru-RU" sz="2400" dirty="0">
                          <a:effectLst/>
                        </a:rPr>
                        <a:t>поврежден 1 тяжелый крейсер</a:t>
                      </a:r>
                      <a:br>
                        <a:rPr lang="ru-RU" sz="2400" dirty="0">
                          <a:effectLst/>
                        </a:rPr>
                      </a:br>
                      <a:r>
                        <a:rPr lang="ru-RU" sz="2400" dirty="0">
                          <a:effectLst/>
                        </a:rPr>
                        <a:t>повреждено 2 эсминца</a:t>
                      </a:r>
                      <a:br>
                        <a:rPr lang="ru-RU" sz="2400" dirty="0">
                          <a:effectLst/>
                        </a:rPr>
                      </a:br>
                      <a:r>
                        <a:rPr lang="ru-RU" sz="2400" dirty="0">
                          <a:effectLst/>
                        </a:rPr>
                        <a:t>уничтожено 248 </a:t>
                      </a:r>
                      <a:r>
                        <a:rPr lang="ru-RU" sz="2400" dirty="0" smtClean="0">
                          <a:effectLst/>
                        </a:rPr>
                        <a:t>самолетов</a:t>
                      </a:r>
                      <a:r>
                        <a:rPr lang="ru-RU" sz="2400" dirty="0">
                          <a:effectLst/>
                        </a:rPr>
                        <a:t/>
                      </a:r>
                      <a:br>
                        <a:rPr lang="ru-RU" sz="2400" dirty="0">
                          <a:effectLst/>
                        </a:rPr>
                      </a:br>
                      <a:r>
                        <a:rPr lang="ru-RU" sz="2400" dirty="0">
                          <a:effectLst/>
                        </a:rPr>
                        <a:t>3057 </a:t>
                      </a:r>
                      <a:r>
                        <a:rPr lang="ru-RU" sz="2400" dirty="0" smtClean="0">
                          <a:effectLst/>
                        </a:rPr>
                        <a:t>убитых</a:t>
                      </a:r>
                      <a:r>
                        <a:rPr lang="ru-RU" sz="2400" dirty="0">
                          <a:effectLst/>
                        </a:rPr>
                        <a:t/>
                      </a:r>
                      <a:br>
                        <a:rPr lang="ru-RU" sz="2400" dirty="0">
                          <a:effectLst/>
                        </a:rPr>
                      </a:br>
                      <a:r>
                        <a:rPr lang="ru-RU" sz="2400" dirty="0">
                          <a:effectLst/>
                        </a:rPr>
                        <a:t>37 </a:t>
                      </a:r>
                      <a:r>
                        <a:rPr lang="ru-RU" sz="2400" dirty="0" smtClean="0">
                          <a:effectLst/>
                        </a:rPr>
                        <a:t>захваченных</a:t>
                      </a:r>
                      <a:endParaRPr lang="ru-RU" sz="2400" dirty="0">
                        <a:effectLst/>
                      </a:endParaRPr>
                    </a:p>
                  </a:txBody>
                  <a:tcPr marL="72999" marR="72999" marT="36500" marB="3650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xmlns="" val="210464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t> Домашнее задание</a:t>
            </a:r>
            <a:endParaRPr lang="ru-RU" dirty="0"/>
          </a:p>
        </p:txBody>
      </p:sp>
      <p:sp>
        <p:nvSpPr>
          <p:cNvPr id="3" name="Содержимое 2"/>
          <p:cNvSpPr>
            <a:spLocks noGrp="1"/>
          </p:cNvSpPr>
          <p:nvPr>
            <p:ph idx="1"/>
          </p:nvPr>
        </p:nvSpPr>
        <p:spPr/>
        <p:txBody>
          <a:bodyPr/>
          <a:lstStyle/>
          <a:p>
            <a:r>
              <a:rPr lang="ru-RU" dirty="0" smtClean="0"/>
              <a:t> Уметь рассказывать по карте о крупнейших сражениях коренного перелома и </a:t>
            </a:r>
            <a:r>
              <a:rPr lang="ru-RU" smtClean="0"/>
              <a:t>их значении</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487362"/>
          </a:xfrm>
        </p:spPr>
        <p:txBody>
          <a:bodyPr>
            <a:normAutofit fontScale="90000"/>
          </a:bodyPr>
          <a:lstStyle/>
          <a:p>
            <a:r>
              <a:rPr lang="ru-RU" dirty="0" smtClean="0"/>
              <a:t> </a:t>
            </a:r>
            <a:r>
              <a:rPr lang="ru-RU" sz="3600" b="1" dirty="0" smtClean="0"/>
              <a:t>Сталинградская битва. Оборонительный этап</a:t>
            </a:r>
            <a:endParaRPr lang="ru-RU" sz="3600" b="1" dirty="0"/>
          </a:p>
        </p:txBody>
      </p:sp>
      <p:sp>
        <p:nvSpPr>
          <p:cNvPr id="3" name="Содержимое 2"/>
          <p:cNvSpPr>
            <a:spLocks noGrp="1"/>
          </p:cNvSpPr>
          <p:nvPr>
            <p:ph idx="1"/>
          </p:nvPr>
        </p:nvSpPr>
        <p:spPr>
          <a:xfrm>
            <a:off x="0" y="838200"/>
            <a:ext cx="4343400" cy="6019800"/>
          </a:xfrm>
        </p:spPr>
        <p:txBody>
          <a:bodyPr>
            <a:normAutofit/>
          </a:bodyPr>
          <a:lstStyle/>
          <a:p>
            <a:pPr>
              <a:buNone/>
            </a:pPr>
            <a:r>
              <a:rPr lang="ru-RU" sz="1800" dirty="0" smtClean="0"/>
              <a:t> В соответствии с директивой главного командования вермахта № 45 от 23 июля 1942 г.  </a:t>
            </a:r>
            <a:r>
              <a:rPr lang="ru-RU" sz="1800" b="1" u="sng" dirty="0" smtClean="0"/>
              <a:t>и   планом операции «</a:t>
            </a:r>
            <a:r>
              <a:rPr lang="ru-RU" sz="1800" b="1" u="sng" dirty="0" err="1" smtClean="0"/>
              <a:t>Блау</a:t>
            </a:r>
            <a:r>
              <a:rPr lang="ru-RU" sz="1800" b="1" u="sng" dirty="0" smtClean="0"/>
              <a:t>» </a:t>
            </a:r>
            <a:r>
              <a:rPr lang="ru-RU" sz="1800" dirty="0" smtClean="0"/>
              <a:t>группа армий «Юг» при подготовке к наступлению была разделена на две группы: группу армий «А» и группу армий «Б». </a:t>
            </a:r>
            <a:r>
              <a:rPr lang="ru-RU" sz="1800" b="1" dirty="0" smtClean="0"/>
              <a:t>Группе армий «А» (</a:t>
            </a:r>
            <a:r>
              <a:rPr lang="ru-RU" sz="1800" dirty="0" smtClean="0"/>
              <a:t>командующий – генерал-фельдмаршал В. Лист) была </a:t>
            </a:r>
            <a:r>
              <a:rPr lang="ru-RU" sz="1800" b="1" dirty="0" smtClean="0"/>
              <a:t>поставлена задача </a:t>
            </a:r>
            <a:r>
              <a:rPr lang="ru-RU" sz="1800" b="1" dirty="0" smtClean="0">
                <a:hlinkClick r:id="rId2"/>
              </a:rPr>
              <a:t>захватить Кавказ</a:t>
            </a:r>
            <a:r>
              <a:rPr lang="ru-RU" sz="1800" b="1" dirty="0" smtClean="0"/>
              <a:t>.</a:t>
            </a:r>
          </a:p>
          <a:p>
            <a:pPr>
              <a:buNone/>
            </a:pPr>
            <a:r>
              <a:rPr lang="ru-RU" sz="1800" dirty="0" smtClean="0"/>
              <a:t>Как предписывалось директивой, «...на долю </a:t>
            </a:r>
            <a:r>
              <a:rPr lang="ru-RU" sz="1800" b="1" dirty="0" smtClean="0"/>
              <a:t>группы армий «Б» в</a:t>
            </a:r>
            <a:r>
              <a:rPr lang="ru-RU" sz="1800" dirty="0" smtClean="0"/>
              <a:t>ыпадает задача наряду с оборудованием оборонительных рубежей на реке Дон </a:t>
            </a:r>
            <a:r>
              <a:rPr lang="ru-RU" sz="1800" b="1" dirty="0" smtClean="0"/>
              <a:t>нанести удар по Сталинграду </a:t>
            </a:r>
            <a:r>
              <a:rPr lang="ru-RU" sz="1800" dirty="0" smtClean="0"/>
              <a:t>и разгромить сосредоточившуюся там группировку противника, </a:t>
            </a:r>
            <a:r>
              <a:rPr lang="ru-RU" sz="1800" b="1" dirty="0" smtClean="0"/>
              <a:t>захватить город, </a:t>
            </a:r>
            <a:r>
              <a:rPr lang="ru-RU" sz="1800" dirty="0" smtClean="0"/>
              <a:t>а также перерезать перешеек между Доном и Волгой и нарушить перевозки по реке. </a:t>
            </a:r>
            <a:endParaRPr lang="ru-RU" sz="1800" dirty="0"/>
          </a:p>
        </p:txBody>
      </p:sp>
      <p:pic>
        <p:nvPicPr>
          <p:cNvPr id="1026" name="Picture 2" descr="C:\Users\Семен\Desktop\images.jpg"/>
          <p:cNvPicPr>
            <a:picLocks noChangeAspect="1" noChangeArrowheads="1"/>
          </p:cNvPicPr>
          <p:nvPr/>
        </p:nvPicPr>
        <p:blipFill>
          <a:blip r:embed="rId3"/>
          <a:srcRect/>
          <a:stretch>
            <a:fillRect/>
          </a:stretch>
        </p:blipFill>
        <p:spPr bwMode="auto">
          <a:xfrm>
            <a:off x="4458865" y="762000"/>
            <a:ext cx="4685135"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487362"/>
          </a:xfrm>
        </p:spPr>
        <p:txBody>
          <a:bodyPr>
            <a:noAutofit/>
          </a:bodyPr>
          <a:lstStyle/>
          <a:p>
            <a:r>
              <a:rPr lang="ru-RU" sz="3200" b="1" dirty="0" smtClean="0"/>
              <a:t>Сталинградская битва. Оборонительный этап</a:t>
            </a:r>
            <a:endParaRPr lang="ru-RU" sz="3200" dirty="0"/>
          </a:p>
        </p:txBody>
      </p:sp>
      <p:sp>
        <p:nvSpPr>
          <p:cNvPr id="3" name="Содержимое 2"/>
          <p:cNvSpPr>
            <a:spLocks noGrp="1"/>
          </p:cNvSpPr>
          <p:nvPr>
            <p:ph idx="1"/>
          </p:nvPr>
        </p:nvSpPr>
        <p:spPr>
          <a:xfrm>
            <a:off x="4495800" y="762000"/>
            <a:ext cx="4495800" cy="5943600"/>
          </a:xfrm>
        </p:spPr>
        <p:txBody>
          <a:bodyPr>
            <a:normAutofit fontScale="70000" lnSpcReduction="20000"/>
          </a:bodyPr>
          <a:lstStyle/>
          <a:p>
            <a:pPr>
              <a:buNone/>
            </a:pPr>
            <a:r>
              <a:rPr lang="ru-RU" dirty="0" smtClean="0"/>
              <a:t>  Из состава войск группы армий «Б» для захвата Сталинграда была выделена </a:t>
            </a:r>
            <a:r>
              <a:rPr lang="ru-RU" b="1" u="sng" dirty="0" smtClean="0"/>
              <a:t>6-я армия (командующий – генерал-полковник </a:t>
            </a:r>
            <a:r>
              <a:rPr lang="ru-RU" b="1" u="sng" dirty="0" smtClean="0">
                <a:hlinkClick r:id="rId2"/>
              </a:rPr>
              <a:t>Ф. Паулюс</a:t>
            </a:r>
            <a:r>
              <a:rPr lang="ru-RU" b="1" u="sng" dirty="0" smtClean="0"/>
              <a:t>).</a:t>
            </a:r>
            <a:r>
              <a:rPr lang="ru-RU" dirty="0" smtClean="0"/>
              <a:t> </a:t>
            </a:r>
          </a:p>
          <a:p>
            <a:pPr>
              <a:buNone/>
            </a:pPr>
            <a:r>
              <a:rPr lang="ru-RU" dirty="0" smtClean="0"/>
              <a:t>Немецкое командование было настолько уверено в быстром захвате Сталинграда, что </a:t>
            </a:r>
            <a:r>
              <a:rPr lang="ru-RU" dirty="0" smtClean="0">
                <a:hlinkClick r:id="rId3"/>
              </a:rPr>
              <a:t>с 1 по 16 июля</a:t>
            </a:r>
            <a:r>
              <a:rPr lang="ru-RU" dirty="0" smtClean="0"/>
              <a:t> </a:t>
            </a:r>
            <a:r>
              <a:rPr lang="ru-RU" b="1" dirty="0" smtClean="0"/>
              <a:t>сократило состав 6-й армии с 20 до 14 дивизий</a:t>
            </a:r>
            <a:r>
              <a:rPr lang="ru-RU" dirty="0" smtClean="0"/>
              <a:t>. </a:t>
            </a:r>
          </a:p>
          <a:p>
            <a:pPr>
              <a:buNone/>
            </a:pPr>
            <a:r>
              <a:rPr lang="ru-RU" dirty="0" smtClean="0"/>
              <a:t>Всего в 6-й армии к началу наступления насчитывалось 270 тыс. солдат и офицеров, около 3 тыс. орудий и минометов, около 500 танков, а с воздуха ее поддерживали 1200 боевых самолетов 4-го воздушного флота.</a:t>
            </a:r>
          </a:p>
          <a:p>
            <a:pPr>
              <a:buNone/>
            </a:pPr>
            <a:endParaRPr lang="ru-RU" dirty="0" smtClean="0"/>
          </a:p>
          <a:p>
            <a:pPr>
              <a:buNone/>
            </a:pPr>
            <a:r>
              <a:rPr lang="ru-RU" dirty="0" smtClean="0"/>
              <a:t>Ф. Паулюс.</a:t>
            </a:r>
            <a:endParaRPr lang="ru-RU" dirty="0"/>
          </a:p>
        </p:txBody>
      </p:sp>
      <p:pic>
        <p:nvPicPr>
          <p:cNvPr id="2050" name="Picture 2" descr="C:\Users\Семен\Desktop\Bundesarchiv_Bild_183-B24575,_Friedrich_Paulus.jpg"/>
          <p:cNvPicPr>
            <a:picLocks noChangeAspect="1" noChangeArrowheads="1"/>
          </p:cNvPicPr>
          <p:nvPr/>
        </p:nvPicPr>
        <p:blipFill>
          <a:blip r:embed="rId4"/>
          <a:srcRect/>
          <a:stretch>
            <a:fillRect/>
          </a:stretch>
        </p:blipFill>
        <p:spPr bwMode="auto">
          <a:xfrm>
            <a:off x="762000" y="914400"/>
            <a:ext cx="3192162" cy="4724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67800" cy="411162"/>
          </a:xfrm>
        </p:spPr>
        <p:txBody>
          <a:bodyPr>
            <a:noAutofit/>
          </a:bodyPr>
          <a:lstStyle/>
          <a:p>
            <a:r>
              <a:rPr lang="ru-RU" sz="3200" b="1" dirty="0" smtClean="0"/>
              <a:t>Сталинградская битва. Оборонительный этап</a:t>
            </a:r>
            <a:endParaRPr lang="ru-RU" sz="3200" dirty="0"/>
          </a:p>
        </p:txBody>
      </p:sp>
      <p:sp>
        <p:nvSpPr>
          <p:cNvPr id="3" name="Содержимое 2"/>
          <p:cNvSpPr>
            <a:spLocks noGrp="1"/>
          </p:cNvSpPr>
          <p:nvPr>
            <p:ph idx="1"/>
          </p:nvPr>
        </p:nvSpPr>
        <p:spPr>
          <a:xfrm>
            <a:off x="152400" y="838200"/>
            <a:ext cx="8686800" cy="1828800"/>
          </a:xfrm>
        </p:spPr>
        <p:txBody>
          <a:bodyPr>
            <a:normAutofit fontScale="85000" lnSpcReduction="20000"/>
          </a:bodyPr>
          <a:lstStyle/>
          <a:p>
            <a:pPr>
              <a:buNone/>
            </a:pPr>
            <a:r>
              <a:rPr lang="ru-RU" dirty="0" smtClean="0"/>
              <a:t> В Вражеское наступление непосредственно на Сталинград началось 17 июля 1942 года. Этот день стал началом Сталинградской битвы. Потеря Сталинграда поставила бы весь южный фланг советских войск в критическое положение.</a:t>
            </a:r>
            <a:endParaRPr lang="ru-RU" dirty="0"/>
          </a:p>
        </p:txBody>
      </p:sp>
      <p:pic>
        <p:nvPicPr>
          <p:cNvPr id="3074" name="Picture 2" descr="C:\Users\Семен\Desktop\1517507243_1.jpg"/>
          <p:cNvPicPr>
            <a:picLocks noChangeAspect="1" noChangeArrowheads="1"/>
          </p:cNvPicPr>
          <p:nvPr/>
        </p:nvPicPr>
        <p:blipFill>
          <a:blip r:embed="rId2"/>
          <a:srcRect/>
          <a:stretch>
            <a:fillRect/>
          </a:stretch>
        </p:blipFill>
        <p:spPr bwMode="auto">
          <a:xfrm>
            <a:off x="685800" y="2590800"/>
            <a:ext cx="7315200" cy="41208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9144000" cy="381000"/>
          </a:xfrm>
        </p:spPr>
        <p:txBody>
          <a:bodyPr>
            <a:noAutofit/>
          </a:bodyPr>
          <a:lstStyle/>
          <a:p>
            <a:r>
              <a:rPr lang="ru-RU" sz="3200" b="1" dirty="0" smtClean="0"/>
              <a:t>Сталинградская битва. Оборонительный этап</a:t>
            </a:r>
            <a:endParaRPr lang="ru-RU" sz="3200" dirty="0"/>
          </a:p>
        </p:txBody>
      </p:sp>
      <p:sp>
        <p:nvSpPr>
          <p:cNvPr id="3" name="Содержимое 2"/>
          <p:cNvSpPr>
            <a:spLocks noGrp="1"/>
          </p:cNvSpPr>
          <p:nvPr>
            <p:ph idx="1"/>
          </p:nvPr>
        </p:nvSpPr>
        <p:spPr>
          <a:xfrm>
            <a:off x="0" y="533400"/>
            <a:ext cx="4267200" cy="6324600"/>
          </a:xfrm>
        </p:spPr>
        <p:txBody>
          <a:bodyPr>
            <a:normAutofit lnSpcReduction="10000"/>
          </a:bodyPr>
          <a:lstStyle/>
          <a:p>
            <a:pPr>
              <a:buNone/>
            </a:pPr>
            <a:r>
              <a:rPr lang="ru-RU" sz="1800" dirty="0" smtClean="0"/>
              <a:t>  Войска Юго-Западного фронта понесли большие потери и не могли остановить продвижение немецко-фашистских войск на восток. Требовались срочные, решительные меры, чтобы организовать отпор противнику на </a:t>
            </a:r>
            <a:r>
              <a:rPr lang="ru-RU" sz="1800" dirty="0" err="1" smtClean="0"/>
              <a:t>сталинградском</a:t>
            </a:r>
            <a:r>
              <a:rPr lang="ru-RU" sz="1800" dirty="0" smtClean="0"/>
              <a:t> и кавказском направлениях.</a:t>
            </a:r>
            <a:br>
              <a:rPr lang="ru-RU" sz="1800" dirty="0" smtClean="0"/>
            </a:br>
            <a:r>
              <a:rPr lang="ru-RU" sz="1800" dirty="0" smtClean="0"/>
              <a:t/>
            </a:r>
            <a:br>
              <a:rPr lang="ru-RU" sz="1800" dirty="0" smtClean="0"/>
            </a:br>
            <a:r>
              <a:rPr lang="ru-RU" sz="1800" dirty="0" smtClean="0"/>
              <a:t>С этой целью решением Ставки Верховного Главнокомандования (ВГК) в тылу Юго-Западного и Южного фронтов были развернуты 62-я, 63-я и 64-я армии. </a:t>
            </a:r>
            <a:r>
              <a:rPr lang="ru-RU" sz="1800" dirty="0" smtClean="0">
                <a:hlinkClick r:id="rId2"/>
              </a:rPr>
              <a:t>12 июля</a:t>
            </a:r>
            <a:r>
              <a:rPr lang="ru-RU" sz="1800" dirty="0" smtClean="0"/>
              <a:t> был образован </a:t>
            </a:r>
            <a:r>
              <a:rPr lang="ru-RU" sz="1800" b="1" dirty="0" smtClean="0"/>
              <a:t>новый Сталинградский фронт </a:t>
            </a:r>
            <a:r>
              <a:rPr lang="ru-RU" sz="1800" dirty="0" smtClean="0"/>
              <a:t>(командующий – Маршал Советского Союза </a:t>
            </a:r>
            <a:r>
              <a:rPr lang="ru-RU" sz="1800" dirty="0" smtClean="0">
                <a:hlinkClick r:id="rId3"/>
              </a:rPr>
              <a:t>С.К. Тимошенко</a:t>
            </a:r>
            <a:r>
              <a:rPr lang="ru-RU" sz="1800" dirty="0" smtClean="0"/>
              <a:t>), Общее руководство и координацию действий фронтов под Сталинградом по поручению Ставки ВГК осуществляли заместитель Верховного Главнокомандующего генерал армии </a:t>
            </a:r>
            <a:r>
              <a:rPr lang="ru-RU" sz="1800" dirty="0" smtClean="0">
                <a:hlinkClick r:id="rId4"/>
              </a:rPr>
              <a:t>Г.К. Жуков</a:t>
            </a:r>
            <a:r>
              <a:rPr lang="ru-RU" sz="1800" dirty="0" smtClean="0"/>
              <a:t> и начальник Генерального штаба генерал-полковник </a:t>
            </a:r>
            <a:r>
              <a:rPr lang="ru-RU" sz="1800" dirty="0" smtClean="0">
                <a:hlinkClick r:id="rId5"/>
              </a:rPr>
              <a:t>A.M. Василевский</a:t>
            </a:r>
            <a:r>
              <a:rPr lang="ru-RU" sz="1800" dirty="0" smtClean="0"/>
              <a:t>.</a:t>
            </a:r>
            <a:endParaRPr lang="ru-RU" sz="1800" dirty="0"/>
          </a:p>
        </p:txBody>
      </p:sp>
      <p:pic>
        <p:nvPicPr>
          <p:cNvPr id="4098" name="Picture 2" descr="C:\Users\Семен\Desktop\download.png"/>
          <p:cNvPicPr>
            <a:picLocks noChangeAspect="1" noChangeArrowheads="1"/>
          </p:cNvPicPr>
          <p:nvPr/>
        </p:nvPicPr>
        <p:blipFill>
          <a:blip r:embed="rId6"/>
          <a:srcRect/>
          <a:stretch>
            <a:fillRect/>
          </a:stretch>
        </p:blipFill>
        <p:spPr bwMode="auto">
          <a:xfrm>
            <a:off x="4267200" y="762000"/>
            <a:ext cx="4136190" cy="4267200"/>
          </a:xfrm>
          <a:prstGeom prst="rect">
            <a:avLst/>
          </a:prstGeom>
          <a:noFill/>
        </p:spPr>
      </p:pic>
      <p:pic>
        <p:nvPicPr>
          <p:cNvPr id="4099" name="Picture 3" descr="C:\Users\Семен\Desktop\download.jpg"/>
          <p:cNvPicPr>
            <a:picLocks noChangeAspect="1" noChangeArrowheads="1"/>
          </p:cNvPicPr>
          <p:nvPr/>
        </p:nvPicPr>
        <p:blipFill>
          <a:blip r:embed="rId7"/>
          <a:srcRect/>
          <a:stretch>
            <a:fillRect/>
          </a:stretch>
        </p:blipFill>
        <p:spPr bwMode="auto">
          <a:xfrm>
            <a:off x="4267200" y="4343400"/>
            <a:ext cx="1905000" cy="2400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57200"/>
          </a:xfrm>
        </p:spPr>
        <p:txBody>
          <a:bodyPr>
            <a:normAutofit fontScale="90000"/>
          </a:bodyPr>
          <a:lstStyle/>
          <a:p>
            <a:r>
              <a:rPr lang="ru-RU" dirty="0" smtClean="0"/>
              <a:t> </a:t>
            </a:r>
            <a:r>
              <a:rPr lang="ru-RU" b="1" dirty="0" smtClean="0"/>
              <a:t>Приказ « Ни  шагу назад»</a:t>
            </a:r>
            <a:endParaRPr lang="ru-RU" b="1" dirty="0"/>
          </a:p>
        </p:txBody>
      </p:sp>
      <p:sp>
        <p:nvSpPr>
          <p:cNvPr id="3" name="Содержимое 2"/>
          <p:cNvSpPr>
            <a:spLocks noGrp="1"/>
          </p:cNvSpPr>
          <p:nvPr>
            <p:ph idx="1"/>
          </p:nvPr>
        </p:nvSpPr>
        <p:spPr>
          <a:xfrm>
            <a:off x="228600" y="685800"/>
            <a:ext cx="8458200" cy="6172200"/>
          </a:xfrm>
        </p:spPr>
        <p:txBody>
          <a:bodyPr>
            <a:normAutofit fontScale="92500" lnSpcReduction="20000"/>
          </a:bodyPr>
          <a:lstStyle/>
          <a:p>
            <a:r>
              <a:rPr lang="ru-RU" sz="1800" dirty="0" smtClean="0"/>
              <a:t> </a:t>
            </a:r>
            <a:r>
              <a:rPr lang="ru-RU" sz="1800" b="1" dirty="0" smtClean="0"/>
              <a:t>Сталин 28 июля 1942 года </a:t>
            </a:r>
            <a:r>
              <a:rPr lang="ru-RU" sz="1800" dirty="0" smtClean="0"/>
              <a:t>подписал знаменитый приказ № 227, вошедший в историю под названием «Ни шагу назад!». В приказе констатировались быстрое продвижение немецких войск на юге и потери многих советских городов.</a:t>
            </a:r>
            <a:r>
              <a:rPr lang="ru-RU" sz="1600" dirty="0" smtClean="0"/>
              <a:t> </a:t>
            </a:r>
            <a:r>
              <a:rPr lang="ru-RU" sz="1600" dirty="0" err="1" smtClean="0"/>
              <a:t>риказ</a:t>
            </a:r>
            <a:r>
              <a:rPr lang="ru-RU" sz="1600" dirty="0" smtClean="0"/>
              <a:t> «О мерах по укреплению дисциплины и порядка в Красной Армии и запрещении самовольного отхода с боевых позиций» — приказ № 227 Народного комиссара обороны СССР И. В. Сталина от 28 июля 1942 года, в сокращённом виде зачитанный личному составу Красной армии.</a:t>
            </a:r>
            <a:endParaRPr lang="ru-RU" sz="1800" dirty="0" smtClean="0"/>
          </a:p>
          <a:p>
            <a:r>
              <a:rPr lang="ru-RU" sz="1800" b="1" i="1" dirty="0" smtClean="0"/>
              <a:t>«Враг бросает на фронт все новые силы и, не считаясь с большими для него потерями, лезет вперед, рвется вглубь Советского Союза, захватывает новые районы, опустошает и разоряет наши города и села, насилует, грабит и убивает советское население. Бои идут в районе Воронежа, на Дону, на юге у ворот Северного Кавказа. Немецкие оккупанты рвутся к Сталинграду, к Волге и хотят любой ценой захватить Кубань, Северный Кавказ с их нефтяными и хлебными богатствами. Враг уже захватил Ворошиловград, Старобельск, Россошь, Купянск, Валуйки, Новочеркасск, Ростов-на-Дону. Часть войск Южного фронта, идя за паникерами, оставила Ростов и Новочеркасск без серьезного сопротивления и без приказа Москвы, покрыв свои знамена позором»</a:t>
            </a:r>
            <a:r>
              <a:rPr lang="ru-RU" sz="1800" dirty="0" smtClean="0"/>
              <a:t>, - сообщалось в документе.</a:t>
            </a:r>
          </a:p>
          <a:p>
            <a:r>
              <a:rPr lang="ru-RU" sz="1800" dirty="0" smtClean="0"/>
              <a:t>Ставилась задача – во что бы то ни стало остановить противника:</a:t>
            </a:r>
          </a:p>
          <a:p>
            <a:r>
              <a:rPr lang="ru-RU" sz="1800" b="1" i="1" dirty="0" smtClean="0"/>
              <a:t>«Надо в корне пресекать разговоры о том, что мы имеем возможность без конца отступать, что у нас много территории, страна наша велика и богата, населения много, хлеба всегда будет в избытке. Такие разговоры являются лживыми и вредными, они ослабляют нас и усиливают врага, ибо если не прекратим отступление, останемся без хлеба, без топлива, без металла, без сырья, без фабрик и заводов, без железных дорог. Из этого следует, что пора кончить отступление.</a:t>
            </a:r>
            <a:endParaRPr lang="ru-RU" sz="1800" dirty="0" smtClean="0"/>
          </a:p>
          <a:p>
            <a:r>
              <a:rPr lang="ru-RU" sz="1800" b="1" i="1" dirty="0" smtClean="0"/>
              <a:t>Ни шагу назад! Таким теперь должен быть наш главный призыв. Надо упорно, до последней капли крови защищать каждую позицию»</a:t>
            </a:r>
            <a:r>
              <a:rPr lang="ru-RU" sz="1800" dirty="0" smtClean="0"/>
              <a:t>.</a:t>
            </a:r>
          </a:p>
          <a:p>
            <a:pPr>
              <a:buNone/>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b="1" dirty="0" smtClean="0"/>
              <a:t>Приказ « Ни  шагу назад»</a:t>
            </a:r>
            <a:endParaRPr lang="ru-RU" dirty="0"/>
          </a:p>
        </p:txBody>
      </p:sp>
      <p:pic>
        <p:nvPicPr>
          <p:cNvPr id="5122" name="Picture 2" descr="C:\Users\Семен\Desktop\1591525957116249039.png"/>
          <p:cNvPicPr>
            <a:picLocks noGrp="1" noChangeAspect="1" noChangeArrowheads="1"/>
          </p:cNvPicPr>
          <p:nvPr>
            <p:ph idx="1"/>
          </p:nvPr>
        </p:nvPicPr>
        <p:blipFill>
          <a:blip r:embed="rId2"/>
          <a:srcRect/>
          <a:stretch>
            <a:fillRect/>
          </a:stretch>
        </p:blipFill>
        <p:spPr bwMode="auto">
          <a:xfrm>
            <a:off x="228600" y="762000"/>
            <a:ext cx="8686800" cy="609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1557</Words>
  <Application>Microsoft Office PowerPoint</Application>
  <PresentationFormat>Экран (4:3)</PresentationFormat>
  <Paragraphs>130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 Коренной перелом во Второй Мировой войне</vt:lpstr>
      <vt:lpstr> Понятие коренного перелома</vt:lpstr>
      <vt:lpstr> Сражения коренного перелома</vt:lpstr>
      <vt:lpstr> Сталинградская битва. Оборонительный этап</vt:lpstr>
      <vt:lpstr>Сталинградская битва. Оборонительный этап</vt:lpstr>
      <vt:lpstr>Сталинградская битва. Оборонительный этап</vt:lpstr>
      <vt:lpstr>Сталинградская битва. Оборонительный этап</vt:lpstr>
      <vt:lpstr> Приказ « Ни  шагу назад»</vt:lpstr>
      <vt:lpstr>Приказ « Ни  шагу назад»</vt:lpstr>
      <vt:lpstr> Бои в городе</vt:lpstr>
      <vt:lpstr> Бои в городе</vt:lpstr>
      <vt:lpstr>ГЕРОИ СТАЛИНГРАДА </vt:lpstr>
      <vt:lpstr>Герои Сталинграда</vt:lpstr>
      <vt:lpstr>ЗАМЫСЕЛ КОНТРНАСТУПЛЕНИЯ ПОД СТАЛИНГРАДОМ </vt:lpstr>
      <vt:lpstr> Соотношение сил Красной Армии и сил противника перед началом советского контрнаступления под Сталинградом</vt:lpstr>
      <vt:lpstr> Операция Уран ( 19.10-23.10)</vt:lpstr>
      <vt:lpstr> Окруженная группировка</vt:lpstr>
      <vt:lpstr> операция «КОЛЬЦО» 10.01-2.02 1943г. </vt:lpstr>
      <vt:lpstr>ПОТЕРИ СТОРОН </vt:lpstr>
      <vt:lpstr>ИТОГИ И ЗНАЧЕНИЕ ВЕЛИКОЙ БИТВЫ </vt:lpstr>
      <vt:lpstr>Сражение При Эль-Аламейне 23 октября – 11 ноября 1942г. </vt:lpstr>
      <vt:lpstr>Сражение При Эль-Аламейне 23.10 – 11.11 1942г.</vt:lpstr>
      <vt:lpstr>Сражение При Эль-Аламейне </vt:lpstr>
      <vt:lpstr>Сражение При Эль-Аламейне </vt:lpstr>
      <vt:lpstr> Для сравнения</vt:lpstr>
      <vt:lpstr>  Значение битвы под Эль- Аламейном</vt:lpstr>
      <vt:lpstr> Военные действия в Тихом океане</vt:lpstr>
      <vt:lpstr>Военные действия в Тихом океане</vt:lpstr>
      <vt:lpstr> Американский авианосец «Энтерпрайз» в Перл – Харборе накануне сражения при Мидуэе</vt:lpstr>
      <vt:lpstr> Сражение у атолла Мидуэй 4-7 июня 1942 года</vt:lpstr>
      <vt:lpstr>Сражение у атолла Мидуэй 4-7 июня 1942 г.</vt:lpstr>
      <vt:lpstr>Сражение у атолла Мидуэй 4-7 июня 1942 года</vt:lpstr>
      <vt:lpstr>Сражение у атолла Мидуэй 4-7 июня 1942г.</vt:lpstr>
      <vt:lpstr>Сражение у атолла Мидуэй</vt:lpstr>
      <vt:lpstr> Потери в сражении у атолла Мидуэй в Тихом океане</vt:lpstr>
      <vt:lpstr> 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Коренной перелом во Второй Мировой войне</dc:title>
  <dc:creator>Семен</dc:creator>
  <cp:lastModifiedBy>Семен</cp:lastModifiedBy>
  <cp:revision>30</cp:revision>
  <dcterms:created xsi:type="dcterms:W3CDTF">2023-10-01T15:10:04Z</dcterms:created>
  <dcterms:modified xsi:type="dcterms:W3CDTF">2023-10-08T20:38:06Z</dcterms:modified>
</cp:coreProperties>
</file>