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662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7387E-58E3-4A8F-BC9A-50E332A464B2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A9F8-83A3-4696-9560-6F9B94C5EA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4757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7387E-58E3-4A8F-BC9A-50E332A464B2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A9F8-83A3-4696-9560-6F9B94C5EA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602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7387E-58E3-4A8F-BC9A-50E332A464B2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A9F8-83A3-4696-9560-6F9B94C5EA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4210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7387E-58E3-4A8F-BC9A-50E332A464B2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A9F8-83A3-4696-9560-6F9B94C5EA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18896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7387E-58E3-4A8F-BC9A-50E332A464B2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A9F8-83A3-4696-9560-6F9B94C5EA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9361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7387E-58E3-4A8F-BC9A-50E332A464B2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A9F8-83A3-4696-9560-6F9B94C5EA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2663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7387E-58E3-4A8F-BC9A-50E332A464B2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A9F8-83A3-4696-9560-6F9B94C5EA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8009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7387E-58E3-4A8F-BC9A-50E332A464B2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A9F8-83A3-4696-9560-6F9B94C5EA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7059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7387E-58E3-4A8F-BC9A-50E332A464B2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A9F8-83A3-4696-9560-6F9B94C5EA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505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7387E-58E3-4A8F-BC9A-50E332A464B2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A9F8-83A3-4696-9560-6F9B94C5EA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5234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7387E-58E3-4A8F-BC9A-50E332A464B2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A9F8-83A3-4696-9560-6F9B94C5EA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2034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7387E-58E3-4A8F-BC9A-50E332A464B2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A9F8-83A3-4696-9560-6F9B94C5EA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3633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7387E-58E3-4A8F-BC9A-50E332A464B2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A9F8-83A3-4696-9560-6F9B94C5EA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2222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7387E-58E3-4A8F-BC9A-50E332A464B2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A9F8-83A3-4696-9560-6F9B94C5EA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4495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7387E-58E3-4A8F-BC9A-50E332A464B2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A9F8-83A3-4696-9560-6F9B94C5EA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044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7387E-58E3-4A8F-BC9A-50E332A464B2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A9F8-83A3-4696-9560-6F9B94C5EA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864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7387E-58E3-4A8F-BC9A-50E332A464B2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A9F8-83A3-4696-9560-6F9B94C5EA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742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397387E-58E3-4A8F-BC9A-50E332A464B2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BA9F8-83A3-4696-9560-6F9B94C5EA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61429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B99A83-D3EA-EDD6-DC21-91035708D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2407" y="506767"/>
            <a:ext cx="8825658" cy="3329581"/>
          </a:xfrm>
        </p:spPr>
        <p:txBody>
          <a:bodyPr/>
          <a:lstStyle/>
          <a:p>
            <a:r>
              <a:rPr lang="ru-RU" b="1" dirty="0"/>
              <a:t>Классификация 3</a:t>
            </a:r>
            <a:r>
              <a:rPr lang="en-US" b="1" dirty="0"/>
              <a:t>D</a:t>
            </a:r>
            <a:r>
              <a:rPr lang="ru-RU" b="1" dirty="0"/>
              <a:t> принтеров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C586F73-ED32-2D9A-E836-CDB3B3319C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2450" y="5008199"/>
            <a:ext cx="4459550" cy="861420"/>
          </a:xfrm>
        </p:spPr>
        <p:txBody>
          <a:bodyPr/>
          <a:lstStyle/>
          <a:p>
            <a:r>
              <a:rPr lang="ru-RU" dirty="0"/>
              <a:t>Выполнила Мамина Диана</a:t>
            </a:r>
          </a:p>
        </p:txBody>
      </p:sp>
    </p:spTree>
    <p:extLst>
      <p:ext uri="{BB962C8B-B14F-4D97-AF65-F5344CB8AC3E}">
        <p14:creationId xmlns:p14="http://schemas.microsoft.com/office/powerpoint/2010/main" xmlns="" val="3172248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C67652-6FA7-4268-08CE-41BB7FE89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Порошковые </a:t>
            </a:r>
            <a:r>
              <a:rPr lang="en-US" b="1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3D</a:t>
            </a:r>
            <a:r>
              <a:rPr lang="ru-RU" b="1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 принтеры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6109B3D-F00C-665F-7CC2-86029381F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327" y="1999652"/>
            <a:ext cx="4418599" cy="4195481"/>
          </a:xfrm>
        </p:spPr>
        <p:txBody>
          <a:bodyPr/>
          <a:lstStyle/>
          <a:p>
            <a:pPr marL="0" indent="0">
              <a:buNone/>
            </a:pPr>
            <a:r>
              <a:rPr lang="ru-RU" b="0" i="0" dirty="0">
                <a:effectLst/>
                <a:latin typeface="Source Sans Pro" panose="020B0503030403020204" pitchFamily="34" charset="0"/>
              </a:rPr>
              <a:t>Порошковые. В качестве расходника выступает порошок, например песок, гипс, металл, который послойно спекается</a:t>
            </a:r>
          </a:p>
          <a:p>
            <a:pPr marL="0" indent="0">
              <a:buNone/>
            </a:pPr>
            <a:r>
              <a:rPr lang="ru-RU" dirty="0">
                <a:latin typeface="Source Sans Pro" panose="020B0503030403020204" pitchFamily="34" charset="0"/>
              </a:rPr>
              <a:t>Существует множество различных видов порошковых 3</a:t>
            </a:r>
            <a:r>
              <a:rPr lang="en-US" dirty="0">
                <a:latin typeface="Source Sans Pro" panose="020B0503030403020204" pitchFamily="34" charset="0"/>
              </a:rPr>
              <a:t>D</a:t>
            </a:r>
            <a:r>
              <a:rPr lang="ru-RU" dirty="0">
                <a:latin typeface="Source Sans Pro" panose="020B0503030403020204" pitchFamily="34" charset="0"/>
              </a:rPr>
              <a:t> принтеров:</a:t>
            </a:r>
          </a:p>
          <a:p>
            <a:pPr marL="0" indent="0">
              <a:buNone/>
            </a:pPr>
            <a:r>
              <a:rPr lang="en-US" b="0" i="0" dirty="0">
                <a:effectLst/>
                <a:latin typeface="Source Sans Pro" panose="020B0503030403020204" pitchFamily="34" charset="0"/>
              </a:rPr>
              <a:t>MJF</a:t>
            </a:r>
            <a:r>
              <a:rPr lang="ru-RU" b="0" i="0" dirty="0">
                <a:effectLst/>
                <a:latin typeface="Source Sans Pro" panose="020B0503030403020204" pitchFamily="34" charset="0"/>
              </a:rPr>
              <a:t>, 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SLM</a:t>
            </a:r>
            <a:r>
              <a:rPr lang="ru-RU" b="0" i="0" dirty="0">
                <a:effectLst/>
                <a:latin typeface="Source Sans Pro" panose="020B0503030403020204" pitchFamily="34" charset="0"/>
              </a:rPr>
              <a:t>, 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DMLS</a:t>
            </a:r>
            <a:r>
              <a:rPr lang="ru-RU" b="0" i="0" dirty="0">
                <a:effectLst/>
                <a:latin typeface="Source Sans Pro" panose="020B0503030403020204" pitchFamily="34" charset="0"/>
              </a:rPr>
              <a:t>, 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SLS</a:t>
            </a:r>
            <a:r>
              <a:rPr lang="ru-RU" b="0" i="0" dirty="0">
                <a:effectLst/>
                <a:latin typeface="Source Sans Pro" panose="020B0503030403020204" pitchFamily="34" charset="0"/>
              </a:rPr>
              <a:t>, 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EBM</a:t>
            </a:r>
            <a:r>
              <a:rPr lang="ru-RU" b="0" i="0" dirty="0">
                <a:effectLst/>
                <a:latin typeface="Source Sans Pro" panose="020B0503030403020204" pitchFamily="34" charset="0"/>
              </a:rPr>
              <a:t>, 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3DP</a:t>
            </a:r>
            <a:endParaRPr lang="ru-RU" b="0" i="0" dirty="0"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Source Sans Pro" panose="020B0503030403020204" pitchFamily="34" charset="0"/>
              </a:rPr>
              <a:t>Из них всего 3 основных типа: 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MJF</a:t>
            </a:r>
            <a:r>
              <a:rPr lang="ru-RU" b="0" i="0" dirty="0">
                <a:effectLst/>
                <a:latin typeface="Source Sans Pro" panose="020B0503030403020204" pitchFamily="34" charset="0"/>
              </a:rPr>
              <a:t>, 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SLM</a:t>
            </a:r>
            <a:r>
              <a:rPr lang="ru-RU" b="0" i="0" dirty="0">
                <a:effectLst/>
                <a:latin typeface="Source Sans Pro" panose="020B0503030403020204" pitchFamily="34" charset="0"/>
              </a:rPr>
              <a:t>, 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DMLS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39A4C1A-4FE4-ACC0-C178-DD29AD139B4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8864" y="1999652"/>
            <a:ext cx="5723809" cy="3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7222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E92B87-8790-5641-A4EE-960F02307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effectLst/>
                <a:latin typeface="Source Sans Pro" panose="020B0503030403020204" pitchFamily="34" charset="0"/>
              </a:rPr>
              <a:t>MJF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34AA64-B70B-923D-20CB-5F7CD3850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476" y="1152983"/>
            <a:ext cx="3650274" cy="5185673"/>
          </a:xfrm>
        </p:spPr>
        <p:txBody>
          <a:bodyPr>
            <a:normAutofit/>
          </a:bodyPr>
          <a:lstStyle/>
          <a:p>
            <a:r>
              <a:rPr lang="ru-RU" b="0" i="0" dirty="0">
                <a:effectLst/>
                <a:latin typeface="Source Sans Pro" panose="020B0503030403020204" pitchFamily="34" charset="0"/>
              </a:rPr>
              <a:t>MJF – многоструйный синтез. На каждый порошковый пласт наносится клеящее вещество, для затвердевания применяют инфракрасный свет.</a:t>
            </a:r>
          </a:p>
          <a:p>
            <a:r>
              <a:rPr lang="ru-RU" b="0" i="0" dirty="0">
                <a:effectLst/>
                <a:latin typeface="-apple-system"/>
              </a:rPr>
              <a:t>MJF технология отличается от других видов 3D-печати благодаря своей способности печатать объекты быстрее и с более высоким качеством поверхности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2AFEF8E-D1EF-4AA6-AE38-8D8399C5309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5311" y="1230152"/>
            <a:ext cx="7000000" cy="3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8600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4147D8-835C-05BA-5A88-57BA052FF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SLM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F105C9-6420-5247-31E0-F7368011D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689" y="1964142"/>
            <a:ext cx="3433177" cy="4195481"/>
          </a:xfrm>
        </p:spPr>
        <p:txBody>
          <a:bodyPr/>
          <a:lstStyle/>
          <a:p>
            <a:r>
              <a:rPr lang="ru-RU" b="0" i="0" dirty="0">
                <a:effectLst/>
                <a:latin typeface="Source Sans Pro" panose="020B0503030403020204" pitchFamily="34" charset="0"/>
              </a:rPr>
              <a:t>SLM - выборочное лазерное плавление. Металлический порошок, насыпанный не тонким слоем, а горкой, послойно расплавляется мощным лазером, формируя 3D-модель. Технология применяется в аэрокосмической промышленности.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9013794-B160-737E-CC77-19ED9CA52C6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2374" y="1526654"/>
            <a:ext cx="6826946" cy="450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9259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26F4D6-A2FF-A5B6-57F2-7A767A030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DMLS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E0B0A2B-E55A-8FDD-D375-8A30DD13E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7139" y="1431201"/>
            <a:ext cx="7228725" cy="476220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EF2BD1F-3724-022E-5FD2-8C1BB9EB11AC}"/>
              </a:ext>
            </a:extLst>
          </p:cNvPr>
          <p:cNvSpPr txBox="1"/>
          <p:nvPr/>
        </p:nvSpPr>
        <p:spPr>
          <a:xfrm>
            <a:off x="646111" y="1712469"/>
            <a:ext cx="254567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effectLst/>
                <a:latin typeface="Source Sans Pro" panose="020B0503030403020204" pitchFamily="34" charset="0"/>
              </a:rPr>
              <a:t>DMLS – прямое спекание металлического порошка лазером. В камеру засыпается порция порошка, необходимая для создания первого слоя, затем валик выравнивает его, удаляя лишнее.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317114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59F2FE-102F-F57C-AECE-FD86B8A75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Струйные</a:t>
            </a:r>
            <a:r>
              <a:rPr lang="en-US" sz="4400" b="1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 3D </a:t>
            </a:r>
            <a:r>
              <a:rPr lang="ru-RU" sz="4400" b="1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принтеры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B195C97-1537-8160-A13A-D2023F2C8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710" y="1411550"/>
            <a:ext cx="5483919" cy="5220070"/>
          </a:xfrm>
        </p:spPr>
        <p:txBody>
          <a:bodyPr>
            <a:normAutofit/>
          </a:bodyPr>
          <a:lstStyle/>
          <a:p>
            <a:r>
              <a:rPr lang="ru-RU" b="0" i="0" dirty="0">
                <a:effectLst/>
                <a:latin typeface="Arial" panose="020B0604020202020204" pitchFamily="34" charset="0"/>
              </a:rPr>
              <a:t>Создание моделей в трёхмерной струйной печати ведётся </a:t>
            </a:r>
            <a:r>
              <a:rPr lang="ru-RU" b="0" i="1" dirty="0">
                <a:effectLst/>
                <a:latin typeface="Arial" panose="020B0604020202020204" pitchFamily="34" charset="0"/>
              </a:rPr>
              <a:t>послойно</a:t>
            </a:r>
            <a:r>
              <a:rPr lang="ru-RU" b="0" i="0" dirty="0">
                <a:effectLst/>
                <a:latin typeface="Arial" panose="020B0604020202020204" pitchFamily="34" charset="0"/>
              </a:rPr>
              <a:t>, для этого </a:t>
            </a:r>
            <a:r>
              <a:rPr lang="ru-RU" b="0" i="1" dirty="0">
                <a:effectLst/>
                <a:latin typeface="Arial" panose="020B0604020202020204" pitchFamily="34" charset="0"/>
              </a:rPr>
              <a:t>программа CAD</a:t>
            </a:r>
            <a:r>
              <a:rPr lang="ru-RU" b="0" i="0" dirty="0">
                <a:effectLst/>
                <a:latin typeface="Arial" panose="020B0604020202020204" pitchFamily="34" charset="0"/>
              </a:rPr>
              <a:t> делит модель на множество горизонтальных сечений. После этого создаётся алгоритм работы печатающей головки, адаптированной из струйных принтеров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hp</a:t>
            </a:r>
            <a:r>
              <a:rPr lang="ru-RU" b="0" i="0" dirty="0">
                <a:effectLst/>
                <a:latin typeface="Arial" panose="020B0604020202020204" pitchFamily="34" charset="0"/>
              </a:rPr>
              <a:t> и начинается печать. Слои наносятся друг на друга сверху. Постепенно, слой за слоем, создаётся модель, разработанная программой CAD. Остаётся только отряхнуть готовую модель от остатков порошка и вручную покрыть закрепителем или клеем для придания ей твёрдости. У </a:t>
            </a:r>
            <a:r>
              <a:rPr lang="ru-RU" sz="2000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Струйных</a:t>
            </a:r>
            <a:r>
              <a:rPr lang="en-US" sz="2000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 3</a:t>
            </a:r>
            <a:r>
              <a:rPr lang="en-US" dirty="0">
                <a:latin typeface="Source Sans Pro" panose="020B0503030403020204" pitchFamily="34" charset="0"/>
              </a:rPr>
              <a:t>D</a:t>
            </a:r>
            <a:r>
              <a:rPr lang="en-US" sz="2000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ru-RU" sz="2000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принтеров есть два основных типа: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299BEA4-7BFB-5933-BA47-E479D91E5C1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5388" y="1411550"/>
            <a:ext cx="4580476" cy="492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1655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73F1FE-6394-31A0-1468-CCEE8FD0D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CJP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5A6AA5-13BD-CF0D-F3DD-0AE962475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23" y="2026284"/>
            <a:ext cx="3291135" cy="4195481"/>
          </a:xfrm>
        </p:spPr>
        <p:txBody>
          <a:bodyPr/>
          <a:lstStyle/>
          <a:p>
            <a:r>
              <a:rPr lang="ru-RU" b="0" i="0" dirty="0">
                <a:effectLst/>
                <a:latin typeface="Source Sans Pro" panose="020B0503030403020204" pitchFamily="34" charset="0"/>
              </a:rPr>
              <a:t>CJP – цветная струйная печать. Метод разработан для работы с гипсом и пластиком, заключается в послойном склеивании и окрашивании. Применяется для изготовления фигурок людей, скульптур, архитектурных макетов.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5086C4B-8992-9C2A-9898-CEAA86D5A8E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22605" y="1473557"/>
            <a:ext cx="8169286" cy="488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575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F04F03-5296-B9D3-5420-080997A77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0" dirty="0" err="1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PolyJet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CCBE2E-93C9-10E7-7ED7-48374B703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09" y="1981896"/>
            <a:ext cx="3388789" cy="4195481"/>
          </a:xfrm>
        </p:spPr>
        <p:txBody>
          <a:bodyPr/>
          <a:lstStyle/>
          <a:p>
            <a:r>
              <a:rPr lang="ru-RU" b="0" i="0" dirty="0" err="1">
                <a:effectLst/>
                <a:latin typeface="Source Sans Pro" panose="020B0503030403020204" pitchFamily="34" charset="0"/>
              </a:rPr>
              <a:t>PolyJet</a:t>
            </a:r>
            <a:r>
              <a:rPr lang="ru-RU" b="0" i="0" dirty="0">
                <a:effectLst/>
                <a:latin typeface="Source Sans Pro" panose="020B0503030403020204" pitchFamily="34" charset="0"/>
              </a:rPr>
              <a:t> – способ, напоминающий струйную печать, при которой полимер выстреливает на рабочую платформу через десятки мельчайших сопел, образуя слой. Затем его подвергают воздействию УФ-излучения, и он затвердевает.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6949569-5E42-1751-843F-A88FBC7BBDC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9816" y="1853248"/>
            <a:ext cx="6967270" cy="419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8817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E1112F-3D36-E689-6206-F72E15894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Вывод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4FB8EB-181B-B175-5E7C-A556EA199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06" y="1731146"/>
            <a:ext cx="4909350" cy="4758431"/>
          </a:xfrm>
        </p:spPr>
        <p:txBody>
          <a:bodyPr/>
          <a:lstStyle/>
          <a:p>
            <a:r>
              <a:rPr lang="ru-RU" dirty="0"/>
              <a:t>Из всех видов 3</a:t>
            </a:r>
            <a:r>
              <a:rPr lang="en-US" dirty="0"/>
              <a:t>D</a:t>
            </a:r>
            <a:r>
              <a:rPr lang="ru-RU" dirty="0"/>
              <a:t> принтеров  самыми популярными является фотополимерные и </a:t>
            </a:r>
            <a:r>
              <a:rPr lang="ru-RU" dirty="0" err="1"/>
              <a:t>филаментные</a:t>
            </a:r>
            <a:r>
              <a:rPr lang="ru-RU" dirty="0"/>
              <a:t> и все их типы.</a:t>
            </a:r>
          </a:p>
          <a:p>
            <a:r>
              <a:rPr lang="ru-RU" dirty="0"/>
              <a:t>У большинства приведенных ранее 3</a:t>
            </a:r>
            <a:r>
              <a:rPr lang="en-US" dirty="0"/>
              <a:t>D</a:t>
            </a:r>
            <a:r>
              <a:rPr lang="ru-RU" dirty="0"/>
              <a:t> принтеров один и тот же алгоритм. Они по слоям собирают всю модель. </a:t>
            </a:r>
          </a:p>
          <a:p>
            <a:r>
              <a:rPr lang="ru-RU" dirty="0"/>
              <a:t>Принтеры могут использовать различные материалы такие как металл, пластмасса, смола, порошок и клей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CF3996A-D9C2-610B-BA0D-D4393B02FC9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3240" y="1551898"/>
            <a:ext cx="4733333" cy="4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0218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02FB5E-A484-6F91-1D51-A0372F8BF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10" y="2592237"/>
            <a:ext cx="9404723" cy="140053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Спасибо за внимание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19BA10-12D1-AA6D-78F4-D7E3A2E64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3085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79BC0F-AA07-00D0-097C-025928AD2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0" dirty="0">
                <a:solidFill>
                  <a:schemeClr val="tx1"/>
                </a:solidFill>
                <a:effectLst/>
                <a:latin typeface="Proxima Nova"/>
              </a:rPr>
              <a:t>Что такое 3</a:t>
            </a:r>
            <a:r>
              <a:rPr lang="en-US" b="1" i="0" dirty="0">
                <a:solidFill>
                  <a:schemeClr val="tx1"/>
                </a:solidFill>
                <a:effectLst/>
                <a:latin typeface="Proxima Nova"/>
              </a:rPr>
              <a:t>D-</a:t>
            </a:r>
            <a:r>
              <a:rPr lang="ru-RU" b="1" i="0" dirty="0">
                <a:solidFill>
                  <a:schemeClr val="tx1"/>
                </a:solidFill>
                <a:effectLst/>
                <a:latin typeface="Proxima Nova"/>
              </a:rPr>
              <a:t>принтеры</a:t>
            </a:r>
            <a:r>
              <a:rPr lang="ru-RU" b="1" i="0" dirty="0">
                <a:solidFill>
                  <a:srgbClr val="1E1E1E"/>
                </a:solidFill>
                <a:effectLst/>
                <a:latin typeface="Proxima Nova"/>
              </a:rPr>
              <a:t/>
            </a:r>
            <a:br>
              <a:rPr lang="ru-RU" b="1" i="0" dirty="0">
                <a:solidFill>
                  <a:srgbClr val="1E1E1E"/>
                </a:solidFill>
                <a:effectLst/>
                <a:latin typeface="Proxima Nova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3D1B5F8-F505-527E-3743-827700D7C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656" y="1240688"/>
            <a:ext cx="4780291" cy="4195481"/>
          </a:xfrm>
        </p:spPr>
        <p:txBody>
          <a:bodyPr>
            <a:noAutofit/>
          </a:bodyPr>
          <a:lstStyle/>
          <a:p>
            <a:r>
              <a:rPr lang="ru-RU" sz="2200" b="0" i="0" dirty="0">
                <a:effectLst/>
                <a:latin typeface="Source Sans Pro" panose="020F0502020204030204" pitchFamily="34" charset="0"/>
              </a:rPr>
              <a:t>Это вид техники, создающей трёхмерные физические объекты по моделям, созданным на компьютере.</a:t>
            </a:r>
          </a:p>
          <a:p>
            <a:r>
              <a:rPr lang="ru-RU" sz="2200" b="0" i="0" dirty="0">
                <a:effectLst/>
                <a:latin typeface="Montserrat" panose="00000500000000000000" pitchFamily="2" charset="-52"/>
              </a:rPr>
              <a:t>По своей конструкции они напоминают обычные офисные принтеры, только печатающие в трех плоскостях (ширина, высота, глубина). Устройства позволяют изготавливать миниатюрные или крупные объемные объекты с различными физическими характеристиками.</a:t>
            </a:r>
            <a:endParaRPr lang="ru-RU" sz="2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5F656E3-87BB-25FC-A661-EEAF6BA331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8963" y="1347220"/>
            <a:ext cx="5185981" cy="521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3812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9A5D3D-91AA-BD8A-E1F1-B4AC78B6D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Процесс печати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CC96923-AB36-B4D4-4D54-CBB21892D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085" y="1617912"/>
            <a:ext cx="4687410" cy="4787370"/>
          </a:xfrm>
        </p:spPr>
        <p:txBody>
          <a:bodyPr>
            <a:noAutofit/>
          </a:bodyPr>
          <a:lstStyle/>
          <a:p>
            <a:r>
              <a:rPr lang="ru-RU" b="0" i="0" dirty="0">
                <a:effectLst/>
                <a:latin typeface="Montserrat" panose="00000500000000000000" pitchFamily="2" charset="-52"/>
              </a:rPr>
              <a:t>Процессом печати управляют при помощи компьютерной программы, в которую предварительно загружают объемную цифровую модель будущего предмета, моделируют ее, задают форму, размеры, технические параметры. Печать происходит в автоматическом режиме, обеспечивая максимально точное воспроизведение 3D-модели.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A670C2A-38DA-62E5-8C5F-6089BA729C1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4365" y="1454828"/>
            <a:ext cx="4218495" cy="511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3019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7ACA31-1444-0A66-319D-4E2166DCD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Классификация 3</a:t>
            </a:r>
            <a:r>
              <a:rPr lang="en-US" b="1" dirty="0"/>
              <a:t>D </a:t>
            </a:r>
            <a:r>
              <a:rPr lang="ru-RU" b="1" dirty="0"/>
              <a:t>принтеров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C11C87F-FD9D-88D1-D7C0-FD8BFA065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ru-RU" sz="2800" b="1" i="0" dirty="0" err="1">
                <a:effectLst/>
                <a:latin typeface="Source Sans Pro" panose="020B0503030403020204" pitchFamily="34" charset="0"/>
              </a:rPr>
              <a:t>Филаментные</a:t>
            </a:r>
            <a:endParaRPr lang="ru-RU" sz="2800" b="1" dirty="0">
              <a:latin typeface="Source Sans Pro" panose="020B0503030403020204" pitchFamily="34" charset="0"/>
            </a:endParaRPr>
          </a:p>
          <a:p>
            <a:pPr marL="514350" indent="-514350">
              <a:buAutoNum type="arabicParenR"/>
            </a:pPr>
            <a:r>
              <a:rPr lang="ru-RU" sz="2800" b="1" i="0" dirty="0">
                <a:effectLst/>
                <a:latin typeface="Source Sans Pro" panose="020B0503030403020204" pitchFamily="34" charset="0"/>
              </a:rPr>
              <a:t>Фотополимерные</a:t>
            </a:r>
            <a:endParaRPr lang="ru-RU" sz="2800" b="1" dirty="0">
              <a:latin typeface="Source Sans Pro" panose="020B0503030403020204" pitchFamily="34" charset="0"/>
            </a:endParaRPr>
          </a:p>
          <a:p>
            <a:pPr marL="514350" indent="-514350">
              <a:buAutoNum type="arabicParenR"/>
            </a:pPr>
            <a:r>
              <a:rPr lang="ru-RU" sz="2800" b="1" i="0" dirty="0">
                <a:effectLst/>
                <a:latin typeface="Source Sans Pro" panose="020B0503030403020204" pitchFamily="34" charset="0"/>
              </a:rPr>
              <a:t>Порошковые</a:t>
            </a:r>
          </a:p>
          <a:p>
            <a:pPr marL="514350" indent="-514350">
              <a:buAutoNum type="arabicParenR"/>
            </a:pPr>
            <a:r>
              <a:rPr lang="ru-RU" sz="2800" b="1" i="0" dirty="0">
                <a:effectLst/>
                <a:latin typeface="Source Sans Pro" panose="020B0503030403020204" pitchFamily="34" charset="0"/>
              </a:rPr>
              <a:t>Струйные</a:t>
            </a:r>
            <a:endParaRPr lang="ru-RU" sz="2800" b="1" dirty="0">
              <a:latin typeface="Source Sans Pro" panose="020B050303040302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EB4BAB2-A787-BA8E-78E3-EAB72AA90C0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1378" y="1571350"/>
            <a:ext cx="2115461" cy="27558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A023169-B614-0194-908C-28C7649FA6CF}"/>
              </a:ext>
            </a:extLst>
          </p:cNvPr>
          <p:cNvSpPr txBox="1"/>
          <p:nvPr/>
        </p:nvSpPr>
        <p:spPr>
          <a:xfrm>
            <a:off x="5192019" y="157134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0BFD22D-87B3-61FE-7153-2ACC3D8A330C}"/>
              </a:ext>
            </a:extLst>
          </p:cNvPr>
          <p:cNvSpPr txBox="1"/>
          <p:nvPr/>
        </p:nvSpPr>
        <p:spPr>
          <a:xfrm>
            <a:off x="8291744" y="15276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24CB1DB-73F1-5327-0818-0D7386A4226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44217" y="1527633"/>
            <a:ext cx="3090476" cy="20428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ACBDDE4-B46F-DFEA-AA59-813A545D6CB0}"/>
              </a:ext>
            </a:extLst>
          </p:cNvPr>
          <p:cNvSpPr txBox="1"/>
          <p:nvPr/>
        </p:nvSpPr>
        <p:spPr>
          <a:xfrm>
            <a:off x="1403258" y="442091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4B5D4BA-6C01-EE3D-5854-7A1B35E58E07}"/>
              </a:ext>
            </a:extLst>
          </p:cNvPr>
          <p:cNvSpPr txBox="1"/>
          <p:nvPr/>
        </p:nvSpPr>
        <p:spPr>
          <a:xfrm>
            <a:off x="7610228" y="44481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A029F3F1-2295-EC67-4C1F-C67FCB435AB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7948" y="4420916"/>
            <a:ext cx="2115461" cy="211546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A141F47-69D2-51C8-9DF9-A184A11EDC4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69428" y="4260967"/>
            <a:ext cx="3560525" cy="227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160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0DD6B3-FFAB-A62A-F57E-75593ADCB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Филаментные</a:t>
            </a:r>
            <a:r>
              <a:rPr lang="ru-RU" b="1" dirty="0">
                <a:solidFill>
                  <a:schemeClr val="tx1"/>
                </a:solidFill>
              </a:rPr>
              <a:t> 3</a:t>
            </a:r>
            <a:r>
              <a:rPr lang="en-US" b="1" dirty="0">
                <a:solidFill>
                  <a:schemeClr val="tx1"/>
                </a:solidFill>
              </a:rPr>
              <a:t>D </a:t>
            </a:r>
            <a:r>
              <a:rPr lang="ru-RU" b="1" dirty="0">
                <a:solidFill>
                  <a:schemeClr val="tx1"/>
                </a:solidFill>
              </a:rPr>
              <a:t>принтеры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790046E-E247-6EAB-3134-BEC727863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767" y="1295025"/>
            <a:ext cx="4258802" cy="3232587"/>
          </a:xfrm>
        </p:spPr>
        <p:txBody>
          <a:bodyPr>
            <a:normAutofit/>
          </a:bodyPr>
          <a:lstStyle/>
          <a:p>
            <a:r>
              <a:rPr lang="ru-RU" b="0" i="0" dirty="0" err="1">
                <a:effectLst/>
                <a:latin typeface="Source Sans Pro" panose="020B0503030403020204" pitchFamily="34" charset="0"/>
              </a:rPr>
              <a:t>Филаментные</a:t>
            </a:r>
            <a:r>
              <a:rPr lang="ru-RU" b="0" i="0" dirty="0">
                <a:effectLst/>
                <a:latin typeface="Source Sans Pro" panose="020B0503030403020204" pitchFamily="34" charset="0"/>
              </a:rPr>
              <a:t> (FDM, FFF, PJT). Технология послойного наплавления пластика/полимера, самая простая и распространённая. Принцип заключается в выдавливании разогретой нити из сопла, создающей тончайший слой.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DF356FA-04D9-7874-B220-F0BDD378BFA5}"/>
              </a:ext>
            </a:extLst>
          </p:cNvPr>
          <p:cNvSpPr txBox="1"/>
          <p:nvPr/>
        </p:nvSpPr>
        <p:spPr>
          <a:xfrm>
            <a:off x="8752630" y="1702303"/>
            <a:ext cx="310192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dirty="0">
                <a:effectLst/>
                <a:latin typeface="Source Sans Pro" panose="020B0503030403020204" pitchFamily="34" charset="0"/>
              </a:rPr>
              <a:t>Он быстро твердеет под воздействием вентилятора, потом наносится следующий уровень. Финальные объекты получаются прочными и качественными. Работает с большинством видов сырья.</a:t>
            </a:r>
            <a:endParaRPr lang="ru-RU" sz="2000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6CF43C7-C764-9BC7-F4B1-F0FE699FE67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7041" y="2083143"/>
            <a:ext cx="3423820" cy="395966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5F34357-6E8D-D377-0CF0-495434A30D7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4382" y="4286249"/>
            <a:ext cx="1784902" cy="227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7691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81449D-FBDD-EF11-3EA3-D07C4DDCB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Фотополимерные 3</a:t>
            </a:r>
            <a:r>
              <a:rPr lang="en-US" b="1" dirty="0"/>
              <a:t>D</a:t>
            </a:r>
            <a:r>
              <a:rPr lang="ru-RU" b="1" dirty="0"/>
              <a:t> принтеры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29A15C0-F96B-C2D7-CCD6-8919087EE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123" y="1853248"/>
            <a:ext cx="3141048" cy="3726445"/>
          </a:xfrm>
        </p:spPr>
        <p:txBody>
          <a:bodyPr>
            <a:noAutofit/>
          </a:bodyPr>
          <a:lstStyle/>
          <a:p>
            <a:r>
              <a:rPr lang="ru-RU" b="0" i="0" dirty="0">
                <a:effectLst/>
                <a:latin typeface="Source Sans Pro" panose="020B0503030403020204" pitchFamily="34" charset="0"/>
              </a:rPr>
              <a:t>Фотополимерные, основанные на принципе затвердевания смолы под воздействием УФ-излучения. Есть несколько типов 3d-принтеров, применяющих разные способы засветки: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D46DCB3-32A3-29B5-2E52-033DE95EA3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8867" y="1853248"/>
            <a:ext cx="6675784" cy="372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0558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C4E046-1F93-3244-1FBA-F6D2B59B4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i="0" dirty="0">
                <a:effectLst/>
                <a:latin typeface="Source Sans Pro" panose="020B0503030403020204" pitchFamily="34" charset="0"/>
              </a:rPr>
              <a:t>SLA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2E9838-0217-B81F-C37F-B26ED0897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34" y="1853248"/>
            <a:ext cx="2882762" cy="4195481"/>
          </a:xfrm>
        </p:spPr>
        <p:txBody>
          <a:bodyPr/>
          <a:lstStyle/>
          <a:p>
            <a:r>
              <a:rPr lang="ru-RU" sz="2000" b="1" i="0" dirty="0">
                <a:effectLst/>
                <a:latin typeface="Source Sans Pro" panose="020B0503030403020204" pitchFamily="34" charset="0"/>
              </a:rPr>
              <a:t>SLA</a:t>
            </a:r>
            <a:r>
              <a:rPr lang="ru-RU" sz="2000" b="0" i="0" dirty="0">
                <a:effectLst/>
                <a:latin typeface="Source Sans Pro" panose="020B0503030403020204" pitchFamily="34" charset="0"/>
              </a:rPr>
              <a:t> – лазерная </a:t>
            </a:r>
            <a:r>
              <a:rPr lang="ru-RU" sz="2000" b="0" i="0" dirty="0" err="1">
                <a:effectLst/>
                <a:latin typeface="Source Sans Pro" panose="020B0503030403020204" pitchFamily="34" charset="0"/>
              </a:rPr>
              <a:t>стереолитография</a:t>
            </a:r>
            <a:r>
              <a:rPr lang="ru-RU" sz="2000" b="0" i="0" dirty="0">
                <a:effectLst/>
                <a:latin typeface="Source Sans Pro" panose="020B0503030403020204" pitchFamily="34" charset="0"/>
              </a:rPr>
              <a:t>, при которой лазер облучает смолу точечным воздействием;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B0646EA-0E2E-B1C5-3651-918745F64B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9885" y="1618863"/>
            <a:ext cx="7580368" cy="498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9542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9C2862-0696-7565-C0A2-56D44A12A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i="0" dirty="0">
                <a:effectLst/>
                <a:latin typeface="Source Sans Pro" panose="020B0503030403020204" pitchFamily="34" charset="0"/>
              </a:rPr>
              <a:t>DLP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037971F-7FF8-D521-F814-50293A0A8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32" y="2052918"/>
            <a:ext cx="3480047" cy="4352363"/>
          </a:xfrm>
        </p:spPr>
        <p:txBody>
          <a:bodyPr>
            <a:normAutofit/>
          </a:bodyPr>
          <a:lstStyle/>
          <a:p>
            <a:r>
              <a:rPr lang="ru-RU" sz="2000" b="1" i="0" dirty="0">
                <a:effectLst/>
                <a:latin typeface="Source Sans Pro" panose="020B0503030403020204" pitchFamily="34" charset="0"/>
              </a:rPr>
              <a:t>DLP</a:t>
            </a:r>
            <a:r>
              <a:rPr lang="ru-RU" sz="2000" b="0" i="0" dirty="0">
                <a:effectLst/>
                <a:latin typeface="Source Sans Pro" panose="020B0503030403020204" pitchFamily="34" charset="0"/>
              </a:rPr>
              <a:t> – усовершенствованный аналог SLA, при котором засветка производится не точечно, а сразу послойно под воздействием проектора (скорость распечатывания объекта увеличивается, но качество ухудшается);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BF17394-0F6B-D367-7601-C67FD4957E4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0436" y="1853248"/>
            <a:ext cx="7947272" cy="435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4203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11E682-F06C-DCB7-AD3A-9D2A6D4E7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i="0" dirty="0">
                <a:effectLst/>
                <a:latin typeface="Source Sans Pro" panose="020B0503030403020204" pitchFamily="34" charset="0"/>
              </a:rPr>
              <a:t>LCD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808240F-DFEA-B303-9660-E8997F4F398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01115" y="1538771"/>
            <a:ext cx="7117106" cy="52237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5D49CDF-C92F-63DE-0FA2-1EB19D04D043}"/>
              </a:ext>
            </a:extLst>
          </p:cNvPr>
          <p:cNvSpPr txBox="1"/>
          <p:nvPr/>
        </p:nvSpPr>
        <p:spPr>
          <a:xfrm>
            <a:off x="472736" y="2498016"/>
            <a:ext cx="23858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AutoNum type="arabicParenR"/>
            </a:pPr>
            <a:r>
              <a:rPr lang="ru-RU" sz="1800" b="1" i="0" dirty="0">
                <a:effectLst/>
                <a:latin typeface="Source Sans Pro" panose="020B0503030403020204" pitchFamily="34" charset="0"/>
              </a:rPr>
              <a:t>LCD</a:t>
            </a:r>
            <a:r>
              <a:rPr lang="ru-RU" sz="1800" b="0" i="0" dirty="0">
                <a:effectLst/>
                <a:latin typeface="Source Sans Pro" panose="020B0503030403020204" pitchFamily="34" charset="0"/>
              </a:rPr>
              <a:t> – засветка производится через жидкокристаллический дисплей.</a:t>
            </a:r>
          </a:p>
        </p:txBody>
      </p:sp>
    </p:spTree>
    <p:extLst>
      <p:ext uri="{BB962C8B-B14F-4D97-AF65-F5344CB8AC3E}">
        <p14:creationId xmlns:p14="http://schemas.microsoft.com/office/powerpoint/2010/main" xmlns="" val="21250648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233</TotalTime>
  <Words>542</Words>
  <Application>Microsoft Office PowerPoint</Application>
  <PresentationFormat>Произвольный</PresentationFormat>
  <Paragraphs>50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Ион</vt:lpstr>
      <vt:lpstr>Классификация 3D принтеров</vt:lpstr>
      <vt:lpstr>Что такое 3D-принтеры </vt:lpstr>
      <vt:lpstr>Процесс печати</vt:lpstr>
      <vt:lpstr>Классификация 3D принтеров</vt:lpstr>
      <vt:lpstr>Филаментные 3D принтеры</vt:lpstr>
      <vt:lpstr>Фотополимерные 3D принтеры</vt:lpstr>
      <vt:lpstr>SLA</vt:lpstr>
      <vt:lpstr>DLP</vt:lpstr>
      <vt:lpstr>LCD</vt:lpstr>
      <vt:lpstr>Порошковые 3D принтеры</vt:lpstr>
      <vt:lpstr>MJF</vt:lpstr>
      <vt:lpstr>SLM</vt:lpstr>
      <vt:lpstr>DMLS</vt:lpstr>
      <vt:lpstr>Струйные 3D принтеры</vt:lpstr>
      <vt:lpstr>CJP</vt:lpstr>
      <vt:lpstr>PolyJet</vt:lpstr>
      <vt:lpstr>Вывод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Классификация 3D принтеров</dc:title>
  <dc:creator>Евгений</dc:creator>
  <cp:lastModifiedBy>Zver</cp:lastModifiedBy>
  <cp:revision>2</cp:revision>
  <dcterms:created xsi:type="dcterms:W3CDTF">2025-03-11T16:28:41Z</dcterms:created>
  <dcterms:modified xsi:type="dcterms:W3CDTF">2025-03-18T15:39:30Z</dcterms:modified>
</cp:coreProperties>
</file>